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7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126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8" name="Shape 19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7" name="Shape 21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Vad är Inner Wheel?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IW grundades 1924 i Manchester av Margarette Golding, en sjuksköterska.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Jeanne Liedholm tog IW till Sverige 1949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HQ finns utanför Manchester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6" name="Shape 22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600" b="1"/>
            </a:pPr>
            <a:r>
              <a:t>Syftet </a:t>
            </a:r>
            <a:r>
              <a:rPr b="0"/>
              <a:t>med IW är att främja:</a:t>
            </a:r>
          </a:p>
          <a:p>
            <a:pPr>
              <a:defRPr sz="1600" b="1"/>
            </a:pPr>
            <a:r>
              <a:t>Vänskap</a:t>
            </a:r>
            <a:r>
              <a:rPr b="0"/>
              <a:t> - </a:t>
            </a:r>
            <a:r>
              <a:rPr sz="1400" b="0"/>
              <a:t>skapa nätverk &amp; gemenskap mellan kvinnor lokalt &amp; globalt</a:t>
            </a:r>
            <a:endParaRPr sz="1400"/>
          </a:p>
          <a:p>
            <a:pPr>
              <a:defRPr sz="1600"/>
            </a:pPr>
            <a:endParaRPr sz="1400"/>
          </a:p>
          <a:p>
            <a:pPr>
              <a:defRPr sz="1600" b="1"/>
            </a:pPr>
            <a:r>
              <a:t>Hjälpsamhet</a:t>
            </a:r>
            <a:r>
              <a:rPr sz="1400" b="0"/>
              <a:t> - stödja sociala projekt &amp; välgörenhet både lokalt &amp; globalt</a:t>
            </a:r>
            <a:endParaRPr sz="1400"/>
          </a:p>
          <a:p>
            <a:pPr>
              <a:defRPr sz="1600"/>
            </a:pPr>
            <a:endParaRPr sz="1400"/>
          </a:p>
          <a:p>
            <a:pPr>
              <a:defRPr sz="1600" b="1"/>
            </a:pPr>
            <a:r>
              <a:t>Internationell förståelse</a:t>
            </a:r>
            <a:r>
              <a:rPr sz="1400"/>
              <a:t> </a:t>
            </a:r>
            <a:r>
              <a:rPr sz="1400" b="0"/>
              <a:t>- bygga broar mellan kulturer &amp; nationer </a:t>
            </a:r>
            <a:r>
              <a:t>bland kvinnor världen över.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7" name="Shape 2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1600"/>
            </a:pPr>
            <a:r>
              <a:t>- Sverige har en nationell styrelse vilket inte alla länder har. Ett land med minst 2 distrikt kan bilda en nationell enhet. 4 klubbar krävs för att bilda ett distrikt.</a:t>
            </a:r>
          </a:p>
          <a:p>
            <a:pPr marL="160420" indent="-160420">
              <a:buSzPct val="100000"/>
              <a:buChar char="-"/>
              <a:defRPr sz="1600"/>
            </a:pPr>
            <a:r>
              <a:t>IWs status i FN är som en NGO</a:t>
            </a:r>
            <a:r>
              <a:rPr sz="1400"/>
              <a:t> (icke statlig organisation) i FN:s ECOSOC &amp; UNICEF (Economic and Social Council of the UN)</a:t>
            </a:r>
          </a:p>
          <a:p>
            <a:pPr>
              <a:defRPr sz="1400"/>
            </a:pPr>
            <a:endParaRPr sz="1400"/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IIW har idag 7 medlemmar som är ackrediterade till kontoren i Geneve, Wien och New York. Dessa kvinnor skickar regelbundet in rapporter till IIW som publiceras på IIW hemsida. 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700" b="1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Hjälpprojekt:</a:t>
            </a:r>
            <a:r>
              <a:rPr sz="1200" b="0"/>
              <a:t> </a:t>
            </a:r>
            <a:r>
              <a:rPr sz="1600" b="0"/>
              <a:t>Vi stödjer internationella som nationella projekt, t ex olika kvinnojourer samt internationellt Stöd till skolor &amp; barnhem.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0" name="Shape 31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Internationella styrelsen förvaltar och kontrollerar IIW ekonomin och tillgångar.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Dess beslut i administrativa frågor är slutgiltigt, men i principiella frågor kan varje klubb, distrikt eller nationellt styrande organ överklaga ett beslut till konventet.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För att </a:t>
            </a:r>
            <a:r>
              <a:rPr b="1"/>
              <a:t>väljas till IIW president </a:t>
            </a:r>
            <a:r>
              <a:t>krävs att medlemmen har tjänstgjort som nationell president </a:t>
            </a:r>
            <a:r>
              <a:rPr b="1"/>
              <a:t>eller</a:t>
            </a:r>
            <a:r>
              <a:t> internationell styrelsemedlem (Board Director) </a:t>
            </a:r>
            <a:r>
              <a:rPr b="1"/>
              <a:t>eller</a:t>
            </a:r>
            <a:r>
              <a:t> internationell skattmästare.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Då Sverige har en nationell styrelse kan våra distrikt nominera en av våra medlemmar till internationell president under förutsättning att hon har de kvalifikationer som krävs. </a:t>
            </a:r>
            <a:r>
              <a:rPr b="1" i="1"/>
              <a:t>Här har varje klubb i världen en röst.</a:t>
            </a:r>
            <a:r>
              <a:t> 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Dessutom får de internationella 3 i toppen - immediate past, president, vice president - varken komma från samma land eller tillhöra samma nationella styrelse.</a:t>
            </a:r>
            <a:endParaRPr b="1" i="1"/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Dessa 3 tjänstgör bara 1 år och kan bara</a:t>
            </a:r>
            <a:r>
              <a:rPr i="1"/>
              <a:t> inneha funktionen en enda gång</a:t>
            </a:r>
            <a:r>
              <a:t>.</a:t>
            </a:r>
          </a:p>
          <a:p>
            <a:pPr defTabSz="914400">
              <a:lnSpc>
                <a:spcPct val="100000"/>
              </a:lnSpc>
              <a:defRPr sz="1600" b="1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Skattmästaren</a:t>
            </a:r>
            <a:r>
              <a:rPr b="0"/>
              <a:t> däremot tjänstgör i 3 år men måste nomineras och väljas om varje år. Dessutom krävs att skattmästaren måste ha datakunskaper, kunskaper i bokföring, hantera internetbanken och bokföringsprogram m.fl kvalifikationer.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 b="0"/>
          </a:p>
          <a:p>
            <a:pPr defTabSz="914400">
              <a:lnSpc>
                <a:spcPct val="100000"/>
              </a:lnSpc>
              <a:defRPr sz="1600" b="1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Stadgeordförande</a:t>
            </a:r>
            <a:r>
              <a:rPr b="0"/>
              <a:t> (Constitution chairman) måste ha varit en tidigare medlem i IIW:s styrelse.</a:t>
            </a:r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 b="0"/>
          </a:p>
          <a:p>
            <a:pPr defTabSz="914400">
              <a:lnSpc>
                <a:spcPct val="100000"/>
              </a:lnSpc>
              <a:defRPr sz="1600" b="1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Board Directors</a:t>
            </a:r>
            <a:r>
              <a:rPr b="0"/>
              <a:t>, måste vara en tidigare nationell representant  eller past president i nationell styrelse.</a:t>
            </a:r>
            <a:endParaRPr i="1"/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 i="1"/>
          </a:p>
          <a:p>
            <a:pPr defTabSz="914400">
              <a:lnSpc>
                <a:spcPct val="100000"/>
              </a:lnSpc>
              <a:defRPr sz="16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IIW sammanträder 1 g/år mellan Convention och 1 extra styrelsemöte dagen före Convention.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3" name="Shape 32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Det officiella språket är engelska. Stadgarna är därför skrivna på engelska. I de internationella stadgarna ligger även avsnittet Handbok.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 stadgarnas inledande Bas regler stipuleras grunderna som t ex IW-året 1/7 - 30/6, religiöst &amp; politiskt oberoende.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Alla klubbar och distrikt måste följa stadgarna MEN: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Sverige har Nationella stadgar (Bye-Laws) vilka ska anpassas efter våra seder och bruk. 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Önskar vi i Sverige göra någon slags förändring i våra nationella stadgar måste det meddelas och godkännas av HQ vilket stadgas i punkt 1 sista st i stadgarna.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Handboken ger lite mer praktisk vägledning. </a:t>
            </a:r>
            <a:r>
              <a:rPr b="1"/>
              <a:t>Viktigt </a:t>
            </a:r>
            <a:r>
              <a:t>att läsa både Stadgeboken som Handboken.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4" name="Shape 33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00526" indent="-200526" defTabSz="914400">
              <a:lnSpc>
                <a:spcPct val="100000"/>
              </a:lnSpc>
              <a:buSzPct val="100000"/>
              <a:buAutoNum type="arabicParenR"/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För att ändra något i stadgarna krävs </a:t>
            </a:r>
            <a:r>
              <a:rPr b="1"/>
              <a:t>en motion</a:t>
            </a:r>
            <a:r>
              <a:t>. Klubbarnas motioner måste skickas in till sitt distrikt för administrativ kontroll av motionen  och formuleringens lämplighet. Motionen ska vara IIW:s sekretariat</a:t>
            </a:r>
            <a:r>
              <a:rPr b="1" i="1"/>
              <a:t> tillhanda senast 18 månader före Convention</a:t>
            </a:r>
            <a:r>
              <a:t>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marL="200526" indent="-200526" defTabSz="914400">
              <a:lnSpc>
                <a:spcPct val="100000"/>
              </a:lnSpc>
              <a:buSzPct val="100000"/>
              <a:buAutoNum type="arabicParenR" startAt="2"/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Respektive motion måste antas med </a:t>
            </a:r>
            <a:r>
              <a:rPr b="1"/>
              <a:t>2/3 </a:t>
            </a:r>
            <a:r>
              <a:t>majoritet vilket gör att få motioner går igenom.</a:t>
            </a:r>
          </a:p>
          <a:p>
            <a:pPr defTabSz="914400">
              <a:lnSpc>
                <a:spcPct val="100000"/>
              </a:lnSpc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  <a:p>
            <a:pPr marL="200526" indent="-200526" defTabSz="914400">
              <a:lnSpc>
                <a:spcPct val="100000"/>
              </a:lnSpc>
              <a:buSzPct val="100000"/>
              <a:buAutoNum type="arabicParenR" startAt="3"/>
              <a:defRPr sz="1500"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Var 3:e år är det Convention och 2027 är det Filippinerna som står värdar.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53" name="Shape 35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Vår allra nordligaste klubb är Boden &amp; längst i söder Trelleborg, totalt 74 klubbar (2026-01)</a:t>
            </a:r>
          </a:p>
          <a:p>
            <a:endParaRPr/>
          </a:p>
          <a:p>
            <a:r>
              <a:t>SIWR = Svenska Inner Wheel Rådet.</a:t>
            </a:r>
          </a:p>
          <a:p>
            <a:r>
              <a:t>De 5 medlemmarna är: rådspresident, past rådspresident, vice/inkommande rådspresident, rådssekreterare och rådsskattmästare.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0" y="11859862"/>
            <a:ext cx="21971005" cy="6369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Skapare och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Presentationstitel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sz="11600" spc="-232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Presentations­titel</a:t>
            </a:r>
          </a:p>
        </p:txBody>
      </p:sp>
      <p:sp>
        <p:nvSpPr>
          <p:cNvPr id="15" name="Brödtext nivå ett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Presentations­undertitel</a:t>
            </a:r>
          </a:p>
        </p:txBody>
      </p:sp>
      <p:sp>
        <p:nvSpPr>
          <p:cNvPr id="1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das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102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agord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agordning, 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Dagordning, titel</a:t>
            </a:r>
          </a:p>
        </p:txBody>
      </p:sp>
      <p:sp>
        <p:nvSpPr>
          <p:cNvPr id="111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Dagordning, 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2" name="Brödtext nivå ett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FontTx/>
              <a:buNone/>
              <a:defRPr sz="5500" spc="-99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Ämnen på dagordningen</a:t>
            </a:r>
          </a:p>
        </p:txBody>
      </p:sp>
      <p:sp>
        <p:nvSpPr>
          <p:cNvPr id="11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Uttry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rödtext nivå ett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Uttryck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ort fak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Brödtext nivå ett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lIns="50800" tIns="50800" rIns="50800" bIns="50800" anchor="b"/>
          <a:lstStyle>
            <a:lvl1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n-lt"/>
                <a:ea typeface="+mn-ea"/>
                <a:cs typeface="+mn-cs"/>
                <a:sym typeface="Helvetica Neue"/>
              </a:defRPr>
            </a:lvl1pPr>
            <a:lvl2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n-lt"/>
                <a:ea typeface="+mn-ea"/>
                <a:cs typeface="+mn-cs"/>
                <a:sym typeface="Helvetica Neue"/>
              </a:defRPr>
            </a:lvl2pPr>
            <a:lvl3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n-lt"/>
                <a:ea typeface="+mn-ea"/>
                <a:cs typeface="+mn-cs"/>
                <a:sym typeface="Helvetica Neue"/>
              </a:defRPr>
            </a:lvl3pPr>
            <a:lvl4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n-lt"/>
                <a:ea typeface="+mn-ea"/>
                <a:cs typeface="+mn-cs"/>
                <a:sym typeface="Helvetica Neue"/>
              </a:defRPr>
            </a:lvl4pPr>
            <a:lvl5pPr marL="0" indent="0" algn="ctr" defTabSz="2438337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0" b="1" spc="-25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100 %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9" name="Fakta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Faktainformation</a:t>
            </a:r>
          </a:p>
        </p:txBody>
      </p:sp>
      <p:sp>
        <p:nvSpPr>
          <p:cNvPr id="130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30022" y="10675453"/>
            <a:ext cx="20200057" cy="6369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Tillskrivning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8" name="Brödtext nivå ett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</p:spPr>
        <p:txBody>
          <a:bodyPr lIns="50800" tIns="50800" rIns="50800" bIns="50800"/>
          <a:lstStyle>
            <a:lvl1pPr marL="131850" indent="37172" defTabSz="2438337">
              <a:lnSpc>
                <a:spcPct val="90000"/>
              </a:lnSpc>
              <a:spcBef>
                <a:spcPts val="0"/>
              </a:spcBef>
              <a:buSzTx/>
              <a:buFontTx/>
              <a:buNone/>
              <a:defRPr sz="8500" spc="-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”Framträdande citat”</a:t>
            </a:r>
          </a:p>
        </p:txBody>
      </p:sp>
      <p:sp>
        <p:nvSpPr>
          <p:cNvPr id="13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–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kål med sallad med stekt ris, kokta ägg och ätpinnar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kål med laxkakor, sallad och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8" name="Skål med pappardellepasta med persiljesmör, rostade hasselnötter och hyvlad parmesanost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kål med sallad med stekt ris, kokta ägg och ätpinnar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72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81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82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23726700" y="13065000"/>
            <a:ext cx="523193" cy="424173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vokador och lime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" name="Presentation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sz="11600" spc="-232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Presentations­titel</a:t>
            </a:r>
          </a:p>
        </p:txBody>
      </p:sp>
      <p:sp>
        <p:nvSpPr>
          <p:cNvPr id="25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7690" y="1106137"/>
            <a:ext cx="21968621" cy="6369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Skapare och datum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" name="Brödtext nivå ett…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6500" y="11609909"/>
            <a:ext cx="21971000" cy="1116955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Presentations­undertitel</a:t>
            </a:r>
          </a:p>
        </p:txBody>
      </p:sp>
      <p:sp>
        <p:nvSpPr>
          <p:cNvPr id="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36" tIns="91436" rIns="91436" bIns="91436"/>
          <a:lstStyle/>
          <a:p>
            <a:r>
              <a:t>Titeltext</a:t>
            </a:r>
          </a:p>
        </p:txBody>
      </p:sp>
      <p:sp>
        <p:nvSpPr>
          <p:cNvPr id="190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2066544" y="3127248"/>
            <a:ext cx="19970496" cy="9144004"/>
          </a:xfrm>
          <a:prstGeom prst="rect">
            <a:avLst/>
          </a:prstGeom>
        </p:spPr>
        <p:txBody>
          <a:bodyPr lIns="91436" tIns="91436" rIns="91436" bIns="91436"/>
          <a:lstStyle>
            <a:lvl4pPr marL="1273627" indent="-587827"/>
            <a:lvl5pPr marL="1502227" indent="-587827"/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9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23726697" y="13065000"/>
            <a:ext cx="523195" cy="424175"/>
          </a:xfrm>
          <a:prstGeom prst="rect">
            <a:avLst/>
          </a:prstGeom>
        </p:spPr>
        <p:txBody>
          <a:bodyPr lIns="91436" tIns="91436" rIns="91436" bIns="91436"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bild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kål med laxkakor, sallad och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5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lIns="50800" tIns="50800" rIns="50800" bIns="50800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36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lIns="50800" tIns="50800" rIns="50800" bIns="508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45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Brödtext nivå ett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Diabildspunkttext</a:t>
            </a:r>
          </a:p>
        </p:txBody>
      </p:sp>
      <p:sp>
        <p:nvSpPr>
          <p:cNvPr id="4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Brödtext nivå ett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 numCol="2" spcCol="109855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1pPr>
            <a:lvl2pPr marL="12192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2pPr>
            <a:lvl3pPr marL="18288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3pPr>
            <a:lvl4pPr marL="24384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4pPr>
            <a:lvl5pPr marL="30480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Diabildspunkttext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Brödtext nivå ett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Diabildspunkttext</a:t>
            </a:r>
          </a:p>
        </p:txBody>
      </p:sp>
      <p:sp>
        <p:nvSpPr>
          <p:cNvPr id="64" name="Skål med pappardellepasta med persiljesmör, rostade hasselnötter och hyvlad parmesanost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5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6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punkter och livevideo, li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Brödtext nivå ett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Diabildspunkttext</a:t>
            </a:r>
          </a:p>
        </p:txBody>
      </p:sp>
      <p:sp>
        <p:nvSpPr>
          <p:cNvPr id="75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7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punkter och livevideo, s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rödtext nivå ett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5500" b="1">
                <a:latin typeface="+mn-lt"/>
                <a:ea typeface="+mn-ea"/>
                <a:cs typeface="+mn-cs"/>
                <a:sym typeface="Helvetica Neue"/>
              </a:defRPr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buSzPct val="123000"/>
              <a:buFontTx/>
              <a:defRPr sz="5500" b="1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r>
              <a:t>Diabildsundertitel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Brödtext nivå ett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06500" y="4248503"/>
            <a:ext cx="9779000" cy="8256632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FontTx/>
              <a:defRPr sz="48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Diabildspunkttext</a:t>
            </a:r>
          </a:p>
        </p:txBody>
      </p:sp>
      <p:sp>
        <p:nvSpPr>
          <p:cNvPr id="85" name="Diabilds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 lIns="50800" tIns="50800" rIns="50800" bIns="50800" anchor="t"/>
          <a:lstStyle>
            <a:lvl1pPr defTabSz="2438337">
              <a:lnSpc>
                <a:spcPct val="80000"/>
              </a:lnSpc>
              <a:defRPr sz="8500" spc="-17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r>
              <a:t>Diabilds­titel</a:t>
            </a:r>
          </a:p>
        </p:txBody>
      </p:sp>
      <p:sp>
        <p:nvSpPr>
          <p:cNvPr id="8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Avsnittstitel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lIns="50800" tIns="50800" rIns="50800" bIns="50800" anchor="ctr"/>
          <a:lstStyle>
            <a:lvl1pPr defTabSz="2438337">
              <a:lnSpc>
                <a:spcPct val="80000"/>
              </a:lnSpc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Avsnittstitel</a:t>
            </a:r>
          </a:p>
        </p:txBody>
      </p:sp>
      <p:sp>
        <p:nvSpPr>
          <p:cNvPr id="9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584200">
              <a:defRPr sz="1800" spc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/>
          <p:nvPr/>
        </p:nvSpPr>
        <p:spPr>
          <a:xfrm rot="10800000" flipH="1">
            <a:off x="0" y="12820052"/>
            <a:ext cx="24384000" cy="896118"/>
          </a:xfrm>
          <a:prstGeom prst="rect">
            <a:avLst/>
          </a:prstGeom>
          <a:gradFill>
            <a:gsLst>
              <a:gs pos="62000">
                <a:srgbClr val="FE4A00">
                  <a:alpha val="66667"/>
                </a:srgbClr>
              </a:gs>
              <a:gs pos="100000">
                <a:srgbClr val="DA002F">
                  <a:alpha val="84706"/>
                </a:srgbClr>
              </a:gs>
            </a:gsLst>
            <a:lin ang="60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8288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</p:txBody>
      </p:sp>
      <p:sp>
        <p:nvSpPr>
          <p:cNvPr id="3" name="Rectangle 20"/>
          <p:cNvSpPr/>
          <p:nvPr/>
        </p:nvSpPr>
        <p:spPr>
          <a:xfrm flipH="1">
            <a:off x="8153399" y="12819874"/>
            <a:ext cx="16230598" cy="896128"/>
          </a:xfrm>
          <a:prstGeom prst="rect">
            <a:avLst/>
          </a:prstGeom>
          <a:gradFill>
            <a:gsLst>
              <a:gs pos="9000">
                <a:srgbClr val="E349BB">
                  <a:alpha val="61961"/>
                </a:srgbClr>
              </a:gs>
              <a:gs pos="99000">
                <a:srgbClr val="92248E"/>
              </a:gs>
            </a:gsLst>
            <a:lin ang="14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8288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endParaRPr/>
          </a:p>
        </p:txBody>
      </p:sp>
      <p:sp>
        <p:nvSpPr>
          <p:cNvPr id="4" name="Titeltext"/>
          <p:cNvSpPr txBox="1">
            <a:spLocks noGrp="1"/>
          </p:cNvSpPr>
          <p:nvPr>
            <p:ph type="title"/>
          </p:nvPr>
        </p:nvSpPr>
        <p:spPr>
          <a:xfrm>
            <a:off x="2066544" y="694944"/>
            <a:ext cx="19970496" cy="192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6" tIns="91436" rIns="91436" bIns="91436" anchor="b">
            <a:normAutofit/>
          </a:bodyPr>
          <a:lstStyle/>
          <a:p>
            <a:r>
              <a:t>Titeltext</a:t>
            </a:r>
          </a:p>
        </p:txBody>
      </p:sp>
      <p:sp>
        <p:nvSpPr>
          <p:cNvPr id="5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2066544" y="3127248"/>
            <a:ext cx="19970496" cy="9144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6" tIns="91436" rIns="91436" bIns="91436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23726699" y="13065001"/>
            <a:ext cx="523194" cy="424173"/>
          </a:xfrm>
          <a:prstGeom prst="rect">
            <a:avLst/>
          </a:prstGeom>
          <a:ln w="12700">
            <a:miter lim="400000"/>
          </a:ln>
        </p:spPr>
        <p:txBody>
          <a:bodyPr wrap="none" lIns="91436" tIns="91436" rIns="91436" bIns="91436" anchor="ctr">
            <a:spAutoFit/>
          </a:bodyPr>
          <a:lstStyle>
            <a:lvl1pPr algn="r" defTabSz="1828800">
              <a:lnSpc>
                <a:spcPct val="100000"/>
              </a:lnSpc>
              <a:spcBef>
                <a:spcPts val="0"/>
              </a:spcBef>
              <a:defRPr sz="1600" spc="400">
                <a:solidFill>
                  <a:srgbClr val="FFFFFF"/>
                </a:solidFill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ransition spd="med"/>
  <p:txStyles>
    <p:titleStyle>
      <a:lvl1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1pPr>
      <a:lvl2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2pPr>
      <a:lvl3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3pPr>
      <a:lvl4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4pPr>
      <a:lvl5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5pPr>
      <a:lvl6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6pPr>
      <a:lvl7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7pPr>
      <a:lvl8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8pPr>
      <a:lvl9pPr marL="0" marR="0" indent="0" algn="l" defTabSz="1828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1" i="0" u="none" strike="noStrike" cap="none" spc="0" baseline="0">
          <a:solidFill>
            <a:srgbClr val="000000"/>
          </a:solidFill>
          <a:uFillTx/>
          <a:latin typeface="Avenir Next LT Pro"/>
          <a:ea typeface="Avenir Next LT Pro"/>
          <a:cs typeface="Avenir Next LT Pro"/>
          <a:sym typeface="Avenir Next LT Pro"/>
        </a:defRPr>
      </a:lvl9pPr>
    </p:titleStyle>
    <p:bodyStyle>
      <a:lvl1pPr marL="457200" marR="0" indent="-45720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1pPr>
      <a:lvl2pPr marL="742950" marR="0" indent="-51435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2pPr>
      <a:lvl3pPr marL="1045027" marR="0" indent="-587827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3pPr>
      <a:lvl4pPr marL="1273627" marR="0" indent="-587827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4pPr>
      <a:lvl5pPr marL="1502227" marR="0" indent="-587827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00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5pPr>
      <a:lvl6pPr marL="3505200" marR="0" indent="-45720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6pPr>
      <a:lvl7pPr marL="4114800" marR="0" indent="-45720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7pPr>
      <a:lvl8pPr marL="4724400" marR="0" indent="-45720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8pPr>
      <a:lvl9pPr marL="5334000" marR="0" indent="-457200" algn="l" defTabSz="1828800" rtl="0" latinLnBrk="0">
        <a:lnSpc>
          <a:spcPct val="120000"/>
        </a:lnSpc>
        <a:spcBef>
          <a:spcPts val="2000"/>
        </a:spcBef>
        <a:spcAft>
          <a:spcPts val="0"/>
        </a:spcAft>
        <a:buClrTx/>
        <a:buSzPct val="123000"/>
        <a:buFont typeface="Arial"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Avenir Next LT Pro Light"/>
          <a:ea typeface="Avenir Next LT Pro Light"/>
          <a:cs typeface="Avenir Next LT Pro Light"/>
          <a:sym typeface="Avenir Next LT Pro Light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1pPr>
      <a:lvl2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2pPr>
      <a:lvl3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3pPr>
      <a:lvl4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4pPr>
      <a:lvl5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5pPr>
      <a:lvl6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6pPr>
      <a:lvl7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7pPr>
      <a:lvl8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8pPr>
      <a:lvl9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400" baseline="0">
          <a:solidFill>
            <a:schemeClr val="tx1"/>
          </a:solidFill>
          <a:uFillTx/>
          <a:latin typeface="+mn-lt"/>
          <a:ea typeface="+mn-ea"/>
          <a:cs typeface="+mn-cs"/>
          <a:sym typeface="Avenir Next LT Pro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://www.innerwheel.s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jpeg"/><Relationship Id="rId5" Type="http://schemas.openxmlformats.org/officeDocument/2006/relationships/hyperlink" Target="http://www.innerwheel.se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hyperlink" Target="http://www.innerwheel.se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://www.innerwheel.se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5" Type="http://schemas.openxmlformats.org/officeDocument/2006/relationships/hyperlink" Target="http://www.innerwheel.se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erwheel.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png"/><Relationship Id="rId4" Type="http://schemas.openxmlformats.org/officeDocument/2006/relationships/hyperlink" Target="http://www.innerwheel.s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nerwheel.s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2.png"/><Relationship Id="rId4" Type="http://schemas.openxmlformats.org/officeDocument/2006/relationships/hyperlink" Target="http://www.innerwheel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Platshållare för innehåll 3" descr="Platshållare för innehåll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" y="17"/>
            <a:ext cx="24383963" cy="137159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nklistrad-film.png" descr="inklistrad-fil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Inner Wheel"/>
          <p:cNvSpPr txBox="1"/>
          <p:nvPr/>
        </p:nvSpPr>
        <p:spPr>
          <a:xfrm>
            <a:off x="6879538" y="4884539"/>
            <a:ext cx="9781840" cy="2316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>
            <a:lvl1pPr defTabSz="1828800">
              <a:lnSpc>
                <a:spcPct val="100000"/>
              </a:lnSpc>
              <a:spcBef>
                <a:spcPts val="0"/>
              </a:spcBef>
              <a:defRPr sz="140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Inner Wheel</a:t>
            </a:r>
          </a:p>
        </p:txBody>
      </p:sp>
      <p:sp>
        <p:nvSpPr>
          <p:cNvPr id="203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4"/>
              </a:rPr>
              <a:t>www.innerwheel.se</a:t>
            </a:r>
          </a:p>
        </p:txBody>
      </p:sp>
      <p:sp>
        <p:nvSpPr>
          <p:cNvPr id="204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Platshållare för innehåll 8" descr="Platshållare för innehåll 8"/>
          <p:cNvPicPr>
            <a:picLocks noChangeAspect="1"/>
          </p:cNvPicPr>
          <p:nvPr/>
        </p:nvPicPr>
        <p:blipFill>
          <a:blip r:embed="rId3"/>
          <a:srcRect b="14121"/>
          <a:stretch>
            <a:fillRect/>
          </a:stretch>
        </p:blipFill>
        <p:spPr>
          <a:xfrm>
            <a:off x="0" y="186596"/>
            <a:ext cx="24383963" cy="137159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5"/>
              </a:rPr>
              <a:t>www.innerwheel.se</a:t>
            </a:r>
          </a:p>
        </p:txBody>
      </p:sp>
      <p:pic>
        <p:nvPicPr>
          <p:cNvPr id="209" name="Platshållare för innehåll 4" descr="Platshållare för innehåll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1571" y="8614657"/>
            <a:ext cx="2335546" cy="297611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Inner Wheel är ett av världens största…"/>
          <p:cNvSpPr txBox="1"/>
          <p:nvPr/>
        </p:nvSpPr>
        <p:spPr>
          <a:xfrm>
            <a:off x="4726073" y="2113983"/>
            <a:ext cx="15884317" cy="774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Inner Wheel är ett av världens största 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internationella kvinnliga nätverk.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Inner Wheel har ca 120 000 medlemmar 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i över 100 länder med ca 4 000 klubbar.</a:t>
            </a:r>
          </a:p>
        </p:txBody>
      </p:sp>
      <p:pic>
        <p:nvPicPr>
          <p:cNvPr id="211" name="Bildobjekt 6" descr="Bildobjekt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60274" y="8592105"/>
            <a:ext cx="2144399" cy="3021216"/>
          </a:xfrm>
          <a:prstGeom prst="rect">
            <a:avLst/>
          </a:prstGeom>
          <a:ln w="12700">
            <a:miter lim="400000"/>
          </a:ln>
        </p:spPr>
      </p:pic>
      <p:sp>
        <p:nvSpPr>
          <p:cNvPr id="212" name="Margarette Golding"/>
          <p:cNvSpPr txBox="1"/>
          <p:nvPr/>
        </p:nvSpPr>
        <p:spPr>
          <a:xfrm>
            <a:off x="1722684" y="12122039"/>
            <a:ext cx="337568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sz="30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Margarette Golding</a:t>
            </a:r>
          </a:p>
        </p:txBody>
      </p:sp>
      <p:sp>
        <p:nvSpPr>
          <p:cNvPr id="213" name="Jeanne Liedholm…"/>
          <p:cNvSpPr txBox="1"/>
          <p:nvPr/>
        </p:nvSpPr>
        <p:spPr>
          <a:xfrm>
            <a:off x="19718771" y="11893439"/>
            <a:ext cx="3016263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000">
                <a:latin typeface="+mj-lt"/>
                <a:ea typeface="+mj-ea"/>
                <a:cs typeface="+mj-cs"/>
                <a:sym typeface="Helvetica"/>
              </a:defRPr>
            </a:pPr>
            <a:r>
              <a:t>Jeanne Liedholm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3000">
                <a:latin typeface="+mj-lt"/>
                <a:ea typeface="+mj-ea"/>
                <a:cs typeface="+mj-cs"/>
                <a:sym typeface="Helvetica"/>
              </a:defRPr>
            </a:pPr>
            <a:r>
              <a:t>Filipstad</a:t>
            </a:r>
          </a:p>
        </p:txBody>
      </p:sp>
      <p:sp>
        <p:nvSpPr>
          <p:cNvPr id="214" name="Vad är Inner Wheel?"/>
          <p:cNvSpPr txBox="1"/>
          <p:nvPr/>
        </p:nvSpPr>
        <p:spPr>
          <a:xfrm>
            <a:off x="7950951" y="870794"/>
            <a:ext cx="10965813" cy="144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88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Vad är Inner Wheel?</a:t>
            </a:r>
          </a:p>
        </p:txBody>
      </p:sp>
      <p:sp>
        <p:nvSpPr>
          <p:cNvPr id="215" name="Webbmaster Helene Reiner, D235…"/>
          <p:cNvSpPr txBox="1"/>
          <p:nvPr/>
        </p:nvSpPr>
        <p:spPr>
          <a:xfrm>
            <a:off x="947213" y="12861711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doors dir="vert"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Platshållare för innehåll 3" descr="Platshållare för innehåll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" y="17"/>
            <a:ext cx="24383963" cy="137159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5"/>
              </a:rPr>
              <a:t>www.innerwheel.se</a:t>
            </a:r>
          </a:p>
        </p:txBody>
      </p:sp>
      <p:sp>
        <p:nvSpPr>
          <p:cNvPr id="222" name="Tre Ledord"/>
          <p:cNvSpPr txBox="1"/>
          <p:nvPr/>
        </p:nvSpPr>
        <p:spPr>
          <a:xfrm>
            <a:off x="8397434" y="1014305"/>
            <a:ext cx="9174020" cy="1374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sz="84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Syfte - Tre Ledord</a:t>
            </a:r>
          </a:p>
        </p:txBody>
      </p:sp>
      <p:sp>
        <p:nvSpPr>
          <p:cNvPr id="223" name="Vänskap…"/>
          <p:cNvSpPr txBox="1"/>
          <p:nvPr/>
        </p:nvSpPr>
        <p:spPr>
          <a:xfrm>
            <a:off x="8309560" y="4812789"/>
            <a:ext cx="10361134" cy="5552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marL="401051" indent="-401051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 Vänskap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marL="401051" indent="-401051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 Hjälpsamhet</a:t>
            </a:r>
          </a:p>
          <a:p>
            <a:pPr defTabSz="914400">
              <a:lnSpc>
                <a:spcPct val="100000"/>
              </a:lnSpc>
              <a:spcBef>
                <a:spcPts val="0"/>
              </a:spcBef>
              <a:defRPr sz="7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marL="401051" indent="-401051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pPr>
            <a:r>
              <a:t> Internationell förståelse</a:t>
            </a:r>
          </a:p>
        </p:txBody>
      </p:sp>
      <p:sp>
        <p:nvSpPr>
          <p:cNvPr id="224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cover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Platshållare för innehåll 3" descr="Platshållare för innehåll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" y="17"/>
            <a:ext cx="24383963" cy="137159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9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211" y="719321"/>
            <a:ext cx="1972769" cy="1908943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5"/>
              </a:rPr>
              <a:t>www.innerwheel.se</a:t>
            </a:r>
          </a:p>
        </p:txBody>
      </p:sp>
      <p:sp>
        <p:nvSpPr>
          <p:cNvPr id="231" name="Organisation och verksamhet"/>
          <p:cNvSpPr txBox="1"/>
          <p:nvPr/>
        </p:nvSpPr>
        <p:spPr>
          <a:xfrm>
            <a:off x="5315960" y="404426"/>
            <a:ext cx="14261240" cy="2538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84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Organisation och verksamhet</a:t>
            </a:r>
          </a:p>
        </p:txBody>
      </p:sp>
      <p:sp>
        <p:nvSpPr>
          <p:cNvPr id="232" name="Exempel på aktiviteter:…"/>
          <p:cNvSpPr txBox="1"/>
          <p:nvPr/>
        </p:nvSpPr>
        <p:spPr>
          <a:xfrm>
            <a:off x="4500136" y="9019361"/>
            <a:ext cx="1651976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7000">
                <a:latin typeface="+mj-lt"/>
                <a:ea typeface="+mj-ea"/>
                <a:cs typeface="+mj-cs"/>
                <a:sym typeface="Helvetica"/>
              </a:defRPr>
            </a:pPr>
            <a:r>
              <a:t>Inner Wheel är en hjälpande organisation,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7000" b="1">
                <a:latin typeface="+mj-lt"/>
                <a:ea typeface="+mj-ea"/>
                <a:cs typeface="+mj-cs"/>
                <a:sym typeface="Helvetica"/>
              </a:defRPr>
            </a:pPr>
            <a:r>
              <a:t>ingen</a:t>
            </a:r>
            <a:r>
              <a:rPr b="0"/>
              <a:t> hjälporganisation</a:t>
            </a:r>
          </a:p>
        </p:txBody>
      </p:sp>
      <p:sp>
        <p:nvSpPr>
          <p:cNvPr id="233" name="Struktur: Klubbar - distrikt - nationell styrelse -  Internationell styrelse"/>
          <p:cNvSpPr txBox="1"/>
          <p:nvPr/>
        </p:nvSpPr>
        <p:spPr>
          <a:xfrm>
            <a:off x="4432794" y="3500949"/>
            <a:ext cx="18739025" cy="2128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7000" b="1">
                <a:latin typeface="+mj-lt"/>
                <a:ea typeface="+mj-ea"/>
                <a:cs typeface="+mj-cs"/>
                <a:sym typeface="Helvetica"/>
              </a:defRPr>
            </a:pPr>
            <a:r>
              <a:t>Struktur: </a:t>
            </a:r>
            <a:r>
              <a:rPr b="0"/>
              <a:t>Klubbar - distrikt - nationell styrelse - </a:t>
            </a:r>
            <a:br>
              <a:rPr b="0"/>
            </a:br>
            <a:r>
              <a:rPr b="0"/>
              <a:t>internationell styrelse</a:t>
            </a:r>
          </a:p>
        </p:txBody>
      </p:sp>
      <p:sp>
        <p:nvSpPr>
          <p:cNvPr id="234" name="Inner Wheel i FN har konsultativ roll"/>
          <p:cNvSpPr txBox="1"/>
          <p:nvPr/>
        </p:nvSpPr>
        <p:spPr>
          <a:xfrm>
            <a:off x="4580438" y="6531809"/>
            <a:ext cx="13617524" cy="2128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7000">
                <a:latin typeface="+mj-lt"/>
                <a:ea typeface="+mj-ea"/>
                <a:cs typeface="+mj-cs"/>
                <a:sym typeface="Helvetica"/>
              </a:defRPr>
            </a:pPr>
            <a:r>
              <a:t>Inner</a:t>
            </a:r>
            <a:r>
              <a:rPr b="1"/>
              <a:t> </a:t>
            </a:r>
            <a:r>
              <a:t>Wheel har konsultativ roll i </a:t>
            </a:r>
            <a:r>
              <a:rPr b="1"/>
              <a:t>FN</a:t>
            </a:r>
          </a:p>
        </p:txBody>
      </p:sp>
      <p:sp>
        <p:nvSpPr>
          <p:cNvPr id="235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ll/>
      </p:transition>
    </mc:Choice>
    <mc:Fallback xmlns="" xmlns:m="http://schemas.openxmlformats.org/officeDocument/2006/math" xmlns:a14="http://schemas.microsoft.com/office/drawing/2010/main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" grpId="3" animBg="1" advAuto="0"/>
      <p:bldP spid="233" grpId="1" animBg="1" advAuto="0"/>
      <p:bldP spid="234" grpId="2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Platshållare för innehåll 3" descr="Platshållare för innehåll 3"/>
          <p:cNvPicPr>
            <a:picLocks noChangeAspect="1"/>
          </p:cNvPicPr>
          <p:nvPr/>
        </p:nvPicPr>
        <p:blipFill>
          <a:blip r:embed="rId3"/>
          <a:srcRect t="823" b="823"/>
          <a:stretch>
            <a:fillRect/>
          </a:stretch>
        </p:blipFill>
        <p:spPr>
          <a:xfrm>
            <a:off x="-203170" y="678678"/>
            <a:ext cx="24790339" cy="1371478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0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4" cy="1985149"/>
          </a:xfrm>
          <a:prstGeom prst="rect">
            <a:avLst/>
          </a:prstGeom>
          <a:ln w="12700">
            <a:miter lim="400000"/>
          </a:ln>
        </p:spPr>
      </p:pic>
      <p:sp>
        <p:nvSpPr>
          <p:cNvPr id="241" name="Svenska Inner Wheel…"/>
          <p:cNvSpPr txBox="1"/>
          <p:nvPr/>
        </p:nvSpPr>
        <p:spPr>
          <a:xfrm>
            <a:off x="764782" y="2651143"/>
            <a:ext cx="2851237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5"/>
              </a:rPr>
              <a:t>www.innerwheel.se</a:t>
            </a:r>
          </a:p>
        </p:txBody>
      </p:sp>
      <p:sp>
        <p:nvSpPr>
          <p:cNvPr id="242" name="International Inner Wheel 2025-2026"/>
          <p:cNvSpPr txBox="1"/>
          <p:nvPr/>
        </p:nvSpPr>
        <p:spPr>
          <a:xfrm>
            <a:off x="5531086" y="1195355"/>
            <a:ext cx="14662590" cy="161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6" tIns="91436" rIns="91436" bIns="91436">
            <a:spAutoFit/>
          </a:bodyPr>
          <a:lstStyle>
            <a:lvl1pPr defTabSz="1828800">
              <a:lnSpc>
                <a:spcPct val="100000"/>
              </a:lnSpc>
              <a:spcBef>
                <a:spcPts val="0"/>
              </a:spcBef>
              <a:defRPr sz="94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International Inner Wheel</a:t>
            </a:r>
          </a:p>
        </p:txBody>
      </p:sp>
      <p:grpSp>
        <p:nvGrpSpPr>
          <p:cNvPr id="245" name="IIW President      Kay Morland"/>
          <p:cNvGrpSpPr/>
          <p:nvPr/>
        </p:nvGrpSpPr>
        <p:grpSpPr>
          <a:xfrm>
            <a:off x="9998911" y="3442322"/>
            <a:ext cx="4963290" cy="1422408"/>
            <a:chOff x="-24743" y="0"/>
            <a:chExt cx="4963289" cy="1422407"/>
          </a:xfrm>
        </p:grpSpPr>
        <p:sp>
          <p:nvSpPr>
            <p:cNvPr id="243" name="Rektangel"/>
            <p:cNvSpPr/>
            <p:nvPr/>
          </p:nvSpPr>
          <p:spPr>
            <a:xfrm>
              <a:off x="0" y="0"/>
              <a:ext cx="4938546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44" name="IIW President      Kay Morland"/>
            <p:cNvSpPr/>
            <p:nvPr/>
          </p:nvSpPr>
          <p:spPr>
            <a:xfrm>
              <a:off x="-24743" y="678948"/>
              <a:ext cx="4913146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     IIW President</a:t>
              </a:r>
            </a:p>
          </p:txBody>
        </p:sp>
      </p:grpSp>
      <p:sp>
        <p:nvSpPr>
          <p:cNvPr id="246" name="Linje"/>
          <p:cNvSpPr/>
          <p:nvPr/>
        </p:nvSpPr>
        <p:spPr>
          <a:xfrm flipV="1">
            <a:off x="12492924" y="5142748"/>
            <a:ext cx="5" cy="896117"/>
          </a:xfrm>
          <a:prstGeom prst="line">
            <a:avLst/>
          </a:prstGeom>
          <a:ln w="25400">
            <a:solidFill>
              <a:srgbClr val="005CB8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grpSp>
        <p:nvGrpSpPr>
          <p:cNvPr id="249" name="Immediate Past President"/>
          <p:cNvGrpSpPr/>
          <p:nvPr/>
        </p:nvGrpSpPr>
        <p:grpSpPr>
          <a:xfrm>
            <a:off x="7248221" y="6051380"/>
            <a:ext cx="6794858" cy="1422408"/>
            <a:chOff x="-1" y="0"/>
            <a:chExt cx="6794857" cy="1422406"/>
          </a:xfrm>
        </p:grpSpPr>
        <p:sp>
          <p:nvSpPr>
            <p:cNvPr id="247" name="Rektangel"/>
            <p:cNvSpPr/>
            <p:nvPr/>
          </p:nvSpPr>
          <p:spPr>
            <a:xfrm>
              <a:off x="-2" y="-1"/>
              <a:ext cx="6794858" cy="1422408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48" name="Immediate Past President"/>
            <p:cNvSpPr txBox="1"/>
            <p:nvPr/>
          </p:nvSpPr>
          <p:spPr>
            <a:xfrm>
              <a:off x="12698" y="283214"/>
              <a:ext cx="6769458" cy="8559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Immediate Past President</a:t>
              </a:r>
            </a:p>
          </p:txBody>
        </p:sp>
      </p:grpSp>
      <p:grpSp>
        <p:nvGrpSpPr>
          <p:cNvPr id="252" name="Skattmästare"/>
          <p:cNvGrpSpPr/>
          <p:nvPr/>
        </p:nvGrpSpPr>
        <p:grpSpPr>
          <a:xfrm>
            <a:off x="14220769" y="6060332"/>
            <a:ext cx="3734774" cy="1422408"/>
            <a:chOff x="0" y="0"/>
            <a:chExt cx="3734773" cy="1422406"/>
          </a:xfrm>
        </p:grpSpPr>
        <p:sp>
          <p:nvSpPr>
            <p:cNvPr id="250" name="Rektangel"/>
            <p:cNvSpPr/>
            <p:nvPr/>
          </p:nvSpPr>
          <p:spPr>
            <a:xfrm>
              <a:off x="-1" y="-1"/>
              <a:ext cx="3734774" cy="1422408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51" name="Skattmästare"/>
            <p:cNvSpPr txBox="1"/>
            <p:nvPr/>
          </p:nvSpPr>
          <p:spPr>
            <a:xfrm>
              <a:off x="12699" y="283214"/>
              <a:ext cx="3709374" cy="8559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 Skattmästare</a:t>
              </a:r>
            </a:p>
          </p:txBody>
        </p:sp>
      </p:grpSp>
      <p:grpSp>
        <p:nvGrpSpPr>
          <p:cNvPr id="255" name="vice President"/>
          <p:cNvGrpSpPr/>
          <p:nvPr/>
        </p:nvGrpSpPr>
        <p:grpSpPr>
          <a:xfrm>
            <a:off x="2799848" y="6084841"/>
            <a:ext cx="4270688" cy="1373393"/>
            <a:chOff x="0" y="-1"/>
            <a:chExt cx="4270686" cy="1373392"/>
          </a:xfrm>
        </p:grpSpPr>
        <p:sp>
          <p:nvSpPr>
            <p:cNvPr id="253" name="Rektangel"/>
            <p:cNvSpPr/>
            <p:nvPr/>
          </p:nvSpPr>
          <p:spPr>
            <a:xfrm>
              <a:off x="0" y="-2"/>
              <a:ext cx="4270688" cy="1373394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54" name="vice President"/>
            <p:cNvSpPr txBox="1"/>
            <p:nvPr/>
          </p:nvSpPr>
          <p:spPr>
            <a:xfrm>
              <a:off x="12700" y="258707"/>
              <a:ext cx="4245288" cy="8559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 vice President</a:t>
              </a:r>
            </a:p>
          </p:txBody>
        </p:sp>
      </p:grpSp>
      <p:grpSp>
        <p:nvGrpSpPr>
          <p:cNvPr id="258" name="Stadgeordförande"/>
          <p:cNvGrpSpPr/>
          <p:nvPr/>
        </p:nvGrpSpPr>
        <p:grpSpPr>
          <a:xfrm>
            <a:off x="18133233" y="6060332"/>
            <a:ext cx="4955357" cy="1422408"/>
            <a:chOff x="-1" y="53334"/>
            <a:chExt cx="4955356" cy="1422406"/>
          </a:xfrm>
        </p:grpSpPr>
        <p:sp>
          <p:nvSpPr>
            <p:cNvPr id="256" name="Rektangel"/>
            <p:cNvSpPr/>
            <p:nvPr/>
          </p:nvSpPr>
          <p:spPr>
            <a:xfrm>
              <a:off x="-1" y="53334"/>
              <a:ext cx="4570008" cy="1422406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57" name="Stadgeordförande"/>
            <p:cNvSpPr txBox="1"/>
            <p:nvPr/>
          </p:nvSpPr>
          <p:spPr>
            <a:xfrm>
              <a:off x="12699" y="333652"/>
              <a:ext cx="4942656" cy="8617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 err="1"/>
                <a:t>Stadgeordförande</a:t>
              </a:r>
              <a:endParaRPr dirty="0"/>
            </a:p>
          </p:txBody>
        </p:sp>
      </p:grpSp>
      <p:sp>
        <p:nvSpPr>
          <p:cNvPr id="259" name="Internationella redaktören är inte medlem av verkställande utskottet"/>
          <p:cNvSpPr txBox="1"/>
          <p:nvPr/>
        </p:nvSpPr>
        <p:spPr>
          <a:xfrm>
            <a:off x="4820875" y="11953778"/>
            <a:ext cx="15344104" cy="754373"/>
          </a:xfrm>
          <a:prstGeom prst="rect">
            <a:avLst/>
          </a:prstGeom>
          <a:solidFill>
            <a:srgbClr val="FFDB00"/>
          </a:solidFill>
          <a:ln w="25400">
            <a:solidFill>
              <a:srgbClr val="A6025C"/>
            </a:solidFill>
            <a:miter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005CB8"/>
                </a:solidFill>
                <a:latin typeface="Avenir Next LT Pro Light"/>
                <a:ea typeface="Avenir Next LT Pro Light"/>
                <a:cs typeface="Avenir Next LT Pro Light"/>
                <a:sym typeface="Avenir Next LT Pro Light"/>
              </a:defRPr>
            </a:pPr>
            <a:r>
              <a:t>Internationella redaktören </a:t>
            </a:r>
            <a:r>
              <a:rPr b="1"/>
              <a:t>är inte</a:t>
            </a:r>
            <a:r>
              <a:t> medlem av verkställande utskottet</a:t>
            </a:r>
          </a:p>
        </p:txBody>
      </p:sp>
      <p:grpSp>
        <p:nvGrpSpPr>
          <p:cNvPr id="262" name="Board Director"/>
          <p:cNvGrpSpPr/>
          <p:nvPr/>
        </p:nvGrpSpPr>
        <p:grpSpPr>
          <a:xfrm>
            <a:off x="17532592" y="7765498"/>
            <a:ext cx="2286596" cy="1422409"/>
            <a:chOff x="0" y="63054"/>
            <a:chExt cx="2286594" cy="1422407"/>
          </a:xfrm>
        </p:grpSpPr>
        <p:sp>
          <p:nvSpPr>
            <p:cNvPr id="260" name="Rektangel"/>
            <p:cNvSpPr/>
            <p:nvPr/>
          </p:nvSpPr>
          <p:spPr>
            <a:xfrm>
              <a:off x="0" y="63054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dirty="0"/>
            </a:p>
          </p:txBody>
        </p:sp>
        <p:sp>
          <p:nvSpPr>
            <p:cNvPr id="261" name="Board Director"/>
            <p:cNvSpPr/>
            <p:nvPr/>
          </p:nvSpPr>
          <p:spPr>
            <a:xfrm>
              <a:off x="88505" y="780501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65" name="Board Director"/>
          <p:cNvGrpSpPr/>
          <p:nvPr/>
        </p:nvGrpSpPr>
        <p:grpSpPr>
          <a:xfrm>
            <a:off x="19961252" y="7740161"/>
            <a:ext cx="2241772" cy="1422408"/>
            <a:chOff x="0" y="42131"/>
            <a:chExt cx="2241770" cy="1422407"/>
          </a:xfrm>
        </p:grpSpPr>
        <p:sp>
          <p:nvSpPr>
            <p:cNvPr id="263" name="Rektangel"/>
            <p:cNvSpPr/>
            <p:nvPr/>
          </p:nvSpPr>
          <p:spPr>
            <a:xfrm>
              <a:off x="0" y="42131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64" name="Board Director"/>
            <p:cNvSpPr/>
            <p:nvPr/>
          </p:nvSpPr>
          <p:spPr>
            <a:xfrm>
              <a:off x="43681" y="669532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68" name="Board Director"/>
          <p:cNvGrpSpPr/>
          <p:nvPr/>
        </p:nvGrpSpPr>
        <p:grpSpPr>
          <a:xfrm>
            <a:off x="10171194" y="7711514"/>
            <a:ext cx="2321730" cy="1422408"/>
            <a:chOff x="0" y="109236"/>
            <a:chExt cx="2321728" cy="1422407"/>
          </a:xfrm>
        </p:grpSpPr>
        <p:sp>
          <p:nvSpPr>
            <p:cNvPr id="266" name="Rektangel"/>
            <p:cNvSpPr/>
            <p:nvPr/>
          </p:nvSpPr>
          <p:spPr>
            <a:xfrm>
              <a:off x="0" y="109236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dirty="0"/>
            </a:p>
          </p:txBody>
        </p:sp>
        <p:sp>
          <p:nvSpPr>
            <p:cNvPr id="267" name="Board Director"/>
            <p:cNvSpPr/>
            <p:nvPr/>
          </p:nvSpPr>
          <p:spPr>
            <a:xfrm>
              <a:off x="123638" y="765284"/>
              <a:ext cx="2198090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Board Director</a:t>
              </a:r>
            </a:p>
          </p:txBody>
        </p:sp>
      </p:grpSp>
      <p:grpSp>
        <p:nvGrpSpPr>
          <p:cNvPr id="271" name="Board Director"/>
          <p:cNvGrpSpPr/>
          <p:nvPr/>
        </p:nvGrpSpPr>
        <p:grpSpPr>
          <a:xfrm>
            <a:off x="12637368" y="7687504"/>
            <a:ext cx="2324833" cy="1422408"/>
            <a:chOff x="-17884" y="62293"/>
            <a:chExt cx="2324831" cy="1422407"/>
          </a:xfrm>
        </p:grpSpPr>
        <p:sp>
          <p:nvSpPr>
            <p:cNvPr id="269" name="Rektangel"/>
            <p:cNvSpPr/>
            <p:nvPr/>
          </p:nvSpPr>
          <p:spPr>
            <a:xfrm>
              <a:off x="-17884" y="62293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dirty="0"/>
            </a:p>
          </p:txBody>
        </p:sp>
        <p:sp>
          <p:nvSpPr>
            <p:cNvPr id="270" name="Board Director"/>
            <p:cNvSpPr/>
            <p:nvPr/>
          </p:nvSpPr>
          <p:spPr>
            <a:xfrm>
              <a:off x="108858" y="696762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74" name="Board Director"/>
          <p:cNvGrpSpPr/>
          <p:nvPr/>
        </p:nvGrpSpPr>
        <p:grpSpPr>
          <a:xfrm>
            <a:off x="15079313" y="7757798"/>
            <a:ext cx="2427880" cy="1422408"/>
            <a:chOff x="0" y="132917"/>
            <a:chExt cx="2427878" cy="1422407"/>
          </a:xfrm>
        </p:grpSpPr>
        <p:sp>
          <p:nvSpPr>
            <p:cNvPr id="272" name="Rektangel"/>
            <p:cNvSpPr/>
            <p:nvPr/>
          </p:nvSpPr>
          <p:spPr>
            <a:xfrm>
              <a:off x="0" y="132917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73" name="Board Director"/>
            <p:cNvSpPr/>
            <p:nvPr/>
          </p:nvSpPr>
          <p:spPr>
            <a:xfrm>
              <a:off x="229789" y="778172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77" name="Board Director"/>
          <p:cNvGrpSpPr/>
          <p:nvPr/>
        </p:nvGrpSpPr>
        <p:grpSpPr>
          <a:xfrm>
            <a:off x="7698469" y="7668921"/>
            <a:ext cx="2254270" cy="1538875"/>
            <a:chOff x="128567" y="70797"/>
            <a:chExt cx="2254268" cy="1538873"/>
          </a:xfrm>
        </p:grpSpPr>
        <p:sp>
          <p:nvSpPr>
            <p:cNvPr id="275" name="Rektangel"/>
            <p:cNvSpPr/>
            <p:nvPr/>
          </p:nvSpPr>
          <p:spPr>
            <a:xfrm>
              <a:off x="159348" y="86537"/>
              <a:ext cx="2223487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dirty="0"/>
            </a:p>
          </p:txBody>
        </p:sp>
        <p:sp>
          <p:nvSpPr>
            <p:cNvPr id="276" name="Board Director"/>
            <p:cNvSpPr/>
            <p:nvPr/>
          </p:nvSpPr>
          <p:spPr>
            <a:xfrm>
              <a:off x="128567" y="70797"/>
              <a:ext cx="2198089" cy="1538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lang="sv-SE" dirty="0"/>
                <a:t>Board</a:t>
              </a:r>
            </a:p>
            <a:p>
              <a:r>
                <a:rPr lang="sv-SE" dirty="0"/>
                <a:t>Director</a:t>
              </a:r>
              <a:endParaRPr dirty="0"/>
            </a:p>
          </p:txBody>
        </p:sp>
      </p:grpSp>
      <p:grpSp>
        <p:nvGrpSpPr>
          <p:cNvPr id="280" name="Board Director"/>
          <p:cNvGrpSpPr/>
          <p:nvPr/>
        </p:nvGrpSpPr>
        <p:grpSpPr>
          <a:xfrm>
            <a:off x="2725477" y="7668921"/>
            <a:ext cx="2450305" cy="1573219"/>
            <a:chOff x="0" y="16741"/>
            <a:chExt cx="2284598" cy="1605860"/>
          </a:xfrm>
        </p:grpSpPr>
        <p:sp>
          <p:nvSpPr>
            <p:cNvPr id="278" name="Rektangel"/>
            <p:cNvSpPr/>
            <p:nvPr/>
          </p:nvSpPr>
          <p:spPr>
            <a:xfrm>
              <a:off x="0" y="86145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79" name="Board Director"/>
            <p:cNvSpPr/>
            <p:nvPr/>
          </p:nvSpPr>
          <p:spPr>
            <a:xfrm>
              <a:off x="86508" y="16741"/>
              <a:ext cx="2198090" cy="160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Director</a:t>
              </a:r>
              <a:r>
                <a:rPr lang="sv-SE" dirty="0"/>
                <a:t>Board</a:t>
              </a:r>
              <a:endParaRPr dirty="0"/>
            </a:p>
          </p:txBody>
        </p:sp>
      </p:grpSp>
      <p:grpSp>
        <p:nvGrpSpPr>
          <p:cNvPr id="283" name="Board Director"/>
          <p:cNvGrpSpPr/>
          <p:nvPr/>
        </p:nvGrpSpPr>
        <p:grpSpPr>
          <a:xfrm>
            <a:off x="5287305" y="7735366"/>
            <a:ext cx="2282597" cy="1422409"/>
            <a:chOff x="0" y="86145"/>
            <a:chExt cx="2282595" cy="1422407"/>
          </a:xfrm>
        </p:grpSpPr>
        <p:sp>
          <p:nvSpPr>
            <p:cNvPr id="281" name="Rektangel"/>
            <p:cNvSpPr/>
            <p:nvPr/>
          </p:nvSpPr>
          <p:spPr>
            <a:xfrm>
              <a:off x="0" y="86145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82" name="Board Director"/>
            <p:cNvSpPr/>
            <p:nvPr/>
          </p:nvSpPr>
          <p:spPr>
            <a:xfrm>
              <a:off x="84506" y="718340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86" name="Board Director"/>
          <p:cNvGrpSpPr/>
          <p:nvPr/>
        </p:nvGrpSpPr>
        <p:grpSpPr>
          <a:xfrm>
            <a:off x="17595698" y="9381973"/>
            <a:ext cx="2297323" cy="1422409"/>
            <a:chOff x="0" y="88312"/>
            <a:chExt cx="2297321" cy="1422408"/>
          </a:xfrm>
        </p:grpSpPr>
        <p:sp>
          <p:nvSpPr>
            <p:cNvPr id="284" name="Rektangel"/>
            <p:cNvSpPr/>
            <p:nvPr/>
          </p:nvSpPr>
          <p:spPr>
            <a:xfrm>
              <a:off x="0" y="88312"/>
              <a:ext cx="2223488" cy="1422408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85" name="Board Director"/>
            <p:cNvSpPr/>
            <p:nvPr/>
          </p:nvSpPr>
          <p:spPr>
            <a:xfrm>
              <a:off x="99232" y="752534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89" name="Board Director"/>
          <p:cNvGrpSpPr/>
          <p:nvPr/>
        </p:nvGrpSpPr>
        <p:grpSpPr>
          <a:xfrm>
            <a:off x="19979534" y="9438855"/>
            <a:ext cx="2223489" cy="1422408"/>
            <a:chOff x="0" y="65222"/>
            <a:chExt cx="2223488" cy="1422407"/>
          </a:xfrm>
        </p:grpSpPr>
        <p:sp>
          <p:nvSpPr>
            <p:cNvPr id="287" name="Rektangel"/>
            <p:cNvSpPr/>
            <p:nvPr/>
          </p:nvSpPr>
          <p:spPr>
            <a:xfrm>
              <a:off x="0" y="65222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88" name="Board Director"/>
            <p:cNvSpPr/>
            <p:nvPr/>
          </p:nvSpPr>
          <p:spPr>
            <a:xfrm>
              <a:off x="25399" y="749794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92" name="Board Director"/>
          <p:cNvGrpSpPr/>
          <p:nvPr/>
        </p:nvGrpSpPr>
        <p:grpSpPr>
          <a:xfrm>
            <a:off x="10202737" y="9370120"/>
            <a:ext cx="2396336" cy="1422408"/>
            <a:chOff x="0" y="65222"/>
            <a:chExt cx="2396334" cy="1422407"/>
          </a:xfrm>
        </p:grpSpPr>
        <p:sp>
          <p:nvSpPr>
            <p:cNvPr id="290" name="Rektangel"/>
            <p:cNvSpPr/>
            <p:nvPr/>
          </p:nvSpPr>
          <p:spPr>
            <a:xfrm>
              <a:off x="0" y="65222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91" name="Board Director"/>
            <p:cNvSpPr/>
            <p:nvPr/>
          </p:nvSpPr>
          <p:spPr>
            <a:xfrm>
              <a:off x="198244" y="769436"/>
              <a:ext cx="2198090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95" name="Board Director"/>
          <p:cNvGrpSpPr/>
          <p:nvPr/>
        </p:nvGrpSpPr>
        <p:grpSpPr>
          <a:xfrm>
            <a:off x="12617352" y="9434056"/>
            <a:ext cx="2344849" cy="1422409"/>
            <a:chOff x="0" y="88313"/>
            <a:chExt cx="2344847" cy="1422407"/>
          </a:xfrm>
        </p:grpSpPr>
        <p:sp>
          <p:nvSpPr>
            <p:cNvPr id="293" name="Rektangel"/>
            <p:cNvSpPr/>
            <p:nvPr/>
          </p:nvSpPr>
          <p:spPr>
            <a:xfrm>
              <a:off x="0" y="88313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dirty="0"/>
            </a:p>
          </p:txBody>
        </p:sp>
        <p:sp>
          <p:nvSpPr>
            <p:cNvPr id="294" name="Board Director"/>
            <p:cNvSpPr/>
            <p:nvPr/>
          </p:nvSpPr>
          <p:spPr>
            <a:xfrm>
              <a:off x="146759" y="786531"/>
              <a:ext cx="2198088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grpSp>
        <p:nvGrpSpPr>
          <p:cNvPr id="298" name="Board Director"/>
          <p:cNvGrpSpPr/>
          <p:nvPr/>
        </p:nvGrpSpPr>
        <p:grpSpPr>
          <a:xfrm>
            <a:off x="15091136" y="9455263"/>
            <a:ext cx="2223490" cy="1422409"/>
            <a:chOff x="0" y="21207"/>
            <a:chExt cx="2223488" cy="1422407"/>
          </a:xfrm>
        </p:grpSpPr>
        <p:sp>
          <p:nvSpPr>
            <p:cNvPr id="296" name="Rektangel"/>
            <p:cNvSpPr/>
            <p:nvPr/>
          </p:nvSpPr>
          <p:spPr>
            <a:xfrm>
              <a:off x="0" y="21207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297" name="Board Director"/>
            <p:cNvSpPr/>
            <p:nvPr/>
          </p:nvSpPr>
          <p:spPr>
            <a:xfrm>
              <a:off x="25399" y="640277"/>
              <a:ext cx="2198089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Board Director</a:t>
              </a:r>
            </a:p>
          </p:txBody>
        </p:sp>
      </p:grpSp>
      <p:grpSp>
        <p:nvGrpSpPr>
          <p:cNvPr id="301" name="Board Director"/>
          <p:cNvGrpSpPr/>
          <p:nvPr/>
        </p:nvGrpSpPr>
        <p:grpSpPr>
          <a:xfrm>
            <a:off x="7788121" y="9304898"/>
            <a:ext cx="2338775" cy="1538875"/>
            <a:chOff x="0" y="68249"/>
            <a:chExt cx="2338773" cy="1538873"/>
          </a:xfrm>
        </p:grpSpPr>
        <p:sp>
          <p:nvSpPr>
            <p:cNvPr id="299" name="Rektangel"/>
            <p:cNvSpPr/>
            <p:nvPr/>
          </p:nvSpPr>
          <p:spPr>
            <a:xfrm>
              <a:off x="0" y="132327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00" name="Board Director"/>
            <p:cNvSpPr/>
            <p:nvPr/>
          </p:nvSpPr>
          <p:spPr>
            <a:xfrm>
              <a:off x="140685" y="68249"/>
              <a:ext cx="2198088" cy="15388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lang="sv-SE" dirty="0"/>
                <a:t>Board</a:t>
              </a:r>
              <a:r>
                <a:rPr dirty="0"/>
                <a:t> Director</a:t>
              </a:r>
            </a:p>
          </p:txBody>
        </p:sp>
      </p:grpSp>
      <p:grpSp>
        <p:nvGrpSpPr>
          <p:cNvPr id="304" name="Board Director"/>
          <p:cNvGrpSpPr/>
          <p:nvPr/>
        </p:nvGrpSpPr>
        <p:grpSpPr>
          <a:xfrm>
            <a:off x="2782832" y="9427309"/>
            <a:ext cx="2223490" cy="1422408"/>
            <a:chOff x="0" y="19040"/>
            <a:chExt cx="2223488" cy="1422407"/>
          </a:xfrm>
        </p:grpSpPr>
        <p:sp>
          <p:nvSpPr>
            <p:cNvPr id="302" name="Rektangel"/>
            <p:cNvSpPr/>
            <p:nvPr/>
          </p:nvSpPr>
          <p:spPr>
            <a:xfrm>
              <a:off x="0" y="19040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03" name="Board Director"/>
            <p:cNvSpPr/>
            <p:nvPr/>
          </p:nvSpPr>
          <p:spPr>
            <a:xfrm>
              <a:off x="12699" y="671911"/>
              <a:ext cx="2198090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t>Board Director</a:t>
              </a:r>
            </a:p>
          </p:txBody>
        </p:sp>
      </p:grpSp>
      <p:grpSp>
        <p:nvGrpSpPr>
          <p:cNvPr id="307" name="Board Director"/>
          <p:cNvGrpSpPr/>
          <p:nvPr/>
        </p:nvGrpSpPr>
        <p:grpSpPr>
          <a:xfrm>
            <a:off x="5249591" y="9484791"/>
            <a:ext cx="2261204" cy="1294969"/>
            <a:chOff x="0" y="86145"/>
            <a:chExt cx="2261202" cy="1422407"/>
          </a:xfrm>
        </p:grpSpPr>
        <p:sp>
          <p:nvSpPr>
            <p:cNvPr id="305" name="Rektangel"/>
            <p:cNvSpPr/>
            <p:nvPr/>
          </p:nvSpPr>
          <p:spPr>
            <a:xfrm>
              <a:off x="0" y="86145"/>
              <a:ext cx="2223488" cy="1422407"/>
            </a:xfrm>
            <a:prstGeom prst="rect">
              <a:avLst/>
            </a:prstGeom>
            <a:solidFill>
              <a:srgbClr val="005CB8"/>
            </a:solidFill>
            <a:ln w="25400" cap="flat">
              <a:solidFill>
                <a:srgbClr val="A6025C"/>
              </a:solidFill>
              <a:prstDash val="solid"/>
              <a:miter lim="8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/>
            </a:p>
          </p:txBody>
        </p:sp>
        <p:sp>
          <p:nvSpPr>
            <p:cNvPr id="306" name="Board Director"/>
            <p:cNvSpPr/>
            <p:nvPr/>
          </p:nvSpPr>
          <p:spPr>
            <a:xfrm>
              <a:off x="63114" y="740126"/>
              <a:ext cx="2198088" cy="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91436" tIns="91436" rIns="91436" bIns="91436" numCol="1" anchor="ctr">
              <a:spAutoFit/>
            </a:bodyPr>
            <a:lstStyle>
              <a:lvl1pPr defTabSz="1828800">
                <a:lnSpc>
                  <a:spcPct val="100000"/>
                </a:lnSpc>
                <a:spcBef>
                  <a:spcPts val="0"/>
                </a:spcBef>
                <a:defRPr sz="4400">
                  <a:solidFill>
                    <a:srgbClr val="FFFB00"/>
                  </a:solidFill>
                  <a:latin typeface="+mj-lt"/>
                  <a:ea typeface="+mj-ea"/>
                  <a:cs typeface="+mj-cs"/>
                  <a:sym typeface="Helvetica"/>
                </a:defRPr>
              </a:lvl1pPr>
            </a:lstStyle>
            <a:p>
              <a:r>
                <a:rPr dirty="0"/>
                <a:t>Board Director</a:t>
              </a:r>
            </a:p>
          </p:txBody>
        </p:sp>
      </p:grpSp>
      <p:sp>
        <p:nvSpPr>
          <p:cNvPr id="308" name="Webbmaster Helene Reiner, D235…"/>
          <p:cNvSpPr txBox="1"/>
          <p:nvPr/>
        </p:nvSpPr>
        <p:spPr>
          <a:xfrm>
            <a:off x="725166" y="12553753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push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3"/>
              </a:rPr>
              <a:t>www.innerwheel.se</a:t>
            </a:r>
          </a:p>
        </p:txBody>
      </p:sp>
      <p:pic>
        <p:nvPicPr>
          <p:cNvPr id="313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14" name="Platshållare för innehåll 3" descr="Platshållare för innehåll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" y="17"/>
            <a:ext cx="24383963" cy="13715983"/>
          </a:xfrm>
          <a:prstGeom prst="rect">
            <a:avLst/>
          </a:prstGeom>
          <a:ln w="12700">
            <a:miter lim="400000"/>
          </a:ln>
        </p:spPr>
      </p:pic>
      <p:pic>
        <p:nvPicPr>
          <p:cNvPr id="315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sp>
        <p:nvSpPr>
          <p:cNvPr id="316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3"/>
              </a:rPr>
              <a:t>www.innerwheel.se</a:t>
            </a:r>
          </a:p>
        </p:txBody>
      </p:sp>
      <p:sp>
        <p:nvSpPr>
          <p:cNvPr id="317" name="Stadgarna - Constitution"/>
          <p:cNvSpPr txBox="1"/>
          <p:nvPr/>
        </p:nvSpPr>
        <p:spPr>
          <a:xfrm>
            <a:off x="5847641" y="1248865"/>
            <a:ext cx="15115793" cy="1374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sz="84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Stadgarna - Constitution</a:t>
            </a:r>
          </a:p>
        </p:txBody>
      </p:sp>
      <p:sp>
        <p:nvSpPr>
          <p:cNvPr id="318" name="anger hur Inner Wheel ska styras…"/>
          <p:cNvSpPr txBox="1"/>
          <p:nvPr/>
        </p:nvSpPr>
        <p:spPr>
          <a:xfrm>
            <a:off x="5509677" y="9240111"/>
            <a:ext cx="18619443" cy="1183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marL="180472" indent="-180472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 handboken</a:t>
            </a:r>
          </a:p>
        </p:txBody>
      </p:sp>
      <p:sp>
        <p:nvSpPr>
          <p:cNvPr id="319" name="anger hur Inner Wheel ska styras"/>
          <p:cNvSpPr txBox="1"/>
          <p:nvPr/>
        </p:nvSpPr>
        <p:spPr>
          <a:xfrm>
            <a:off x="5435342" y="3373526"/>
            <a:ext cx="15274570" cy="1193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180472" indent="-180472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 anger hur Inner Wheel ska styras</a:t>
            </a:r>
          </a:p>
        </p:txBody>
      </p:sp>
      <p:sp>
        <p:nvSpPr>
          <p:cNvPr id="320" name="länder med Nationellt råd kan ha s.k. Bye-Laws"/>
          <p:cNvSpPr txBox="1"/>
          <p:nvPr/>
        </p:nvSpPr>
        <p:spPr>
          <a:xfrm>
            <a:off x="5385341" y="5715000"/>
            <a:ext cx="17883063" cy="228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228600" indent="-228600" defTabSz="914400">
              <a:lnSpc>
                <a:spcPct val="100000"/>
              </a:lnSpc>
              <a:spcBef>
                <a:spcPts val="0"/>
              </a:spcBef>
              <a:buSzPct val="60000"/>
              <a:buBlip>
                <a:blip r:embed="rId6"/>
              </a:buBlip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 länder med Nationellt råd kan ha nationella stadgar (Bye-Laws)</a:t>
            </a:r>
          </a:p>
        </p:txBody>
      </p:sp>
      <p:sp>
        <p:nvSpPr>
          <p:cNvPr id="321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wipe dir="r"/>
      </p:transition>
    </mc:Choice>
    <mc:Fallback xmlns="" xmlns:m="http://schemas.openxmlformats.org/officeDocument/2006/math" xmlns:a14="http://schemas.microsoft.com/office/drawing/2010/main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" grpId="3" animBg="1" advAuto="0"/>
      <p:bldP spid="319" grpId="1" animBg="1" advAuto="0"/>
      <p:bldP spid="320" grpId="2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5" name="Platshållare för innehåll 3" descr="Platshållare för innehåll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" y="17"/>
            <a:ext cx="24383963" cy="13715983"/>
          </a:xfrm>
          <a:prstGeom prst="rect">
            <a:avLst/>
          </a:prstGeom>
          <a:ln w="12700">
            <a:miter lim="400000"/>
          </a:ln>
        </p:spPr>
      </p:pic>
      <p:sp>
        <p:nvSpPr>
          <p:cNvPr id="326" name="Svenska Inner Wheel…"/>
          <p:cNvSpPr txBox="1"/>
          <p:nvPr/>
        </p:nvSpPr>
        <p:spPr>
          <a:xfrm>
            <a:off x="764780" y="2651143"/>
            <a:ext cx="2851238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4"/>
              </a:rPr>
              <a:t>www.innerwheel.se</a:t>
            </a:r>
          </a:p>
        </p:txBody>
      </p:sp>
      <p:pic>
        <p:nvPicPr>
          <p:cNvPr id="327" name="inklistrad-film.png" descr="inklistrad-fil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32" y="602122"/>
            <a:ext cx="2051525" cy="1985150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Ändring av stadgar"/>
          <p:cNvSpPr txBox="1"/>
          <p:nvPr/>
        </p:nvSpPr>
        <p:spPr>
          <a:xfrm>
            <a:off x="8007822" y="1014305"/>
            <a:ext cx="9825664" cy="1374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sz="84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Ändring av stadgar</a:t>
            </a:r>
          </a:p>
        </p:txBody>
      </p:sp>
      <p:sp>
        <p:nvSpPr>
          <p:cNvPr id="329" name="sker genom motion inför Convention…"/>
          <p:cNvSpPr txBox="1"/>
          <p:nvPr/>
        </p:nvSpPr>
        <p:spPr>
          <a:xfrm>
            <a:off x="5889256" y="4314171"/>
            <a:ext cx="16053963" cy="1183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marL="465664" indent="-465664" defTabSz="9144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sker genom motion inför Convention</a:t>
            </a:r>
          </a:p>
        </p:txBody>
      </p:sp>
      <p:sp>
        <p:nvSpPr>
          <p:cNvPr id="330" name="varje motion måste antas med 2/3 majoritet"/>
          <p:cNvSpPr txBox="1"/>
          <p:nvPr/>
        </p:nvSpPr>
        <p:spPr>
          <a:xfrm>
            <a:off x="5867032" y="7055518"/>
            <a:ext cx="18103689" cy="1183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marL="465664" indent="-465664" defTabSz="9144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varje motion måste antas med 2/3 majoritet</a:t>
            </a:r>
          </a:p>
        </p:txBody>
      </p:sp>
      <p:sp>
        <p:nvSpPr>
          <p:cNvPr id="331" name="Convention hålls var 3:e år"/>
          <p:cNvSpPr txBox="1"/>
          <p:nvPr/>
        </p:nvSpPr>
        <p:spPr>
          <a:xfrm>
            <a:off x="5995895" y="9937784"/>
            <a:ext cx="11447055" cy="1183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marL="465664" indent="-465664" defTabSz="9144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Convention hålls var 3:e år</a:t>
            </a:r>
          </a:p>
        </p:txBody>
      </p:sp>
      <p:sp>
        <p:nvSpPr>
          <p:cNvPr id="332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fade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" grpId="1" animBg="1" advAuto="0"/>
      <p:bldP spid="330" grpId="2" animBg="1" advAuto="0"/>
      <p:bldP spid="331" grpId="3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Platshållare för innehåll 3" descr="Platshållare för innehåll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4859" y="-170502"/>
            <a:ext cx="24773718" cy="13935222"/>
          </a:xfrm>
          <a:prstGeom prst="rect">
            <a:avLst/>
          </a:prstGeom>
          <a:ln w="12700">
            <a:miter lim="400000"/>
          </a:ln>
        </p:spPr>
      </p:pic>
      <p:sp>
        <p:nvSpPr>
          <p:cNvPr id="337" name="Svenska Inner Wheel…"/>
          <p:cNvSpPr txBox="1"/>
          <p:nvPr/>
        </p:nvSpPr>
        <p:spPr>
          <a:xfrm>
            <a:off x="764782" y="2651143"/>
            <a:ext cx="2851237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3"/>
              </a:rPr>
              <a:t>www.innerwheel.se</a:t>
            </a:r>
          </a:p>
        </p:txBody>
      </p:sp>
      <p:pic>
        <p:nvPicPr>
          <p:cNvPr id="338" name="inklistrad-film.png" descr="inklistrad-fil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232" y="602122"/>
            <a:ext cx="2051524" cy="198514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Convention - ändring av stadgar"/>
          <p:cNvSpPr txBox="1"/>
          <p:nvPr/>
        </p:nvSpPr>
        <p:spPr>
          <a:xfrm>
            <a:off x="4558524" y="1474605"/>
            <a:ext cx="18891957" cy="16433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>
            <a:lvl1pPr defTabSz="1828800">
              <a:lnSpc>
                <a:spcPct val="100000"/>
              </a:lnSpc>
              <a:spcBef>
                <a:spcPts val="0"/>
              </a:spcBef>
              <a:defRPr sz="96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Convention - ändring av stadgar</a:t>
            </a:r>
          </a:p>
        </p:txBody>
      </p:sp>
      <p:sp>
        <p:nvSpPr>
          <p:cNvPr id="340" name="oerhört strikt vid genomgång av motionerna…"/>
          <p:cNvSpPr txBox="1"/>
          <p:nvPr/>
        </p:nvSpPr>
        <p:spPr>
          <a:xfrm>
            <a:off x="3765596" y="3895085"/>
            <a:ext cx="17169072" cy="2316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36" tIns="91436" rIns="91436" bIns="91436">
            <a:spAutoFit/>
          </a:bodyPr>
          <a:lstStyle>
            <a:lvl1pPr marL="931332" indent="-931332" defTabSz="18288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0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oerhört strikt vid genomgång av motionerna</a:t>
            </a:r>
          </a:p>
        </p:txBody>
      </p:sp>
      <p:sp>
        <p:nvSpPr>
          <p:cNvPr id="341" name="alla medlemmar har möjlighet att delta vid förhandlingarna men bara röstande delegater får rösta"/>
          <p:cNvSpPr txBox="1"/>
          <p:nvPr/>
        </p:nvSpPr>
        <p:spPr>
          <a:xfrm>
            <a:off x="3755599" y="7010254"/>
            <a:ext cx="20563066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931332" indent="-931332" defTabSz="18288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000">
                <a:latin typeface="+mj-lt"/>
                <a:ea typeface="+mj-ea"/>
                <a:cs typeface="+mj-cs"/>
                <a:sym typeface="Helvetica"/>
              </a:defRPr>
            </a:pPr>
            <a:r>
              <a:t>alla medlemmar har möjlighet att delta vid förhandlingarna </a:t>
            </a:r>
            <a:r>
              <a:rPr b="1"/>
              <a:t>men</a:t>
            </a:r>
            <a:r>
              <a:t> bara röstande delegater får rösta</a:t>
            </a:r>
          </a:p>
        </p:txBody>
      </p:sp>
      <p:sp>
        <p:nvSpPr>
          <p:cNvPr id="342" name="delegaterna har max 3 min talartid"/>
          <p:cNvSpPr txBox="1"/>
          <p:nvPr/>
        </p:nvSpPr>
        <p:spPr>
          <a:xfrm>
            <a:off x="3862138" y="11180799"/>
            <a:ext cx="14783027" cy="116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931332" indent="-931332" defTabSz="1828800">
              <a:lnSpc>
                <a:spcPct val="100000"/>
              </a:lnSpc>
              <a:spcBef>
                <a:spcPts val="0"/>
              </a:spcBef>
              <a:buSzPct val="100000"/>
              <a:buChar char="-"/>
              <a:defRPr sz="70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delegaterna har max 3 min talartid </a:t>
            </a:r>
          </a:p>
        </p:txBody>
      </p:sp>
      <p:sp>
        <p:nvSpPr>
          <p:cNvPr id="343" name="Webbmaster Helene Reiner, D235…"/>
          <p:cNvSpPr txBox="1"/>
          <p:nvPr/>
        </p:nvSpPr>
        <p:spPr>
          <a:xfrm>
            <a:off x="680488" y="12665447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ipe dir="r"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" grpId="3" animBg="1" advAuto="0"/>
      <p:bldP spid="341" grpId="1" animBg="1" advAuto="0"/>
      <p:bldP spid="342" grpId="2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5" name="Platshållare för innehåll 3" descr="Platshållare för innehåll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4859" y="-170502"/>
            <a:ext cx="24773718" cy="13935222"/>
          </a:xfrm>
          <a:prstGeom prst="rect">
            <a:avLst/>
          </a:prstGeom>
          <a:ln w="12700">
            <a:miter lim="400000"/>
          </a:ln>
        </p:spPr>
      </p:pic>
      <p:sp>
        <p:nvSpPr>
          <p:cNvPr id="346" name="Svenska Inner Wheel…"/>
          <p:cNvSpPr txBox="1"/>
          <p:nvPr/>
        </p:nvSpPr>
        <p:spPr>
          <a:xfrm>
            <a:off x="764782" y="2651143"/>
            <a:ext cx="2851237" cy="150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Svenska Inner Wheel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Rådet, SIWR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+mj-lt"/>
                <a:ea typeface="+mj-ea"/>
                <a:cs typeface="+mj-cs"/>
                <a:sym typeface="Helvetica"/>
              </a:defRPr>
            </a:pPr>
            <a:r>
              <a:rPr>
                <a:hlinkClick r:id="rId4"/>
              </a:rPr>
              <a:t>www.innerwheel.se</a:t>
            </a:r>
          </a:p>
        </p:txBody>
      </p:sp>
      <p:pic>
        <p:nvPicPr>
          <p:cNvPr id="347" name="inklistrad-film.png" descr="inklistrad-fil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32" y="602122"/>
            <a:ext cx="2051524" cy="1985149"/>
          </a:xfrm>
          <a:prstGeom prst="rect">
            <a:avLst/>
          </a:prstGeom>
          <a:ln w="12700">
            <a:miter lim="400000"/>
          </a:ln>
        </p:spPr>
      </p:pic>
      <p:sp>
        <p:nvSpPr>
          <p:cNvPr id="348" name="Convention - ändring av stadgar"/>
          <p:cNvSpPr txBox="1"/>
          <p:nvPr/>
        </p:nvSpPr>
        <p:spPr>
          <a:xfrm>
            <a:off x="5754992" y="894927"/>
            <a:ext cx="12526876" cy="16433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>
            <a:lvl1pPr defTabSz="1828800">
              <a:lnSpc>
                <a:spcPct val="100000"/>
              </a:lnSpc>
              <a:spcBef>
                <a:spcPts val="0"/>
              </a:spcBef>
              <a:defRPr sz="9600" b="1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Inner Wheel i Sverige</a:t>
            </a:r>
          </a:p>
        </p:txBody>
      </p:sp>
      <p:sp>
        <p:nvSpPr>
          <p:cNvPr id="349" name="9 distrikt från norr till söder…"/>
          <p:cNvSpPr txBox="1"/>
          <p:nvPr/>
        </p:nvSpPr>
        <p:spPr>
          <a:xfrm>
            <a:off x="3651901" y="3817115"/>
            <a:ext cx="20670606" cy="5174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81263" indent="-481263">
              <a:buSzPct val="100000"/>
              <a:buChar char="-"/>
              <a:defRPr sz="7000"/>
            </a:pPr>
            <a:r>
              <a:t>9 distrikt från norr till söder</a:t>
            </a:r>
          </a:p>
          <a:p>
            <a:pPr marL="481263" indent="-481263">
              <a:buSzPct val="100000"/>
              <a:buChar char="-"/>
              <a:defRPr sz="7000"/>
            </a:pPr>
            <a:r>
              <a:t>varje distrikt har ett antal klubbar</a:t>
            </a:r>
          </a:p>
          <a:p>
            <a:pPr marL="481263" indent="-481263">
              <a:buSzPct val="100000"/>
              <a:buChar char="-"/>
              <a:defRPr sz="7000"/>
            </a:pPr>
            <a:r>
              <a:t>distrikten har sina egna verksamhetsutskott (VU) på samma sätt som varje klubb har en styrelse</a:t>
            </a:r>
          </a:p>
        </p:txBody>
      </p:sp>
      <p:sp>
        <p:nvSpPr>
          <p:cNvPr id="350" name="Sverige har ett nationellt råd, SIWR, med sitt VU bestående av 5 medlemmar."/>
          <p:cNvSpPr txBox="1"/>
          <p:nvPr/>
        </p:nvSpPr>
        <p:spPr>
          <a:xfrm>
            <a:off x="3826474" y="9579148"/>
            <a:ext cx="19477595" cy="21061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marL="481263" indent="-481263">
              <a:buSzPct val="100000"/>
              <a:buChar char="-"/>
              <a:defRPr sz="7000"/>
            </a:lvl1pPr>
          </a:lstStyle>
          <a:p>
            <a:r>
              <a:t>Sverige har ett nationellt råd, SIWR, med sitt VU bestående av 5 medlemmar.</a:t>
            </a:r>
          </a:p>
        </p:txBody>
      </p:sp>
      <p:sp>
        <p:nvSpPr>
          <p:cNvPr id="351" name="Webbmaster Helene Reiner, D235…"/>
          <p:cNvSpPr txBox="1"/>
          <p:nvPr/>
        </p:nvSpPr>
        <p:spPr>
          <a:xfrm>
            <a:off x="948554" y="12464398"/>
            <a:ext cx="4446054" cy="84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6" tIns="91436" rIns="91436" bIns="91436">
            <a:spAutoFit/>
          </a:bodyPr>
          <a:lstStyle/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Webbmaster Helene Reiner, D235</a:t>
            </a:r>
          </a:p>
          <a:p>
            <a:pPr defTabSz="1828800">
              <a:lnSpc>
                <a:spcPct val="100000"/>
              </a:lnSpc>
              <a:spcBef>
                <a:spcPts val="0"/>
              </a:spcBef>
              <a:defRPr sz="2200">
                <a:latin typeface="+mj-lt"/>
                <a:ea typeface="+mj-ea"/>
                <a:cs typeface="+mj-cs"/>
                <a:sym typeface="Helvetica"/>
              </a:defRPr>
            </a:pPr>
            <a:r>
              <a:t>2026-01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" grpId="1" animBg="1" advAuto="0"/>
      <p:bldP spid="350" grpId="2" animBg="1" advAuto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7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1066</Words>
  <Application>Microsoft Office PowerPoint</Application>
  <PresentationFormat>Anpassad</PresentationFormat>
  <Paragraphs>172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Avenir Next LT Pro Light</vt:lpstr>
      <vt:lpstr>Helvetica Neue</vt:lpstr>
      <vt:lpstr>Helvetica Neue Medium</vt:lpstr>
      <vt:lpstr>21_BasicWhite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Gun Furunger</cp:lastModifiedBy>
  <cp:revision>4</cp:revision>
  <dcterms:modified xsi:type="dcterms:W3CDTF">2026-04-10T16:02:32Z</dcterms:modified>
</cp:coreProperties>
</file>