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Titeltext</a:t>
            </a:r>
          </a:p>
        </p:txBody>
      </p:sp>
      <p:sp>
        <p:nvSpPr>
          <p:cNvPr id="12" name="Brödtext nivå ett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3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21" name="Brödtext nivå et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2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Titeltext</a:t>
            </a:r>
          </a:p>
        </p:txBody>
      </p:sp>
      <p:sp>
        <p:nvSpPr>
          <p:cNvPr id="30" name="Brödtext nivå ett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1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39" name="Brödtext nivå ett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0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48" name="Brödtext nivå ett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9" name="Platshållare för text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58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Titeltext</a:t>
            </a:r>
          </a:p>
        </p:txBody>
      </p:sp>
      <p:sp>
        <p:nvSpPr>
          <p:cNvPr id="73" name="Brödtext nivå ett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4" name="Platshållare för text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Titeltext</a:t>
            </a:r>
          </a:p>
        </p:txBody>
      </p:sp>
      <p:sp>
        <p:nvSpPr>
          <p:cNvPr id="83" name="Platshållare för bild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rödtext nivå ett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85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F6F8FC"/>
            </a:gs>
            <a:gs pos="74000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3" name="Brödtext nivå ett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" name="Diabildsnummer"/>
          <p:cNvSpPr txBox="1"/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ubrik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Att rädda en klubb från upplösning</a:t>
            </a:r>
          </a:p>
        </p:txBody>
      </p:sp>
      <p:sp>
        <p:nvSpPr>
          <p:cNvPr id="95" name="Underrubrik 4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 defTabSz="365760">
              <a:lnSpc>
                <a:spcPct val="72000"/>
              </a:lnSpc>
              <a:spcBef>
                <a:spcPts val="400"/>
              </a:spcBef>
              <a:defRPr sz="240"/>
            </a:pPr>
          </a:p>
          <a:p>
            <a:pPr defTabSz="365760">
              <a:lnSpc>
                <a:spcPct val="72000"/>
              </a:lnSpc>
              <a:spcBef>
                <a:spcPts val="400"/>
              </a:spcBef>
              <a:defRPr b="1" sz="3840"/>
            </a:pPr>
          </a:p>
          <a:p>
            <a:pPr defTabSz="365760">
              <a:lnSpc>
                <a:spcPct val="72000"/>
              </a:lnSpc>
              <a:spcBef>
                <a:spcPts val="400"/>
              </a:spcBef>
              <a:defRPr b="1" sz="960"/>
            </a:pPr>
            <a:r>
              <a:t>SIWRs pilotprojekt 2021 - 2023</a:t>
            </a:r>
            <a:endParaRPr sz="240"/>
          </a:p>
          <a:p>
            <a:pPr algn="r" defTabSz="365760">
              <a:lnSpc>
                <a:spcPct val="72000"/>
              </a:lnSpc>
              <a:spcBef>
                <a:spcPts val="400"/>
              </a:spcBef>
              <a:defRPr b="1" sz="1280"/>
            </a:pPr>
          </a:p>
          <a:p>
            <a:pPr algn="r" defTabSz="365760">
              <a:lnSpc>
                <a:spcPct val="72000"/>
              </a:lnSpc>
              <a:spcBef>
                <a:spcPts val="400"/>
              </a:spcBef>
              <a:defRPr b="1" sz="1280"/>
            </a:pPr>
          </a:p>
          <a:p>
            <a:pPr algn="r" defTabSz="365760">
              <a:lnSpc>
                <a:spcPct val="72000"/>
              </a:lnSpc>
              <a:spcBef>
                <a:spcPts val="400"/>
              </a:spcBef>
              <a:defRPr b="1" sz="1600"/>
            </a:pPr>
          </a:p>
          <a:p>
            <a:pPr algn="r" defTabSz="365760">
              <a:lnSpc>
                <a:spcPct val="72000"/>
              </a:lnSpc>
              <a:spcBef>
                <a:spcPts val="400"/>
              </a:spcBef>
              <a:defRPr b="1" sz="1600"/>
            </a:pPr>
          </a:p>
          <a:p>
            <a:pPr lvl="1" indent="182880" defTabSz="365760">
              <a:lnSpc>
                <a:spcPct val="72000"/>
              </a:lnSpc>
              <a:spcBef>
                <a:spcPts val="200"/>
              </a:spcBef>
              <a:defRPr b="1" sz="680"/>
            </a:pPr>
            <a:r>
              <a:t>Margareta Wesslau                                                   Christina Persson</a:t>
            </a:r>
            <a:endParaRPr sz="200"/>
          </a:p>
          <a:p>
            <a:pPr lvl="1" indent="182880" defTabSz="365760">
              <a:lnSpc>
                <a:spcPct val="72000"/>
              </a:lnSpc>
              <a:spcBef>
                <a:spcPts val="200"/>
              </a:spcBef>
              <a:defRPr b="1" sz="680"/>
            </a:pPr>
            <a:r>
              <a:t>   Stockholm Västra IWC                                               Stockholm Ekerö IWC</a:t>
            </a:r>
            <a:br/>
            <a:r>
              <a:t>    IIW Board Director 2019 - 2021                                   Distriktspresident 2013 -2015</a:t>
            </a:r>
            <a:endParaRPr sz="200"/>
          </a:p>
          <a:p>
            <a:pPr lvl="1" indent="182880" defTabSz="365760">
              <a:lnSpc>
                <a:spcPct val="72000"/>
              </a:lnSpc>
              <a:spcBef>
                <a:spcPts val="200"/>
              </a:spcBef>
              <a:defRPr b="1" sz="680"/>
            </a:pPr>
            <a:r>
              <a:t>                               </a:t>
            </a:r>
            <a:br/>
            <a:r>
              <a:t>         </a:t>
            </a:r>
            <a:endParaRPr sz="200"/>
          </a:p>
          <a:p>
            <a:pPr lvl="1" indent="182880" defTabSz="365760">
              <a:lnSpc>
                <a:spcPct val="72000"/>
              </a:lnSpc>
              <a:spcBef>
                <a:spcPts val="200"/>
              </a:spcBef>
              <a:defRPr b="1" sz="680"/>
            </a:pPr>
            <a:r>
              <a:t>          </a:t>
            </a:r>
          </a:p>
        </p:txBody>
      </p:sp>
      <p:pic>
        <p:nvPicPr>
          <p:cNvPr id="96" name="Bildobjekt 5" descr="Bildobjekt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732" y="182796"/>
            <a:ext cx="1450921" cy="1417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ubrik 1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Förändring 2015 - 2021</a:t>
            </a:r>
          </a:p>
        </p:txBody>
      </p:sp>
      <p:sp>
        <p:nvSpPr>
          <p:cNvPr id="122" name="Platshållare för text 3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/>
          <a:lstStyle/>
          <a:p>
            <a:pPr/>
            <a:r>
              <a:t>Antal medlemmar i Sverige</a:t>
            </a:r>
          </a:p>
        </p:txBody>
      </p:sp>
      <p:sp>
        <p:nvSpPr>
          <p:cNvPr id="123" name="Platshållare för innehåll 2"/>
          <p:cNvSpPr txBox="1"/>
          <p:nvPr/>
        </p:nvSpPr>
        <p:spPr>
          <a:xfrm>
            <a:off x="843754" y="2505075"/>
            <a:ext cx="5066349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800"/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800"/>
            </a:pPr>
            <a:r>
              <a:t>2015 - 2016:</a:t>
            </a:r>
            <a:br/>
            <a:r>
              <a:t>4 232 medlemmar i 101 klubbar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800"/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800"/>
            </a:pPr>
            <a:r>
              <a:t>2020 - 2021:</a:t>
            </a:r>
            <a:br/>
            <a:r>
              <a:t>3 460 medlemmar i 88 klubbar</a:t>
            </a:r>
          </a:p>
        </p:txBody>
      </p:sp>
      <p:sp>
        <p:nvSpPr>
          <p:cNvPr id="124" name="Platshållare för text 4"/>
          <p:cNvSpPr/>
          <p:nvPr>
            <p:ph type="body" idx="21"/>
          </p:nvPr>
        </p:nvSpPr>
        <p:spPr>
          <a:xfrm>
            <a:off x="6335486" y="1790019"/>
            <a:ext cx="5183189" cy="823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buSzTx/>
              <a:buFontTx/>
              <a:buNone/>
              <a:defRPr b="1" sz="2400"/>
            </a:lvl1pPr>
          </a:lstStyle>
          <a:p>
            <a:pPr/>
            <a:r>
              <a:t>Antal medlemmar i D235</a:t>
            </a:r>
          </a:p>
        </p:txBody>
      </p:sp>
      <p:sp>
        <p:nvSpPr>
          <p:cNvPr id="125" name="Platshållare för innehåll 5"/>
          <p:cNvSpPr txBox="1"/>
          <p:nvPr/>
        </p:nvSpPr>
        <p:spPr>
          <a:xfrm>
            <a:off x="6001542" y="2002970"/>
            <a:ext cx="5308127" cy="4186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800"/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800"/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800"/>
            </a:pPr>
            <a:r>
              <a:t>2015 - 2016:</a:t>
            </a:r>
            <a:br/>
            <a:r>
              <a:t>645 medlemmar i 15 klubbar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800"/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800"/>
            </a:pPr>
            <a:r>
              <a:t>2020 - 2021:</a:t>
            </a:r>
            <a:br/>
            <a:r>
              <a:t>439 medlemmar i 10 klubbar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500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25" grpId="2"/>
      <p:bldP build="p" bldLvl="1" animBg="1" rev="0" advAuto="0" spid="1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ubrik 1"/>
          <p:cNvSpPr txBox="1"/>
          <p:nvPr>
            <p:ph type="title"/>
          </p:nvPr>
        </p:nvSpPr>
        <p:spPr>
          <a:xfrm>
            <a:off x="831850" y="1709738"/>
            <a:ext cx="10515600" cy="2852738"/>
          </a:xfrm>
          <a:prstGeom prst="rect">
            <a:avLst/>
          </a:prstGeom>
        </p:spPr>
        <p:txBody>
          <a:bodyPr/>
          <a:lstStyle/>
          <a:p>
            <a:pPr algn="ctr" defTabSz="886968">
              <a:defRPr sz="3880"/>
            </a:pPr>
            <a:br/>
            <a:r>
              <a:t>OROANDE NYHET I APRIL 2021: </a:t>
            </a:r>
            <a:br/>
            <a:br/>
            <a:r>
              <a:t>Mariehamn IWC måste tyvärr upplösas</a:t>
            </a:r>
            <a:br/>
            <a:r>
              <a:t>Klubben kan inte få fram en styrelse!!</a:t>
            </a:r>
          </a:p>
        </p:txBody>
      </p:sp>
      <p:sp>
        <p:nvSpPr>
          <p:cNvPr id="128" name="Platshållare för text 2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/>
          <a:p>
            <a:pPr/>
            <a:br/>
            <a:r>
              <a:t>Den 6:e klubben i D235 på fem år…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Bildobjekt 6" descr="Bildobjekt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0720" y="144690"/>
            <a:ext cx="8290560" cy="65686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Bråttom för pilotprojektet! Hur gå vidare?</a:t>
            </a:r>
          </a:p>
        </p:txBody>
      </p:sp>
      <p:sp>
        <p:nvSpPr>
          <p:cNvPr id="133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sz="2500"/>
            </a:pPr>
            <a:r>
              <a:t>Medlemsmöte i Mariehamn 26 maj 2021 för att upplösa klubben</a:t>
            </a:r>
          </a:p>
          <a:p>
            <a:pPr>
              <a:lnSpc>
                <a:spcPct val="81000"/>
              </a:lnSpc>
              <a:defRPr sz="2500"/>
            </a:pPr>
          </a:p>
          <a:p>
            <a:pPr>
              <a:lnSpc>
                <a:spcPct val="81000"/>
              </a:lnSpc>
              <a:defRPr sz="2500"/>
            </a:pPr>
            <a:r>
              <a:t>Kontakt med tongivande medlemmar i International IW VU: </a:t>
            </a:r>
          </a:p>
          <a:p>
            <a:pPr>
              <a:lnSpc>
                <a:spcPct val="81000"/>
              </a:lnSpc>
              <a:defRPr sz="2500"/>
            </a:pPr>
            <a:r>
              <a:t>Behöver råd! Vad göra? </a:t>
            </a:r>
            <a:br/>
            <a:r>
              <a:t>	</a:t>
            </a:r>
          </a:p>
          <a:p>
            <a:pPr>
              <a:lnSpc>
                <a:spcPct val="81000"/>
              </a:lnSpc>
              <a:defRPr sz="2500"/>
            </a:pPr>
            <a:r>
              <a:t>Oprövade idéer som går ut på avlastning/överta ansvar etc. OK!</a:t>
            </a:r>
          </a:p>
          <a:p>
            <a:pPr>
              <a:lnSpc>
                <a:spcPct val="81000"/>
              </a:lnSpc>
              <a:defRPr sz="2500"/>
            </a:pPr>
          </a:p>
          <a:p>
            <a:pPr marL="0" indent="0">
              <a:lnSpc>
                <a:spcPct val="81000"/>
              </a:lnSpc>
              <a:buSzTx/>
              <a:buNone/>
              <a:defRPr sz="2500"/>
            </a:pPr>
            <a:r>
              <a:t>Kontakt med Christina samt KP för Stockholm Västra och Stockholm Ekerö: Kan och vill båda klubbarna hjälpa till?</a:t>
            </a:r>
          </a:p>
          <a:p>
            <a:pPr marL="0" indent="0">
              <a:lnSpc>
                <a:spcPct val="81000"/>
              </a:lnSpc>
              <a:buSzTx/>
              <a:buNone/>
              <a:defRPr sz="2500"/>
            </a:pPr>
            <a:r>
              <a:t>Hur vända opinionen i Mariehamn IWC?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200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1" dur="2000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5" dur="2000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9" dur="2000"/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4" dur="2000"/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ntr" nodeType="after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8" dur="2000"/>
                                        <p:tgtEl>
                                          <p:spTgt spid="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0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1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Freeform: Shape 1032"/>
          <p:cNvSpPr/>
          <p:nvPr/>
        </p:nvSpPr>
        <p:spPr>
          <a:xfrm>
            <a:off x="723898" y="609600"/>
            <a:ext cx="5372102" cy="5513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21564" y="21596"/>
                </a:lnTo>
                <a:cubicBezTo>
                  <a:pt x="21494" y="21582"/>
                  <a:pt x="21430" y="21556"/>
                  <a:pt x="21377" y="21512"/>
                </a:cubicBezTo>
                <a:cubicBezTo>
                  <a:pt x="21293" y="21460"/>
                  <a:pt x="20986" y="21389"/>
                  <a:pt x="20901" y="21429"/>
                </a:cubicBezTo>
                <a:cubicBezTo>
                  <a:pt x="20832" y="21425"/>
                  <a:pt x="20767" y="21388"/>
                  <a:pt x="20709" y="21438"/>
                </a:cubicBezTo>
                <a:cubicBezTo>
                  <a:pt x="20625" y="21496"/>
                  <a:pt x="20458" y="21334"/>
                  <a:pt x="20448" y="21424"/>
                </a:cubicBezTo>
                <a:cubicBezTo>
                  <a:pt x="20328" y="21312"/>
                  <a:pt x="20128" y="21427"/>
                  <a:pt x="19978" y="21430"/>
                </a:cubicBezTo>
                <a:cubicBezTo>
                  <a:pt x="19891" y="21327"/>
                  <a:pt x="19661" y="21437"/>
                  <a:pt x="19363" y="21384"/>
                </a:cubicBezTo>
                <a:cubicBezTo>
                  <a:pt x="19269" y="21266"/>
                  <a:pt x="19161" y="21350"/>
                  <a:pt x="18965" y="21175"/>
                </a:cubicBezTo>
                <a:cubicBezTo>
                  <a:pt x="18951" y="21185"/>
                  <a:pt x="18935" y="21193"/>
                  <a:pt x="18917" y="21199"/>
                </a:cubicBezTo>
                <a:cubicBezTo>
                  <a:pt x="18815" y="21237"/>
                  <a:pt x="18681" y="21211"/>
                  <a:pt x="18618" y="21141"/>
                </a:cubicBezTo>
                <a:cubicBezTo>
                  <a:pt x="18456" y="21017"/>
                  <a:pt x="18288" y="21202"/>
                  <a:pt x="18121" y="21141"/>
                </a:cubicBezTo>
                <a:lnTo>
                  <a:pt x="17801" y="20992"/>
                </a:lnTo>
                <a:cubicBezTo>
                  <a:pt x="17367" y="20796"/>
                  <a:pt x="16696" y="20923"/>
                  <a:pt x="16197" y="20815"/>
                </a:cubicBezTo>
                <a:lnTo>
                  <a:pt x="16145" y="20844"/>
                </a:lnTo>
                <a:lnTo>
                  <a:pt x="16094" y="20850"/>
                </a:lnTo>
                <a:lnTo>
                  <a:pt x="16074" y="20878"/>
                </a:lnTo>
                <a:lnTo>
                  <a:pt x="16051" y="20888"/>
                </a:lnTo>
                <a:cubicBezTo>
                  <a:pt x="15961" y="20914"/>
                  <a:pt x="15998" y="20826"/>
                  <a:pt x="15782" y="20839"/>
                </a:cubicBezTo>
                <a:cubicBezTo>
                  <a:pt x="15873" y="20673"/>
                  <a:pt x="15429" y="20913"/>
                  <a:pt x="15428" y="20720"/>
                </a:cubicBezTo>
                <a:cubicBezTo>
                  <a:pt x="15375" y="20729"/>
                  <a:pt x="15325" y="20744"/>
                  <a:pt x="15274" y="20760"/>
                </a:cubicBezTo>
                <a:lnTo>
                  <a:pt x="15247" y="20769"/>
                </a:lnTo>
                <a:lnTo>
                  <a:pt x="15143" y="20770"/>
                </a:lnTo>
                <a:lnTo>
                  <a:pt x="14952" y="20843"/>
                </a:lnTo>
                <a:cubicBezTo>
                  <a:pt x="14893" y="20848"/>
                  <a:pt x="14830" y="20847"/>
                  <a:pt x="14761" y="20833"/>
                </a:cubicBezTo>
                <a:cubicBezTo>
                  <a:pt x="14541" y="20718"/>
                  <a:pt x="14129" y="20893"/>
                  <a:pt x="13859" y="20740"/>
                </a:cubicBezTo>
                <a:cubicBezTo>
                  <a:pt x="13755" y="20699"/>
                  <a:pt x="13402" y="20663"/>
                  <a:pt x="13317" y="20711"/>
                </a:cubicBezTo>
                <a:cubicBezTo>
                  <a:pt x="13239" y="20715"/>
                  <a:pt x="13160" y="20686"/>
                  <a:pt x="13107" y="20742"/>
                </a:cubicBezTo>
                <a:cubicBezTo>
                  <a:pt x="13027" y="20808"/>
                  <a:pt x="12808" y="20667"/>
                  <a:pt x="12816" y="20757"/>
                </a:cubicBezTo>
                <a:cubicBezTo>
                  <a:pt x="12738" y="20708"/>
                  <a:pt x="12650" y="20717"/>
                  <a:pt x="12561" y="20742"/>
                </a:cubicBezTo>
                <a:lnTo>
                  <a:pt x="12464" y="20772"/>
                </a:lnTo>
                <a:lnTo>
                  <a:pt x="12133" y="20768"/>
                </a:lnTo>
                <a:lnTo>
                  <a:pt x="12106" y="20791"/>
                </a:lnTo>
                <a:lnTo>
                  <a:pt x="12039" y="20798"/>
                </a:lnTo>
                <a:lnTo>
                  <a:pt x="12015" y="20802"/>
                </a:lnTo>
                <a:lnTo>
                  <a:pt x="11999" y="20792"/>
                </a:lnTo>
                <a:cubicBezTo>
                  <a:pt x="11990" y="20788"/>
                  <a:pt x="11983" y="20788"/>
                  <a:pt x="11978" y="20795"/>
                </a:cubicBezTo>
                <a:cubicBezTo>
                  <a:pt x="11978" y="20800"/>
                  <a:pt x="11977" y="20804"/>
                  <a:pt x="11977" y="20808"/>
                </a:cubicBezTo>
                <a:lnTo>
                  <a:pt x="11847" y="20828"/>
                </a:lnTo>
                <a:lnTo>
                  <a:pt x="10909" y="20886"/>
                </a:lnTo>
                <a:cubicBezTo>
                  <a:pt x="10497" y="21046"/>
                  <a:pt x="9915" y="20863"/>
                  <a:pt x="9457" y="20930"/>
                </a:cubicBezTo>
                <a:cubicBezTo>
                  <a:pt x="9222" y="20738"/>
                  <a:pt x="9345" y="20914"/>
                  <a:pt x="9091" y="20873"/>
                </a:cubicBezTo>
                <a:cubicBezTo>
                  <a:pt x="9150" y="21046"/>
                  <a:pt x="8785" y="20769"/>
                  <a:pt x="8759" y="20963"/>
                </a:cubicBezTo>
                <a:cubicBezTo>
                  <a:pt x="8577" y="20908"/>
                  <a:pt x="8432" y="20763"/>
                  <a:pt x="8180" y="20794"/>
                </a:cubicBezTo>
                <a:cubicBezTo>
                  <a:pt x="7969" y="20891"/>
                  <a:pt x="7625" y="20682"/>
                  <a:pt x="7364" y="20812"/>
                </a:cubicBezTo>
                <a:cubicBezTo>
                  <a:pt x="7266" y="20845"/>
                  <a:pt x="6947" y="20852"/>
                  <a:pt x="6877" y="20797"/>
                </a:cubicBezTo>
                <a:cubicBezTo>
                  <a:pt x="6809" y="20786"/>
                  <a:pt x="6734" y="20810"/>
                  <a:pt x="6694" y="20749"/>
                </a:cubicBezTo>
                <a:cubicBezTo>
                  <a:pt x="6631" y="20676"/>
                  <a:pt x="6418" y="20799"/>
                  <a:pt x="6437" y="20710"/>
                </a:cubicBezTo>
                <a:cubicBezTo>
                  <a:pt x="6285" y="20795"/>
                  <a:pt x="6129" y="20643"/>
                  <a:pt x="5985" y="20609"/>
                </a:cubicBezTo>
                <a:cubicBezTo>
                  <a:pt x="5867" y="20692"/>
                  <a:pt x="5680" y="20540"/>
                  <a:pt x="5374" y="20531"/>
                </a:cubicBezTo>
                <a:cubicBezTo>
                  <a:pt x="5246" y="20626"/>
                  <a:pt x="5169" y="20523"/>
                  <a:pt x="4923" y="20652"/>
                </a:cubicBezTo>
                <a:cubicBezTo>
                  <a:pt x="4912" y="20640"/>
                  <a:pt x="4899" y="20629"/>
                  <a:pt x="4885" y="20619"/>
                </a:cubicBezTo>
                <a:cubicBezTo>
                  <a:pt x="4798" y="20563"/>
                  <a:pt x="4660" y="20561"/>
                  <a:pt x="4576" y="20616"/>
                </a:cubicBezTo>
                <a:lnTo>
                  <a:pt x="3794" y="20727"/>
                </a:lnTo>
                <a:cubicBezTo>
                  <a:pt x="3311" y="20829"/>
                  <a:pt x="2647" y="20440"/>
                  <a:pt x="2130" y="20444"/>
                </a:cubicBezTo>
                <a:lnTo>
                  <a:pt x="2089" y="20405"/>
                </a:lnTo>
                <a:lnTo>
                  <a:pt x="2042" y="20390"/>
                </a:lnTo>
                <a:lnTo>
                  <a:pt x="2031" y="20358"/>
                </a:lnTo>
                <a:lnTo>
                  <a:pt x="2012" y="20344"/>
                </a:lnTo>
                <a:cubicBezTo>
                  <a:pt x="1934" y="20301"/>
                  <a:pt x="1941" y="20394"/>
                  <a:pt x="1737" y="20338"/>
                </a:cubicBezTo>
                <a:cubicBezTo>
                  <a:pt x="1771" y="20516"/>
                  <a:pt x="1419" y="20195"/>
                  <a:pt x="1355" y="20381"/>
                </a:cubicBezTo>
                <a:cubicBezTo>
                  <a:pt x="1308" y="20362"/>
                  <a:pt x="1264" y="20337"/>
                  <a:pt x="1220" y="20311"/>
                </a:cubicBezTo>
                <a:lnTo>
                  <a:pt x="1197" y="20297"/>
                </a:lnTo>
                <a:lnTo>
                  <a:pt x="1096" y="20276"/>
                </a:lnTo>
                <a:lnTo>
                  <a:pt x="1079" y="20229"/>
                </a:lnTo>
                <a:lnTo>
                  <a:pt x="935" y="20166"/>
                </a:lnTo>
                <a:cubicBezTo>
                  <a:pt x="880" y="20149"/>
                  <a:pt x="818" y="20138"/>
                  <a:pt x="747" y="20137"/>
                </a:cubicBezTo>
                <a:cubicBezTo>
                  <a:pt x="560" y="20188"/>
                  <a:pt x="321" y="20059"/>
                  <a:pt x="82" y="20030"/>
                </a:cubicBezTo>
                <a:lnTo>
                  <a:pt x="0" y="2002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5400" dist="12700" dir="3000000">
              <a:srgbClr val="000000">
                <a:alpha val="27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" name="Rubrik 1"/>
          <p:cNvSpPr txBox="1"/>
          <p:nvPr>
            <p:ph type="title"/>
          </p:nvPr>
        </p:nvSpPr>
        <p:spPr>
          <a:xfrm>
            <a:off x="1037809" y="1071350"/>
            <a:ext cx="4775163" cy="1339383"/>
          </a:xfrm>
          <a:prstGeom prst="rect">
            <a:avLst/>
          </a:prstGeom>
        </p:spPr>
        <p:txBody>
          <a:bodyPr/>
          <a:lstStyle/>
          <a:p>
            <a:pPr algn="ctr">
              <a:defRPr sz="2400"/>
            </a:pPr>
            <a:r>
              <a:t>Mariehamn hade redan bestämt sig…</a:t>
            </a:r>
            <a:br/>
            <a:r>
              <a:t>Nu dags att vända en Ålandsfärja trots pandemi och restriktioner!</a:t>
            </a:r>
          </a:p>
        </p:txBody>
      </p:sp>
      <p:sp>
        <p:nvSpPr>
          <p:cNvPr id="139" name="Rectangle 6"/>
          <p:cNvSpPr/>
          <p:nvPr/>
        </p:nvSpPr>
        <p:spPr>
          <a:xfrm>
            <a:off x="2564666" y="399530"/>
            <a:ext cx="1707752" cy="428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3" h="21565" fill="norm" stroke="1" extrusionOk="0">
                <a:moveTo>
                  <a:pt x="130" y="943"/>
                </a:moveTo>
                <a:cubicBezTo>
                  <a:pt x="364" y="903"/>
                  <a:pt x="642" y="40"/>
                  <a:pt x="875" y="0"/>
                </a:cubicBezTo>
                <a:lnTo>
                  <a:pt x="20987" y="449"/>
                </a:lnTo>
                <a:cubicBezTo>
                  <a:pt x="20984" y="1562"/>
                  <a:pt x="21157" y="2838"/>
                  <a:pt x="21155" y="3951"/>
                </a:cubicBezTo>
                <a:cubicBezTo>
                  <a:pt x="21212" y="6427"/>
                  <a:pt x="21227" y="12437"/>
                  <a:pt x="21243" y="15308"/>
                </a:cubicBezTo>
                <a:cubicBezTo>
                  <a:pt x="21259" y="18180"/>
                  <a:pt x="21456" y="20137"/>
                  <a:pt x="21251" y="21179"/>
                </a:cubicBezTo>
                <a:cubicBezTo>
                  <a:pt x="21057" y="21143"/>
                  <a:pt x="20292" y="21600"/>
                  <a:pt x="20099" y="21563"/>
                </a:cubicBezTo>
                <a:lnTo>
                  <a:pt x="218" y="21179"/>
                </a:lnTo>
                <a:cubicBezTo>
                  <a:pt x="57" y="21509"/>
                  <a:pt x="267" y="19689"/>
                  <a:pt x="260" y="18600"/>
                </a:cubicBezTo>
                <a:cubicBezTo>
                  <a:pt x="252" y="17512"/>
                  <a:pt x="179" y="16323"/>
                  <a:pt x="172" y="14650"/>
                </a:cubicBezTo>
                <a:cubicBezTo>
                  <a:pt x="164" y="12976"/>
                  <a:pt x="-144" y="11201"/>
                  <a:pt x="84" y="8560"/>
                </a:cubicBezTo>
                <a:cubicBezTo>
                  <a:pt x="69" y="5187"/>
                  <a:pt x="-2" y="2370"/>
                  <a:pt x="130" y="943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0" name="Platshållare för innehåll 2"/>
          <p:cNvSpPr txBox="1"/>
          <p:nvPr>
            <p:ph type="body" sz="quarter" idx="1"/>
          </p:nvPr>
        </p:nvSpPr>
        <p:spPr>
          <a:xfrm>
            <a:off x="1189318" y="2547256"/>
            <a:ext cx="4458448" cy="3109741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None/>
              <a:defRPr sz="2000"/>
            </a:pPr>
            <a:r>
              <a:t>Mycket viktigt formulerat mail:</a:t>
            </a:r>
          </a:p>
          <a:p>
            <a:pPr marL="0" indent="0">
              <a:buSzTx/>
              <a:buNone/>
              <a:defRPr sz="2000"/>
            </a:pPr>
          </a:p>
          <a:p>
            <a:pPr>
              <a:defRPr sz="2000"/>
            </a:pPr>
            <a:r>
              <a:t>Beslut om </a:t>
            </a:r>
            <a:r>
              <a:rPr b="1"/>
              <a:t>SIWR:s pilotprojekt finns</a:t>
            </a:r>
            <a:endParaRPr b="1"/>
          </a:p>
          <a:p>
            <a:pPr>
              <a:defRPr sz="2000"/>
            </a:pPr>
            <a:r>
              <a:t>Projektledaren har </a:t>
            </a:r>
            <a:r>
              <a:rPr b="1"/>
              <a:t>fria händer</a:t>
            </a:r>
            <a:endParaRPr b="1"/>
          </a:p>
          <a:p>
            <a:pPr>
              <a:defRPr sz="2000"/>
            </a:pPr>
            <a:r>
              <a:t>Målsättning: </a:t>
            </a:r>
            <a:r>
              <a:rPr b="1"/>
              <a:t>Rädda Mariehamn IWC!</a:t>
            </a:r>
            <a:endParaRPr b="1"/>
          </a:p>
          <a:p>
            <a:pPr>
              <a:defRPr sz="2000"/>
            </a:pPr>
            <a:r>
              <a:t>Ovanligt förslag till </a:t>
            </a:r>
            <a:r>
              <a:rPr b="1"/>
              <a:t>lösning finns</a:t>
            </a:r>
            <a:r>
              <a:t>…</a:t>
            </a:r>
          </a:p>
          <a:p>
            <a:pPr>
              <a:defRPr sz="2000"/>
            </a:pPr>
            <a:r>
              <a:t>Låt oss försöka igen!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Medlemsmöte 26 maj 2021 i Mariehamn</a:t>
            </a:r>
          </a:p>
        </p:txBody>
      </p:sp>
      <p:sp>
        <p:nvSpPr>
          <p:cNvPr id="143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Medlemmarna </a:t>
            </a:r>
            <a:r>
              <a:rPr b="1"/>
              <a:t>avstår från upplösning </a:t>
            </a:r>
            <a:r>
              <a:t>av klubben</a:t>
            </a:r>
          </a:p>
          <a:p>
            <a:pPr>
              <a:defRPr b="1"/>
            </a:pPr>
            <a:r>
              <a:t>Vill delta i pilotprojektet </a:t>
            </a:r>
            <a:r>
              <a:rPr b="0"/>
              <a:t>som det kommer att utformas</a:t>
            </a:r>
            <a:endParaRPr b="0"/>
          </a:p>
          <a:p>
            <a:pPr>
              <a:defRPr b="1"/>
            </a:pPr>
            <a:r>
              <a:t>Startar samverkansgrupp </a:t>
            </a:r>
            <a:r>
              <a:rPr b="0"/>
              <a:t>med fyra medlemmar för att hålla kontakten med Stockholmsklubbarna</a:t>
            </a:r>
            <a:endParaRPr b="0"/>
          </a:p>
          <a:p>
            <a:pPr/>
            <a:r>
              <a:t>Medlemmarna mycket glada t.o.m. tacksamma och öppnade en flaska champagne</a:t>
            </a:r>
          </a:p>
        </p:txBody>
      </p:sp>
      <p:pic>
        <p:nvPicPr>
          <p:cNvPr id="14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8333"/>
          <a:stretch>
            <a:fillRect/>
          </a:stretch>
        </p:blipFill>
        <p:spPr>
          <a:xfrm>
            <a:off x="4917280" y="4477067"/>
            <a:ext cx="2357439" cy="2282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Bildobjekt 4" descr="Bildobjekt 4"/>
          <p:cNvPicPr>
            <a:picLocks noChangeAspect="1"/>
          </p:cNvPicPr>
          <p:nvPr/>
        </p:nvPicPr>
        <p:blipFill>
          <a:blip r:embed="rId2">
            <a:extLst/>
          </a:blip>
          <a:srcRect l="0" t="0" r="0" b="21740"/>
          <a:stretch>
            <a:fillRect/>
          </a:stretch>
        </p:blipFill>
        <p:spPr>
          <a:xfrm>
            <a:off x="7124700" y="1563167"/>
            <a:ext cx="4724400" cy="4929708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Rubrik 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Avlastning! Men hur?</a:t>
            </a:r>
          </a:p>
        </p:txBody>
      </p:sp>
      <p:sp>
        <p:nvSpPr>
          <p:cNvPr id="148" name="Platshållare för innehåll 6"/>
          <p:cNvSpPr txBox="1"/>
          <p:nvPr>
            <p:ph type="body" sz="half" idx="1"/>
          </p:nvPr>
        </p:nvSpPr>
        <p:spPr>
          <a:xfrm>
            <a:off x="838200" y="1825625"/>
            <a:ext cx="5346700" cy="4270375"/>
          </a:xfrm>
          <a:prstGeom prst="rect">
            <a:avLst/>
          </a:prstGeom>
        </p:spPr>
        <p:txBody>
          <a:bodyPr/>
          <a:lstStyle/>
          <a:p>
            <a:pPr/>
            <a:r>
              <a:t>Under sommar 2021 klarnar projektet.</a:t>
            </a:r>
          </a:p>
          <a:p>
            <a:pPr/>
            <a:r>
              <a:t>Nya kontakter med IIW VU</a:t>
            </a:r>
          </a:p>
          <a:p>
            <a:pPr/>
            <a:r>
              <a:t>Inspirerande dialog</a:t>
            </a:r>
          </a:p>
          <a:p>
            <a:pPr/>
            <a:r>
              <a:t>Vi ska arbeta på klubbnivå</a:t>
            </a:r>
            <a:br/>
            <a:r>
              <a:t>    </a:t>
            </a:r>
            <a:r>
              <a:rPr b="1"/>
              <a:t>klubb hjälper klubb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afterEffect" presetSubtype="0" presetID="26" grpId="1" fill="hold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6" dur="500" fill="hold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ubrik 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 Projektplan: Mariehamn ska överleva</a:t>
            </a:r>
          </a:p>
        </p:txBody>
      </p:sp>
      <p:pic>
        <p:nvPicPr>
          <p:cNvPr id="151" name="Platshållare för innehåll 1" descr="Platshållare för innehåll 1"/>
          <p:cNvPicPr>
            <a:picLocks noChangeAspect="1"/>
          </p:cNvPicPr>
          <p:nvPr/>
        </p:nvPicPr>
        <p:blipFill>
          <a:blip r:embed="rId2">
            <a:extLst/>
          </a:blip>
          <a:srcRect l="0" t="23047" r="0" b="14170"/>
          <a:stretch>
            <a:fillRect/>
          </a:stretch>
        </p:blipFill>
        <p:spPr>
          <a:xfrm>
            <a:off x="2870200" y="1363768"/>
            <a:ext cx="6451600" cy="5400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ubrik 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defTabSz="877823">
              <a:defRPr sz="4224"/>
            </a:lvl1pPr>
          </a:lstStyle>
          <a:p>
            <a:pPr/>
            <a:r>
              <a:t>Förstudie (planeringsfas) med pandemirestriktioner</a:t>
            </a:r>
          </a:p>
        </p:txBody>
      </p:sp>
      <p:sp>
        <p:nvSpPr>
          <p:cNvPr id="154" name="Platshållare för innehåll 4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4027" indent="-224027" defTabSz="896111">
              <a:lnSpc>
                <a:spcPct val="72000"/>
              </a:lnSpc>
              <a:spcBef>
                <a:spcPts val="900"/>
              </a:spcBef>
              <a:defRPr sz="2450"/>
            </a:pPr>
            <a:r>
              <a:t>VAD: Värdegrundsdrivet projekt på jämbördig basis</a:t>
            </a:r>
          </a:p>
          <a:p>
            <a:pPr marL="0" indent="0" defTabSz="896111">
              <a:lnSpc>
                <a:spcPct val="72000"/>
              </a:lnSpc>
              <a:spcBef>
                <a:spcPts val="900"/>
              </a:spcBef>
              <a:buSzTx/>
              <a:buNone/>
              <a:defRPr sz="2450"/>
            </a:pPr>
            <a:r>
              <a:t>             </a:t>
            </a:r>
            <a:r>
              <a:rPr b="1"/>
              <a:t>Två klubbar hjälper en tredje klubb</a:t>
            </a:r>
          </a:p>
          <a:p>
            <a:pPr marL="0" indent="0" defTabSz="896111">
              <a:lnSpc>
                <a:spcPct val="72000"/>
              </a:lnSpc>
              <a:spcBef>
                <a:spcPts val="900"/>
              </a:spcBef>
              <a:buSzTx/>
              <a:buNone/>
              <a:defRPr sz="2450"/>
            </a:pPr>
          </a:p>
          <a:p>
            <a:pPr marL="224027" indent="-224027" defTabSz="896111">
              <a:lnSpc>
                <a:spcPct val="72000"/>
              </a:lnSpc>
              <a:spcBef>
                <a:spcPts val="900"/>
              </a:spcBef>
              <a:defRPr sz="2450"/>
            </a:pPr>
            <a:r>
              <a:t>HUR: Identifiera Mariehamns stora problem</a:t>
            </a:r>
          </a:p>
          <a:p>
            <a:pPr marL="0" indent="0" defTabSz="896111">
              <a:lnSpc>
                <a:spcPct val="72000"/>
              </a:lnSpc>
              <a:spcBef>
                <a:spcPts val="900"/>
              </a:spcBef>
              <a:buSzTx/>
              <a:buNone/>
              <a:defRPr sz="2450"/>
            </a:pPr>
            <a:r>
              <a:t>                -&gt; Ingen styrelse</a:t>
            </a:r>
            <a:br/>
          </a:p>
          <a:p>
            <a:pPr marL="224027" indent="-224027" defTabSz="896111">
              <a:lnSpc>
                <a:spcPct val="72000"/>
              </a:lnSpc>
              <a:spcBef>
                <a:spcPts val="900"/>
              </a:spcBef>
              <a:defRPr sz="2450"/>
            </a:pPr>
            <a:r>
              <a:t>LÖSNING: Hjälp med sekreterare och skattmästare</a:t>
            </a:r>
          </a:p>
          <a:p>
            <a:pPr marL="0" indent="0" defTabSz="896111">
              <a:lnSpc>
                <a:spcPct val="72000"/>
              </a:lnSpc>
              <a:spcBef>
                <a:spcPts val="900"/>
              </a:spcBef>
              <a:buSzTx/>
              <a:buNone/>
              <a:defRPr sz="2450"/>
            </a:pPr>
            <a:r>
              <a:t>          Stockholm Västra åtar sig sekreterarpositionen</a:t>
            </a:r>
          </a:p>
          <a:p>
            <a:pPr marL="0" indent="0" defTabSz="896111">
              <a:lnSpc>
                <a:spcPct val="72000"/>
              </a:lnSpc>
              <a:spcBef>
                <a:spcPts val="900"/>
              </a:spcBef>
              <a:buSzTx/>
              <a:buNone/>
              <a:defRPr sz="2450"/>
            </a:pPr>
            <a:r>
              <a:t>          Stockholm Ekerö åtar sig skattmästarrollen</a:t>
            </a:r>
          </a:p>
          <a:p>
            <a:pPr marL="0" indent="0" defTabSz="896111">
              <a:lnSpc>
                <a:spcPct val="72000"/>
              </a:lnSpc>
              <a:spcBef>
                <a:spcPts val="900"/>
              </a:spcBef>
              <a:buSzTx/>
              <a:buNone/>
              <a:defRPr sz="2450"/>
            </a:pPr>
          </a:p>
          <a:p>
            <a:pPr marL="0" indent="0" defTabSz="896111">
              <a:lnSpc>
                <a:spcPct val="72000"/>
              </a:lnSpc>
              <a:spcBef>
                <a:spcPts val="900"/>
              </a:spcBef>
              <a:buSzTx/>
              <a:buNone/>
              <a:defRPr sz="2450"/>
            </a:pPr>
            <a:r>
              <a:t>   </a:t>
            </a:r>
          </a:p>
        </p:txBody>
      </p:sp>
      <p:pic>
        <p:nvPicPr>
          <p:cNvPr id="155" name="Bildobjekt 2" descr="Bildobjekt 2"/>
          <p:cNvPicPr>
            <a:picLocks noChangeAspect="1"/>
          </p:cNvPicPr>
          <p:nvPr/>
        </p:nvPicPr>
        <p:blipFill>
          <a:blip r:embed="rId2">
            <a:extLst/>
          </a:blip>
          <a:srcRect l="9856" t="0" r="15329" b="12780"/>
          <a:stretch>
            <a:fillRect/>
          </a:stretch>
        </p:blipFill>
        <p:spPr>
          <a:xfrm>
            <a:off x="9296400" y="1854170"/>
            <a:ext cx="1879600" cy="2946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ubrik 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Men viktigast är…</a:t>
            </a:r>
          </a:p>
        </p:txBody>
      </p:sp>
      <p:sp>
        <p:nvSpPr>
          <p:cNvPr id="158" name="Platshållare för innehåll 4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Projektet ska stötta</a:t>
            </a:r>
          </a:p>
          <a:p>
            <a:pPr/>
            <a:r>
              <a:t>Projektet ska hjälpa dem återfå självförtroendet</a:t>
            </a:r>
            <a:br/>
          </a:p>
          <a:p>
            <a:pPr/>
            <a:r>
              <a:t>Klubben ska behålla sin identitet och värdighet</a:t>
            </a:r>
          </a:p>
          <a:p>
            <a:pPr/>
            <a:r>
              <a:t>Klubben ska få lugn och ro för att återhämta sig</a:t>
            </a:r>
          </a:p>
          <a:p>
            <a:pPr/>
            <a:r>
              <a:t>Klubben ska träffas och behålla kontaktnätet</a:t>
            </a:r>
          </a:p>
          <a:p>
            <a:pPr/>
            <a:r>
              <a:t>Klubben ska aktivt söka nya medlemmar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500"/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5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 defTabSz="841247">
              <a:defRPr sz="3680"/>
            </a:pPr>
            <a:br/>
            <a:r>
              <a:t>Mariehamn IWC räddades tillbaka till IW-gemenskapen</a:t>
            </a:r>
          </a:p>
        </p:txBody>
      </p:sp>
      <p:sp>
        <p:nvSpPr>
          <p:cNvPr id="99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116586" indent="-116586" defTabSz="466344">
              <a:lnSpc>
                <a:spcPct val="72000"/>
              </a:lnSpc>
              <a:spcBef>
                <a:spcPts val="500"/>
              </a:spcBef>
              <a:defRPr sz="357"/>
            </a:pPr>
          </a:p>
          <a:p>
            <a:pPr marL="116586" indent="-116586" defTabSz="466344">
              <a:lnSpc>
                <a:spcPct val="72000"/>
              </a:lnSpc>
              <a:spcBef>
                <a:spcPts val="500"/>
              </a:spcBef>
              <a:defRPr b="1" sz="357"/>
            </a:pPr>
          </a:p>
          <a:p>
            <a:pPr marL="0" indent="0" defTabSz="466344">
              <a:lnSpc>
                <a:spcPct val="72000"/>
              </a:lnSpc>
              <a:spcBef>
                <a:spcPts val="500"/>
              </a:spcBef>
              <a:buSzTx/>
              <a:buNone/>
              <a:defRPr b="1" sz="1020"/>
            </a:pPr>
            <a:r>
              <a:t>Mariehamn IWC</a:t>
            </a:r>
            <a:r>
              <a:rPr b="0"/>
              <a:t>:</a:t>
            </a:r>
            <a:endParaRPr sz="357"/>
          </a:p>
          <a:p>
            <a:pPr marL="116586" indent="-116586" defTabSz="466344">
              <a:lnSpc>
                <a:spcPct val="72000"/>
              </a:lnSpc>
              <a:spcBef>
                <a:spcPts val="500"/>
              </a:spcBef>
              <a:defRPr sz="4080"/>
            </a:pPr>
          </a:p>
          <a:p>
            <a:pPr marL="116586" indent="-116586" defTabSz="466344">
              <a:lnSpc>
                <a:spcPct val="72000"/>
              </a:lnSpc>
              <a:spcBef>
                <a:spcPts val="500"/>
              </a:spcBef>
              <a:defRPr sz="1020"/>
            </a:pPr>
            <a:r>
              <a:t> 50 år gammal klubb</a:t>
            </a:r>
            <a:endParaRPr sz="357"/>
          </a:p>
          <a:p>
            <a:pPr marL="116586" indent="-116586" defTabSz="466344">
              <a:lnSpc>
                <a:spcPct val="72000"/>
              </a:lnSpc>
              <a:spcBef>
                <a:spcPts val="500"/>
              </a:spcBef>
              <a:defRPr sz="4080"/>
            </a:pPr>
          </a:p>
          <a:p>
            <a:pPr marL="116586" indent="-116586" defTabSz="466344">
              <a:lnSpc>
                <a:spcPct val="72000"/>
              </a:lnSpc>
              <a:spcBef>
                <a:spcPts val="500"/>
              </a:spcBef>
              <a:defRPr sz="1020"/>
            </a:pPr>
            <a:r>
              <a:t> ligger på Åland, som tillhör Finland</a:t>
            </a:r>
            <a:endParaRPr sz="357"/>
          </a:p>
          <a:p>
            <a:pPr marL="116586" indent="-116586" defTabSz="466344">
              <a:lnSpc>
                <a:spcPct val="72000"/>
              </a:lnSpc>
              <a:spcBef>
                <a:spcPts val="500"/>
              </a:spcBef>
              <a:defRPr sz="4080"/>
            </a:pPr>
          </a:p>
          <a:p>
            <a:pPr marL="116586" indent="-116586" defTabSz="466344">
              <a:lnSpc>
                <a:spcPct val="72000"/>
              </a:lnSpc>
              <a:spcBef>
                <a:spcPts val="500"/>
              </a:spcBef>
              <a:defRPr sz="1020"/>
            </a:pPr>
            <a:r>
              <a:t> ingår i D235</a:t>
            </a:r>
            <a:endParaRPr sz="357"/>
          </a:p>
          <a:p>
            <a:pPr marL="116586" indent="-116586" defTabSz="466344">
              <a:lnSpc>
                <a:spcPct val="72000"/>
              </a:lnSpc>
              <a:spcBef>
                <a:spcPts val="500"/>
              </a:spcBef>
              <a:defRPr sz="4080"/>
            </a:pPr>
          </a:p>
          <a:p>
            <a:pPr marL="116586" indent="-116586" defTabSz="466344">
              <a:lnSpc>
                <a:spcPct val="72000"/>
              </a:lnSpc>
              <a:spcBef>
                <a:spcPts val="500"/>
              </a:spcBef>
              <a:defRPr sz="1020"/>
            </a:pPr>
            <a:r>
              <a:t> restid till närmaste IWklubb: 3 timmar till sjöss + 2 timmar med bil/buss</a:t>
            </a:r>
            <a:endParaRPr sz="357"/>
          </a:p>
          <a:p>
            <a:pPr marL="116586" indent="-116586" defTabSz="466344">
              <a:lnSpc>
                <a:spcPct val="72000"/>
              </a:lnSpc>
              <a:spcBef>
                <a:spcPts val="500"/>
              </a:spcBef>
              <a:defRPr sz="4080"/>
            </a:pPr>
          </a:p>
          <a:p>
            <a:pPr marL="116586" indent="-116586" defTabSz="466344">
              <a:lnSpc>
                <a:spcPct val="72000"/>
              </a:lnSpc>
              <a:spcBef>
                <a:spcPts val="500"/>
              </a:spcBef>
              <a:defRPr sz="1020"/>
            </a:pPr>
            <a:r>
              <a:t>eller 5 timmar till sjöss</a:t>
            </a:r>
            <a:endParaRPr sz="357"/>
          </a:p>
          <a:p>
            <a:pPr marL="0" indent="0" defTabSz="466344">
              <a:lnSpc>
                <a:spcPct val="72000"/>
              </a:lnSpc>
              <a:spcBef>
                <a:spcPts val="500"/>
              </a:spcBef>
              <a:buSzTx/>
              <a:buNone/>
              <a:defRPr sz="357"/>
            </a:pPr>
          </a:p>
          <a:p>
            <a:pPr marL="116586" indent="-116586" defTabSz="466344">
              <a:lnSpc>
                <a:spcPct val="72000"/>
              </a:lnSpc>
              <a:spcBef>
                <a:spcPts val="500"/>
              </a:spcBef>
              <a:defRPr sz="357"/>
            </a:pPr>
          </a:p>
          <a:p>
            <a:pPr marL="116586" indent="-116586" defTabSz="466344">
              <a:lnSpc>
                <a:spcPct val="72000"/>
              </a:lnSpc>
              <a:spcBef>
                <a:spcPts val="500"/>
              </a:spcBef>
              <a:defRPr sz="357"/>
            </a:pPr>
          </a:p>
          <a:p>
            <a:pPr marL="0" indent="0" defTabSz="466344">
              <a:lnSpc>
                <a:spcPct val="72000"/>
              </a:lnSpc>
              <a:spcBef>
                <a:spcPts val="500"/>
              </a:spcBef>
              <a:buSzTx/>
              <a:buNone/>
              <a:defRPr sz="357"/>
            </a:pPr>
            <a:r>
              <a:t>	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9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defTabSz="877823">
              <a:defRPr sz="4224"/>
            </a:lvl1pPr>
          </a:lstStyle>
          <a:p>
            <a:pPr/>
            <a:r>
              <a:t>Äntligen släppte Finland på pandemirestriktionerna</a:t>
            </a:r>
          </a:p>
        </p:txBody>
      </p:sp>
      <p:sp>
        <p:nvSpPr>
          <p:cNvPr id="161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1742" indent="-221742" defTabSz="886968">
              <a:lnSpc>
                <a:spcPct val="72000"/>
              </a:lnSpc>
              <a:spcBef>
                <a:spcPts val="900"/>
              </a:spcBef>
              <a:defRPr sz="2328"/>
            </a:pPr>
          </a:p>
          <a:p>
            <a:pPr marL="221742" indent="-221742" defTabSz="886968">
              <a:lnSpc>
                <a:spcPct val="72000"/>
              </a:lnSpc>
              <a:spcBef>
                <a:spcPts val="900"/>
              </a:spcBef>
              <a:defRPr sz="2037"/>
            </a:pPr>
            <a:r>
              <a:t>Först 23-24 augusti 2021 kunde vi träffas för att samtala oss fram en plan som passade alla. Vad är viktigast för er? För oss?</a:t>
            </a:r>
          </a:p>
          <a:p>
            <a:pPr marL="221742" indent="-221742" defTabSz="886968">
              <a:lnSpc>
                <a:spcPct val="72000"/>
              </a:lnSpc>
              <a:spcBef>
                <a:spcPts val="900"/>
              </a:spcBef>
              <a:defRPr sz="2037"/>
            </a:pPr>
          </a:p>
          <a:p>
            <a:pPr marL="221742" indent="-221742" defTabSz="886968">
              <a:lnSpc>
                <a:spcPct val="72000"/>
              </a:lnSpc>
              <a:spcBef>
                <a:spcPts val="900"/>
              </a:spcBef>
              <a:defRPr sz="2037"/>
            </a:pPr>
            <a:r>
              <a:t>Vi respekterade varandras önskemål: Mariehamn ville t ex att all kommunikation skulle gå genom en person</a:t>
            </a:r>
          </a:p>
          <a:p>
            <a:pPr marL="221742" indent="-221742" defTabSz="886968">
              <a:lnSpc>
                <a:spcPct val="72000"/>
              </a:lnSpc>
              <a:spcBef>
                <a:spcPts val="900"/>
              </a:spcBef>
              <a:defRPr sz="2037"/>
            </a:pPr>
            <a:r>
              <a:t>Vi siktade på en projekttid på två år</a:t>
            </a:r>
          </a:p>
          <a:p>
            <a:pPr marL="221742" indent="-221742" defTabSz="886968">
              <a:lnSpc>
                <a:spcPct val="72000"/>
              </a:lnSpc>
              <a:spcBef>
                <a:spcPts val="900"/>
              </a:spcBef>
              <a:defRPr sz="2037"/>
            </a:pPr>
            <a:r>
              <a:t>Döpte projektet ”Mariehamn ska överleva”</a:t>
            </a:r>
          </a:p>
          <a:p>
            <a:pPr marL="221742" indent="-221742" defTabSz="886968">
              <a:lnSpc>
                <a:spcPct val="72000"/>
              </a:lnSpc>
              <a:spcBef>
                <a:spcPts val="900"/>
              </a:spcBef>
              <a:defRPr sz="2037"/>
            </a:pPr>
            <a:r>
              <a:t>Vi enades om att båda projektteamen skulle vara identiska under projekttiden</a:t>
            </a:r>
          </a:p>
          <a:p>
            <a:pPr marL="221742" indent="-221742" defTabSz="886968">
              <a:lnSpc>
                <a:spcPct val="72000"/>
              </a:lnSpc>
              <a:spcBef>
                <a:spcPts val="900"/>
              </a:spcBef>
              <a:defRPr b="1" sz="2037"/>
            </a:pPr>
            <a:r>
              <a:t>Vi var överens om en projektplan </a:t>
            </a:r>
            <a:r>
              <a:rPr b="0"/>
              <a:t>att presentera och kunde </a:t>
            </a:r>
            <a:r>
              <a:t>informera och involvera samverkande klubbar</a:t>
            </a:r>
          </a:p>
          <a:p>
            <a:pPr marL="221742" indent="-221742" defTabSz="886968">
              <a:lnSpc>
                <a:spcPct val="72000"/>
              </a:lnSpc>
              <a:spcBef>
                <a:spcPts val="900"/>
              </a:spcBef>
              <a:defRPr sz="2037"/>
            </a:pPr>
          </a:p>
          <a:p>
            <a:pPr marL="221742" indent="-221742" defTabSz="886968">
              <a:lnSpc>
                <a:spcPct val="72000"/>
              </a:lnSpc>
              <a:spcBef>
                <a:spcPts val="900"/>
              </a:spcBef>
              <a:defRPr sz="2037"/>
            </a:pPr>
            <a:r>
              <a:t>Rapport till RP 26 augusti 2021 med detaljerad projektplan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ubrik 1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 defTabSz="877823">
              <a:defRPr sz="4224"/>
            </a:pPr>
            <a:r>
              <a:t>Två viktiga ingångsvärden saknades:</a:t>
            </a:r>
            <a:br/>
            <a:r>
              <a:t>Beslut från klubbarna och SIWR</a:t>
            </a:r>
          </a:p>
        </p:txBody>
      </p:sp>
      <p:sp>
        <p:nvSpPr>
          <p:cNvPr id="164" name="Platshållare för text 4"/>
          <p:cNvSpPr txBox="1"/>
          <p:nvPr>
            <p:ph type="body" sz="quarter" idx="1"/>
          </p:nvPr>
        </p:nvSpPr>
        <p:spPr>
          <a:xfrm>
            <a:off x="6096000" y="1681163"/>
            <a:ext cx="5259388" cy="724581"/>
          </a:xfrm>
          <a:prstGeom prst="rect">
            <a:avLst/>
          </a:prstGeom>
        </p:spPr>
        <p:txBody>
          <a:bodyPr/>
          <a:lstStyle>
            <a:lvl1pPr defTabSz="859536">
              <a:lnSpc>
                <a:spcPct val="81000"/>
              </a:lnSpc>
              <a:spcBef>
                <a:spcPts val="900"/>
              </a:spcBef>
              <a:defRPr sz="2256"/>
            </a:lvl1pPr>
          </a:lstStyle>
          <a:p>
            <a:pPr/>
            <a:r>
              <a:t>Projektets organisatoriska och ekonomiska förutsättningar</a:t>
            </a:r>
          </a:p>
        </p:txBody>
      </p:sp>
      <p:sp>
        <p:nvSpPr>
          <p:cNvPr id="165" name="Platshållare för text 2"/>
          <p:cNvSpPr txBox="1"/>
          <p:nvPr/>
        </p:nvSpPr>
        <p:spPr>
          <a:xfrm>
            <a:off x="885507" y="1681163"/>
            <a:ext cx="5066349" cy="823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81000"/>
              </a:lnSpc>
              <a:spcBef>
                <a:spcPts val="1000"/>
              </a:spcBef>
              <a:defRPr b="1" sz="2400"/>
            </a:lvl1pPr>
          </a:lstStyle>
          <a:p>
            <a:pPr/>
            <a:r>
              <a:t>Beslut hos klubbarna i Stockholm om att delta i projektet</a:t>
            </a:r>
          </a:p>
        </p:txBody>
      </p:sp>
      <p:sp>
        <p:nvSpPr>
          <p:cNvPr id="166" name="Platshållare för innehåll 3"/>
          <p:cNvSpPr txBox="1"/>
          <p:nvPr/>
        </p:nvSpPr>
        <p:spPr>
          <a:xfrm>
            <a:off x="860107" y="2492375"/>
            <a:ext cx="5066349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500"/>
            </a:pPr>
            <a:r>
              <a:t>Klubbarna fick </a:t>
            </a:r>
            <a:r>
              <a:rPr b="1"/>
              <a:t>skriftlig projektplan </a:t>
            </a:r>
            <a:r>
              <a:t>den 29.8 resp 12.9 och information om att medverkan inte utgör kostnad för klubb eller medlem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500"/>
            </a:pPr>
            <a:r>
              <a:t>På årsmöten den 1.9 och 15.9 gavs </a:t>
            </a:r>
            <a:r>
              <a:rPr b="1"/>
              <a:t>muntlig information med tid för frågor och svar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500"/>
            </a:pPr>
            <a:r>
              <a:t>Omröstning:</a:t>
            </a:r>
            <a:br/>
            <a:r>
              <a:t>Alla närvarande </a:t>
            </a:r>
            <a:r>
              <a:rPr b="1"/>
              <a:t>svarade JA!</a:t>
            </a:r>
          </a:p>
        </p:txBody>
      </p:sp>
      <p:sp>
        <p:nvSpPr>
          <p:cNvPr id="167" name="Platshållare för innehåll 5"/>
          <p:cNvSpPr txBox="1"/>
          <p:nvPr/>
        </p:nvSpPr>
        <p:spPr>
          <a:xfrm>
            <a:off x="6217920" y="2505075"/>
            <a:ext cx="509174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500"/>
            </a:pPr>
            <a:r>
              <a:t>SIWR VU </a:t>
            </a:r>
            <a:r>
              <a:rPr b="1"/>
              <a:t>utser en huvudansvarig </a:t>
            </a:r>
            <a:r>
              <a:t>som </a:t>
            </a:r>
            <a:r>
              <a:rPr b="1"/>
              <a:t>projektägare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500"/>
            </a:pPr>
            <a:r>
              <a:t>Lämpligen den som är vice RP när projektet startar som kan följa projektet under 2-3 år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Class="entr" nodeType="with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67" grpId="4"/>
      <p:bldP build="p" bldLvl="1" animBg="1" rev="0" advAuto="0" spid="166" grpId="1"/>
      <p:bldP build="whole" bldLvl="1" animBg="1" rev="0" advAuto="0" spid="164" grpId="3"/>
      <p:bldP build="whole" bldLvl="1" animBg="1" rev="0" advAuto="0" spid="165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t>Nu är allt på plats: Genomförandefasen börjar</a:t>
            </a:r>
            <a:br/>
            <a:r>
              <a:rPr sz="3600"/>
              <a:t>Mariehamn ska överleva: Snabbguide</a:t>
            </a:r>
          </a:p>
        </p:txBody>
      </p:sp>
      <p:sp>
        <p:nvSpPr>
          <p:cNvPr id="170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Mariehamn IWC, Stockholm Västra IWC och Stockholm Ekerö IWC </a:t>
            </a:r>
            <a:r>
              <a:rPr b="1"/>
              <a:t>samarbetar på klubbnivå </a:t>
            </a:r>
            <a:r>
              <a:t>för att Mariehamn ska återhämta sig och återgå till sin funktion som klubb med egen styrelse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Samarbetet är administrativ avlastning på sekreterar- och skattmästarfunktionen (i vårt fall)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Samarbetet är</a:t>
            </a:r>
            <a:r>
              <a:rPr b="1"/>
              <a:t> </a:t>
            </a:r>
            <a:r>
              <a:t>jämställt, klubbarna behåller egen identitet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Distriktet är inte involverat i samarbetet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Mariehamn är avkopplat från distriktet och tillfälligt påkopplat till ett pilotprojekt med SIWR som projektägare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Distriktet avlastas, kan fokusera på ordinarie verksamhet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70" grpId="2"/>
      <p:bldP build="whole" bldLvl="1" animBg="1" rev="0" advAuto="0" spid="16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t>Allt på plats: nu Genomförandefas</a:t>
            </a:r>
            <a:br/>
            <a:r>
              <a:rPr sz="3200"/>
              <a:t>Ett vanligt distriktslok med klubbvagnar</a:t>
            </a:r>
          </a:p>
        </p:txBody>
      </p:sp>
      <p:pic>
        <p:nvPicPr>
          <p:cNvPr id="173" name="Platshållare för innehåll 4" descr="Platshållare för innehåll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2193" y="1940560"/>
            <a:ext cx="5867614" cy="4653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 defTabSz="877823">
              <a:defRPr sz="4224"/>
            </a:pPr>
            <a:r>
              <a:t>Frikopplad vagn har eget lok </a:t>
            </a:r>
            <a:br/>
            <a:r>
              <a:t>och är tillfälligt i projektet</a:t>
            </a:r>
          </a:p>
        </p:txBody>
      </p:sp>
      <p:pic>
        <p:nvPicPr>
          <p:cNvPr id="176" name="Platshållare för innehåll 4" descr="Platshållare för innehåll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5108" y="1953215"/>
            <a:ext cx="5801784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defTabSz="877823">
              <a:defRPr sz="4224"/>
            </a:pPr>
            <a:r>
              <a:t>Tillfällig status för Mariehamn  2021 - 2023</a:t>
            </a:r>
            <a:br/>
            <a:r>
              <a:t>Så här gjorde vi för att hålla IW-andan vid liv!</a:t>
            </a:r>
          </a:p>
        </p:txBody>
      </p:sp>
      <p:sp>
        <p:nvSpPr>
          <p:cNvPr id="179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6313" indent="-226313" defTabSz="905255">
              <a:spcBef>
                <a:spcPts val="900"/>
              </a:spcBef>
              <a:defRPr sz="2772"/>
            </a:pPr>
            <a:r>
              <a:t>Medlemmar i Inner Wheel Sverige och International Inner Wheel, kan delta i Vänskapsmöten, rallyn och Conventions och rösta i val</a:t>
            </a:r>
          </a:p>
          <a:p>
            <a:pPr marL="226313" indent="-226313" defTabSz="905255">
              <a:spcBef>
                <a:spcPts val="900"/>
              </a:spcBef>
              <a:defRPr sz="2772"/>
            </a:pPr>
            <a:r>
              <a:t>Klubben tillfälligt ingen egen styrelse, ej heller valda delegater till distriktsmöten och således ingen rösträtt på distriktsnivå</a:t>
            </a:r>
          </a:p>
          <a:p>
            <a:pPr marL="226313" indent="-226313" defTabSz="905255">
              <a:spcBef>
                <a:spcPts val="900"/>
              </a:spcBef>
              <a:defRPr sz="2772"/>
            </a:pPr>
            <a:r>
              <a:t>Beslutar själva om storleken på sin medlemsavgift</a:t>
            </a:r>
          </a:p>
          <a:p>
            <a:pPr marL="226313" indent="-226313" defTabSz="905255">
              <a:spcBef>
                <a:spcPts val="900"/>
              </a:spcBef>
              <a:defRPr sz="2772"/>
            </a:pPr>
            <a:r>
              <a:t>Förfogar över egen kassa</a:t>
            </a:r>
          </a:p>
          <a:p>
            <a:pPr marL="226313" indent="-226313" defTabSz="905255">
              <a:spcBef>
                <a:spcPts val="900"/>
              </a:spcBef>
              <a:defRPr sz="2772"/>
            </a:pPr>
            <a:r>
              <a:t>Beslutar själva om hjälpprojekt och betalar direkt till projekten</a:t>
            </a:r>
          </a:p>
          <a:p>
            <a:pPr marL="226313" indent="-226313" defTabSz="905255">
              <a:spcBef>
                <a:spcPts val="900"/>
              </a:spcBef>
              <a:defRPr sz="2772"/>
            </a:pPr>
            <a:r>
              <a:t>Medlemsavgiften ska täcka avgift till IW Sverige, IIW, IW-Nytt och matrikel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7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 defTabSz="877823">
              <a:defRPr sz="4224"/>
            </a:pPr>
            <a:r>
              <a:t>Status…  fortsättning</a:t>
            </a:r>
            <a:br/>
          </a:p>
        </p:txBody>
      </p:sp>
      <p:sp>
        <p:nvSpPr>
          <p:cNvPr id="182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Medlemsavgifter skickas till Stockholm Ekerös skattmästare för vidare befordran till projektägaren dvs SIWR</a:t>
            </a:r>
          </a:p>
          <a:p>
            <a:pPr/>
            <a:r>
              <a:t>All kontakt med SIWR, IIW och samarbetspartners går genom Stockholm Västras sekreterare</a:t>
            </a:r>
          </a:p>
          <a:p>
            <a:pPr/>
            <a:r>
              <a:t>Samtliga klubbmedlemmar står med i matrikeln men utan uppdragstagare</a:t>
            </a:r>
          </a:p>
          <a:p>
            <a:pPr/>
            <a:r>
              <a:t>Medlemmarna får självklart IW-Nytt och har tillgång till IW hemsidor</a:t>
            </a:r>
          </a:p>
          <a:p>
            <a:pPr>
              <a:defRPr b="1"/>
            </a:pPr>
            <a:r>
              <a:t>Mariehamn ska känna samhörighet, delaktighet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t>Vad gör projektledaren och teamen?</a:t>
            </a:r>
            <a:br/>
            <a:r>
              <a:rPr sz="3600"/>
              <a:t>Stadgar Instruktioner Handbok 2021 - 2024 sid 84 </a:t>
            </a:r>
          </a:p>
        </p:txBody>
      </p:sp>
      <p:sp>
        <p:nvSpPr>
          <p:cNvPr id="185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sz="2500"/>
            </a:pPr>
            <a:r>
              <a:t>Inte tappa fokus: följa planen</a:t>
            </a:r>
          </a:p>
          <a:p>
            <a:pPr>
              <a:lnSpc>
                <a:spcPct val="81000"/>
              </a:lnSpc>
              <a:defRPr sz="2500"/>
            </a:pPr>
            <a:r>
              <a:t>Vara synliga, på plats ofta och engagerade, mail och telefonkontakt</a:t>
            </a:r>
          </a:p>
          <a:p>
            <a:pPr>
              <a:lnSpc>
                <a:spcPct val="81000"/>
              </a:lnSpc>
              <a:defRPr sz="2500"/>
            </a:pPr>
            <a:r>
              <a:t>Ge klubben ”råg i ryggen”, öka självförtroendet</a:t>
            </a:r>
          </a:p>
          <a:p>
            <a:pPr>
              <a:lnSpc>
                <a:spcPct val="81000"/>
              </a:lnSpc>
              <a:defRPr sz="2500"/>
            </a:pPr>
            <a:r>
              <a:t>Föreslå personer till den nya styrelsen (troligen inte förväntade)</a:t>
            </a:r>
          </a:p>
          <a:p>
            <a:pPr>
              <a:lnSpc>
                <a:spcPct val="81000"/>
              </a:lnSpc>
              <a:defRPr sz="2500"/>
            </a:pPr>
            <a:r>
              <a:t>Erbjuda mentorskap från rutinerade styrelsemedlemmar samarbetsklubbarna</a:t>
            </a:r>
          </a:p>
          <a:p>
            <a:pPr>
              <a:lnSpc>
                <a:spcPct val="81000"/>
              </a:lnSpc>
              <a:defRPr sz="2500"/>
            </a:pPr>
            <a:r>
              <a:t>Arbeta med tidsaspekten i minnet</a:t>
            </a:r>
          </a:p>
          <a:p>
            <a:pPr>
              <a:lnSpc>
                <a:spcPct val="81000"/>
              </a:lnSpc>
              <a:defRPr sz="2500"/>
            </a:pPr>
            <a:r>
              <a:t>Pusha och ha tydliga förväntningar </a:t>
            </a:r>
          </a:p>
          <a:p>
            <a:pPr>
              <a:lnSpc>
                <a:spcPct val="81000"/>
              </a:lnSpc>
              <a:defRPr sz="2500"/>
            </a:pPr>
            <a:r>
              <a:t>Informera RP och SIWRs VU kontinuerligt</a:t>
            </a:r>
          </a:p>
          <a:p>
            <a:pPr>
              <a:lnSpc>
                <a:spcPct val="81000"/>
              </a:lnSpc>
              <a:defRPr sz="2500"/>
            </a:pPr>
            <a:r>
              <a:t>Fingertoppskänsla: vad behövs, vad ska förstärkas, vad kan vänta…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822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22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822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22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2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2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822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22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822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22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822" fill="hold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22" fill="hold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822" fill="hold"/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22" fill="hold"/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822" fill="hold"/>
                                        <p:tgtEl>
                                          <p:spTgt spid="1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822" fill="hold"/>
                                        <p:tgtEl>
                                          <p:spTgt spid="1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822" fill="hold"/>
                                        <p:tgtEl>
                                          <p:spTgt spid="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22" fill="hold"/>
                                        <p:tgtEl>
                                          <p:spTgt spid="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Vi var i hamn!</a:t>
            </a:r>
          </a:p>
        </p:txBody>
      </p:sp>
      <p:sp>
        <p:nvSpPr>
          <p:cNvPr id="188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Projektteamet i Mariehamn meddelade i mars 2023 att klubben vid sitt senaste medlemsmöte:</a:t>
            </a: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  <a:defRPr b="1" sz="3500">
                <a:solidFill>
                  <a:srgbClr val="FF0000"/>
                </a:solidFill>
              </a:defRPr>
            </a:pPr>
            <a:r>
              <a:t>    valt en styrelse för kommande verksamhetsår </a:t>
            </a:r>
          </a:p>
          <a:p>
            <a:pPr marL="0" indent="0">
              <a:buSzTx/>
              <a:buNone/>
              <a:defRPr b="1" sz="3500">
                <a:solidFill>
                  <a:srgbClr val="FF0000"/>
                </a:solidFill>
              </a:defRPr>
            </a:pPr>
            <a:r>
              <a:t>                                     2023-2024</a:t>
            </a: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  <a:r>
              <a:t>Projektet nådde sitt mål och avslutades därför 1 juli 2023 enligt plan</a:t>
            </a:r>
          </a:p>
          <a:p>
            <a:pPr marL="0" indent="0">
              <a:buSzTx/>
              <a:buNone/>
            </a:pPr>
            <a:r>
              <a:t>Vi lyckades genomföra ett pilotprojekt utan vare sig karta eller kompass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Class="entr" nodeType="with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1"/>
      <p:bldP build="p" bldLvl="1" animBg="1" rev="0" advAuto="0" spid="188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 defTabSz="877823">
              <a:defRPr sz="4224"/>
            </a:pPr>
            <a:r>
              <a:t>Avslut sid 84 och summera slutresultat:</a:t>
            </a:r>
            <a:br/>
            <a:r>
              <a:t>Vad krävs för ett lyckat projektresultat?</a:t>
            </a:r>
          </a:p>
        </p:txBody>
      </p:sp>
      <p:sp>
        <p:nvSpPr>
          <p:cNvPr id="191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defRPr sz="2500"/>
            </a:pPr>
            <a:r>
              <a:t>Projektledare – gärna förstärkt med projektteam – med erfarenhet av projektarbete från yrkeslivet</a:t>
            </a:r>
          </a:p>
          <a:p>
            <a:pPr>
              <a:defRPr sz="2500"/>
            </a:pPr>
            <a:r>
              <a:t>En skräddarsydd plan för den mottagande klubben i samråd med projektägaren</a:t>
            </a:r>
          </a:p>
          <a:p>
            <a:pPr>
              <a:defRPr sz="2500"/>
            </a:pPr>
            <a:r>
              <a:t>Förmåga att presentera planen på ett övertygande sätt för den mottagande klubben och de samverkande klubben/klubbarna</a:t>
            </a:r>
          </a:p>
          <a:p>
            <a:pPr>
              <a:defRPr sz="2500"/>
            </a:pPr>
            <a:r>
              <a:t>Rätt val av team, personkemin måste stämma</a:t>
            </a:r>
          </a:p>
          <a:p>
            <a:pPr>
              <a:defRPr sz="2500"/>
            </a:pPr>
            <a:r>
              <a:t>Mottagande klubben måste känna mycket stort förtroende för projektledaren/teamen</a:t>
            </a:r>
          </a:p>
          <a:p>
            <a:pPr>
              <a:defRPr sz="2500"/>
            </a:pPr>
            <a:r>
              <a:t>Projektledaren/teamen ska ha mycket god förankring i samverkansklubben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500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500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1" grpId="2"/>
      <p:bldP build="whole" bldLvl="1" animBg="1" rev="0" advAuto="0" spid="19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Varför programpunkt på informationsmötet?</a:t>
            </a:r>
          </a:p>
        </p:txBody>
      </p:sp>
      <p:sp>
        <p:nvSpPr>
          <p:cNvPr id="102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</a:p>
          <a:p>
            <a:pPr/>
            <a:r>
              <a:t>SIWRs VU tog ett framsynt beslut i april 2021, initierade och startade pilotprojektet för att rädda Mariehamn IWC</a:t>
            </a:r>
          </a:p>
          <a:p>
            <a:pPr/>
            <a:r>
              <a:t>Projektledare och team har förvaltat förtroendet och omvandlat egna nya oprövade idéer till konkreta handlingar</a:t>
            </a:r>
          </a:p>
          <a:p>
            <a:pPr/>
            <a:r>
              <a:t>Vi lyckades!</a:t>
            </a:r>
          </a:p>
          <a:p>
            <a:pPr/>
            <a:r>
              <a:t>Resultatet är en fingervisning om möjlig utveckling för IW Sverige och andra länder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0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Vad krävs för ett lyckat projektresultat? [forts]</a:t>
            </a:r>
          </a:p>
        </p:txBody>
      </p:sp>
      <p:sp>
        <p:nvSpPr>
          <p:cNvPr id="194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Projektledaren måste ha mycket goda kunskaper om Inner Wheel, helst på alla nivåer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Projektledaren ska utstråla ledarskap, kunna inspirera, vara en ständigt lyssnande drivkraft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Projektledare och projektägare ska inte bytas ut under projekttiden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Projektägaren ska vara engagerad och våga avbryta/ändra på förutsättningar om projektet är i en nedåtgående spiral eller inte visar på någon aktivitet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Projekt kan misslyckas!</a:t>
            </a:r>
          </a:p>
        </p:txBody>
      </p:sp>
      <p:sp>
        <p:nvSpPr>
          <p:cNvPr id="197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Ett misslyckat projekt påverkar andra planer på liknande projekt klart negativt och gör att deltagare tvekar att ställa upp.</a:t>
            </a:r>
          </a:p>
          <a:p>
            <a:pPr/>
            <a:r>
              <a:t>Ändå är ett försök med bra förutsättningar bättre än en upplöst klubb!</a:t>
            </a:r>
          </a:p>
          <a:p>
            <a:pPr/>
            <a:r>
              <a:t>Projektledaren och projektägaren ska i god tid utarbeta en plan B i händelse av problem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877823">
              <a:defRPr sz="4224"/>
            </a:lvl1pPr>
          </a:lstStyle>
          <a:p>
            <a:pPr/>
            <a:r>
              <a:t>Rent praktiskt: HUR går det till att starta ett projekt?</a:t>
            </a:r>
          </a:p>
        </p:txBody>
      </p:sp>
      <p:sp>
        <p:nvSpPr>
          <p:cNvPr id="200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514350" indent="-514350">
              <a:lnSpc>
                <a:spcPct val="81000"/>
              </a:lnSpc>
              <a:buFontTx/>
              <a:buAutoNum type="arabicPeriod" startAt="1"/>
              <a:defRPr sz="2500"/>
            </a:pPr>
            <a:r>
              <a:t>Klubb i svårigheter vänder sig direkt till SIWR VU/vRP och ber om assistans. Det måste finnas en vilja från klubbens sida!</a:t>
            </a:r>
          </a:p>
          <a:p>
            <a:pPr marL="514350" indent="-514350">
              <a:lnSpc>
                <a:spcPct val="81000"/>
              </a:lnSpc>
              <a:buFontTx/>
              <a:buAutoNum type="arabicPeriod" startAt="1"/>
              <a:defRPr sz="2500"/>
            </a:pPr>
            <a:r>
              <a:t>Vice RP informerar sig om klubbens status, om de har förslag på personer/klubbar som kan hjälpa</a:t>
            </a:r>
          </a:p>
          <a:p>
            <a:pPr marL="514350" indent="-514350">
              <a:lnSpc>
                <a:spcPct val="81000"/>
              </a:lnSpc>
              <a:buFontTx/>
              <a:buAutoNum type="arabicPeriod" startAt="1"/>
              <a:defRPr sz="2500"/>
            </a:pPr>
            <a:r>
              <a:t>Vice RP undersöker lämpliga personer/klubbar att vara projektledare och samarbetspartner</a:t>
            </a:r>
          </a:p>
          <a:p>
            <a:pPr marL="514350" indent="-514350">
              <a:lnSpc>
                <a:spcPct val="81000"/>
              </a:lnSpc>
              <a:buFontTx/>
              <a:buAutoNum type="arabicPeriod" startAt="1"/>
              <a:defRPr sz="2500"/>
            </a:pPr>
            <a:r>
              <a:t>Om förutsättningar finns framlägger vice RP förslag till SIWR VU om de vill åta sig att vara projektägare till projektet</a:t>
            </a:r>
          </a:p>
          <a:p>
            <a:pPr marL="514350" indent="-514350">
              <a:lnSpc>
                <a:spcPct val="81000"/>
              </a:lnSpc>
              <a:buFontTx/>
              <a:buAutoNum type="arabicPeriod" startAt="1"/>
              <a:defRPr sz="2500"/>
            </a:pPr>
            <a:r>
              <a:t>SIWRs VU: medel till projektbudget </a:t>
            </a:r>
          </a:p>
          <a:p>
            <a:pPr marL="514350" indent="-514350">
              <a:lnSpc>
                <a:spcPct val="81000"/>
              </a:lnSpc>
              <a:buFontTx/>
              <a:buAutoNum type="arabicPeriod" startAt="1"/>
              <a:defRPr sz="2500"/>
            </a:pPr>
            <a:r>
              <a:t>När projektet beslutas att genomföras är vice RP agerande projektägare och redovisar regelbundet om projektet till RP och SIWR VU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0" grpId="2"/>
      <p:bldP build="whole" bldLvl="1" animBg="1" rev="0" advAuto="0" spid="19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Vad vi har lärt oss och vill sprida till klubbar!</a:t>
            </a:r>
          </a:p>
        </p:txBody>
      </p:sp>
      <p:sp>
        <p:nvSpPr>
          <p:cNvPr id="203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Det går att vända Ålandsfärjor dvs opinionen i en trött klubb!</a:t>
            </a:r>
          </a:p>
          <a:p>
            <a:pPr/>
            <a:r>
              <a:t>Vårt framgångskoncept bygger på god IW-anda och vår värdegrund:</a:t>
            </a:r>
          </a:p>
          <a:p>
            <a:pPr marL="0" indent="0">
              <a:buSzTx/>
              <a:buNone/>
            </a:pPr>
            <a:r>
              <a:t>                                           </a:t>
            </a:r>
            <a:r>
              <a:rPr i="1">
                <a:solidFill>
                  <a:srgbClr val="FF0000"/>
                </a:solidFill>
              </a:rPr>
              <a:t>Klubb hjälper klubb</a:t>
            </a:r>
            <a:endParaRPr i="1">
              <a:solidFill>
                <a:srgbClr val="FF0000"/>
              </a:solidFill>
            </a:endParaRPr>
          </a:p>
          <a:p>
            <a:pPr/>
            <a:r>
              <a:t>Stimulerande, vitaliserande uppdrag; att engagera sig i något större!</a:t>
            </a:r>
          </a:p>
          <a:p>
            <a:pPr/>
            <a:r>
              <a:t>Vi hoppas ge IW klubbar i Sverige och utomlands inspiration till att använda, utveckla våra idéer!</a:t>
            </a:r>
          </a:p>
          <a:p>
            <a:pPr/>
          </a:p>
          <a:p>
            <a:pPr marL="0" indent="0">
              <a:buSzTx/>
              <a:buNone/>
            </a:pPr>
            <a:r>
              <a:t>  </a:t>
            </a:r>
            <a:r>
              <a:rPr b="1" i="1" sz="3200"/>
              <a:t>Det är ett avstamp inför något nytt som ligger i tiden!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20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2000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0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2000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2000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2000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2000"/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6" name="Platshållare för innehåll 6" descr="Platshållare för innehåll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42" y="3847508"/>
            <a:ext cx="5791500" cy="3118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Bildobjekt 4" descr="Bildobjekt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5659" y="3693962"/>
            <a:ext cx="4927855" cy="3372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Bildobjekt 8" descr="Bildobjekt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7632" y="754899"/>
            <a:ext cx="6051861" cy="3321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Bildobjekt 10" descr="Bildobjekt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17728" y="601353"/>
            <a:ext cx="6007409" cy="3092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ubrik 1"/>
          <p:cNvSpPr txBox="1"/>
          <p:nvPr>
            <p:ph type="title"/>
          </p:nvPr>
        </p:nvSpPr>
        <p:spPr>
          <a:xfrm>
            <a:off x="853439" y="681037"/>
            <a:ext cx="10591801" cy="1300164"/>
          </a:xfrm>
          <a:prstGeom prst="rect">
            <a:avLst/>
          </a:prstGeom>
        </p:spPr>
        <p:txBody>
          <a:bodyPr/>
          <a:lstStyle/>
          <a:p>
            <a:pPr defTabSz="722376">
              <a:spcBef>
                <a:spcPts val="700"/>
              </a:spcBef>
              <a:defRPr sz="2528">
                <a:latin typeface="Lucida Calligraphy Italic"/>
                <a:ea typeface="Lucida Calligraphy Italic"/>
                <a:cs typeface="Lucida Calligraphy Italic"/>
                <a:sym typeface="Lucida Calligraphy Italic"/>
              </a:defRPr>
            </a:pPr>
            <a:r>
              <a:t>                             Lycka till!</a:t>
            </a:r>
            <a:br/>
            <a:br/>
          </a:p>
        </p:txBody>
      </p:sp>
      <p:sp>
        <p:nvSpPr>
          <p:cNvPr id="212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Lucida Calligraphy Italic"/>
                <a:ea typeface="Lucida Calligraphy Italic"/>
                <a:cs typeface="Lucida Calligraphy Italic"/>
                <a:sym typeface="Lucida Calligraphy Italic"/>
              </a:defRPr>
            </a:pPr>
            <a:r>
              <a:t>SIWR pilotprojekt 2021 - 2023 ”Mariehamn ska överleva”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Lucida Calligraphy Italic"/>
                <a:ea typeface="Lucida Calligraphy Italic"/>
                <a:cs typeface="Lucida Calligraphy Italic"/>
                <a:sym typeface="Lucida Calligraphy Italic"/>
              </a:defRPr>
            </a:pPr>
            <a:r>
              <a:t>Projektledare: Margareta Wesslau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Lucida Calligraphy Italic"/>
                <a:ea typeface="Lucida Calligraphy Italic"/>
                <a:cs typeface="Lucida Calligraphy Italic"/>
                <a:sym typeface="Lucida Calligraphy Italic"/>
              </a:defRPr>
            </a:pPr>
            <a:r>
              <a:t>Projektteam i Stockholm Västra IWC och Stockholm Ekerö IWC: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Lucida Calligraphy Italic"/>
                <a:ea typeface="Lucida Calligraphy Italic"/>
                <a:cs typeface="Lucida Calligraphy Italic"/>
                <a:sym typeface="Lucida Calligraphy Italic"/>
              </a:defRPr>
            </a:pPr>
            <a:r>
              <a:t>Christina Persson, Synnöve Löfgren, Birgitta Renbjer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Lucida Calligraphy Italic"/>
                <a:ea typeface="Lucida Calligraphy Italic"/>
                <a:cs typeface="Lucida Calligraphy Italic"/>
                <a:sym typeface="Lucida Calligraphy Italic"/>
              </a:defRPr>
            </a:pPr>
            <a:r>
              <a:t>Projektteam i Mariehamn IWC: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Lucida Calligraphy Italic"/>
                <a:ea typeface="Lucida Calligraphy Italic"/>
                <a:cs typeface="Lucida Calligraphy Italic"/>
                <a:sym typeface="Lucida Calligraphy Italic"/>
              </a:defRPr>
            </a:pPr>
            <a:r>
              <a:t>Birgitta Uotila, Ulla Fagerlund, Benita Mörn, Lillemor von Köhler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Lucida Calligraphy Italic"/>
                <a:ea typeface="Lucida Calligraphy Italic"/>
                <a:cs typeface="Lucida Calligraphy Italic"/>
                <a:sym typeface="Lucida Calligraphy Italic"/>
              </a:defRPr>
            </a:pPr>
          </a:p>
          <a:p>
            <a:pPr marL="0" indent="0" defTabSz="896111">
              <a:spcBef>
                <a:spcPts val="900"/>
              </a:spcBef>
              <a:buSzTx/>
              <a:buNone/>
              <a:defRPr sz="2744"/>
            </a:pPr>
            <a:r>
              <a:t>                    Vänskap, Hjälpsamhet och Internationell förståelse</a:t>
            </a:r>
          </a:p>
        </p:txBody>
      </p:sp>
      <p:pic>
        <p:nvPicPr>
          <p:cNvPr id="213" name="Bildobjekt 3" descr="Bildobjek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759" y="138839"/>
            <a:ext cx="1450976" cy="1420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ubrik 1"/>
          <p:cNvSpPr txBox="1"/>
          <p:nvPr>
            <p:ph type="title"/>
          </p:nvPr>
        </p:nvSpPr>
        <p:spPr>
          <a:xfrm>
            <a:off x="831850" y="1869439"/>
            <a:ext cx="10515600" cy="1331596"/>
          </a:xfrm>
          <a:prstGeom prst="rect">
            <a:avLst/>
          </a:prstGeom>
        </p:spPr>
        <p:txBody>
          <a:bodyPr/>
          <a:lstStyle>
            <a:lvl1pPr algn="ctr">
              <a:defRPr sz="4800"/>
            </a:lvl1pPr>
          </a:lstStyle>
          <a:p>
            <a:pPr/>
            <a:r>
              <a:t>Vi vill dela med oss av våra erfarenheter</a:t>
            </a:r>
          </a:p>
        </p:txBody>
      </p:sp>
      <p:sp>
        <p:nvSpPr>
          <p:cNvPr id="105" name="Platshållare för text 2"/>
          <p:cNvSpPr txBox="1"/>
          <p:nvPr>
            <p:ph type="body" sz="quarter" idx="1"/>
          </p:nvPr>
        </p:nvSpPr>
        <p:spPr>
          <a:xfrm>
            <a:off x="831850" y="4498023"/>
            <a:ext cx="10515600" cy="1500188"/>
          </a:xfrm>
          <a:prstGeom prst="rect">
            <a:avLst/>
          </a:prstGeom>
        </p:spPr>
        <p:txBody>
          <a:bodyPr/>
          <a:lstStyle/>
          <a:p>
            <a:pPr algn="ctr">
              <a:defRPr b="1"/>
            </a:pPr>
            <a:r>
              <a:t>Arbetsmetod: ”Projekthantering inom Inner Wheel Sverige”</a:t>
            </a:r>
          </a:p>
          <a:p>
            <a:pPr algn="ctr">
              <a:defRPr b="1"/>
            </a:pPr>
            <a:r>
              <a:t>Återfinns på sid 83-84 i Stadgar, Instruktioner och Handbok 2021-2024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defTabSz="877823">
              <a:defRPr sz="4224"/>
            </a:pPr>
            <a:r>
              <a:t>Perspektiv på Sverige - Historisk tillbakablick</a:t>
            </a:r>
            <a:br/>
            <a:r>
              <a:t>Inner Wheel 1924 - 2024</a:t>
            </a:r>
          </a:p>
        </p:txBody>
      </p:sp>
      <p:sp>
        <p:nvSpPr>
          <p:cNvPr id="108" name="Underrubrik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6313" indent="-226313" defTabSz="905255">
              <a:spcBef>
                <a:spcPts val="900"/>
              </a:spcBef>
              <a:defRPr sz="2772"/>
            </a:pPr>
            <a:r>
              <a:t>Sverige är Europas 4:e största IW-land men varit ännu mycket större</a:t>
            </a:r>
          </a:p>
          <a:p>
            <a:pPr marL="226313" indent="-226313" defTabSz="905255">
              <a:spcBef>
                <a:spcPts val="900"/>
              </a:spcBef>
              <a:defRPr sz="2772"/>
            </a:pPr>
            <a:r>
              <a:t>Europa 36%  -  USA, Australien och NZ 4%</a:t>
            </a:r>
          </a:p>
          <a:p>
            <a:pPr marL="226313" indent="-226313" defTabSz="905255">
              <a:spcBef>
                <a:spcPts val="900"/>
              </a:spcBef>
              <a:defRPr sz="2772"/>
            </a:pPr>
            <a:r>
              <a:t>Indien 51%</a:t>
            </a:r>
          </a:p>
          <a:p>
            <a:pPr marL="226313" indent="-226313" defTabSz="905255">
              <a:spcBef>
                <a:spcPts val="900"/>
              </a:spcBef>
              <a:defRPr b="1" sz="2772"/>
            </a:pPr>
            <a:r>
              <a:t>Svenskor i International Inner Wheel (IIW) styrelse</a:t>
            </a:r>
            <a:r>
              <a:t>:</a:t>
            </a:r>
          </a:p>
          <a:p>
            <a:pPr marL="226313" indent="-226313" defTabSz="905255">
              <a:spcBef>
                <a:spcPts val="900"/>
              </a:spcBef>
              <a:defRPr sz="2772"/>
            </a:pPr>
            <a:r>
              <a:t>Fyra världspresidenter: Solveig Svensson 2002 - 2003</a:t>
            </a:r>
          </a:p>
          <a:p>
            <a:pPr marL="226313" indent="-226313" defTabSz="905255">
              <a:spcBef>
                <a:spcPts val="900"/>
              </a:spcBef>
              <a:defRPr sz="2772"/>
            </a:pPr>
            <a:r>
              <a:t>Fyra Board Directors + senaste 10 åren: Christine Berggren 2014 -2015 och 2017 -2018, Margareta Wesslau 2019 – 2021, Ingelög Wyndhamn 2022-2024</a:t>
            </a:r>
          </a:p>
          <a:p>
            <a:pPr marL="226313" indent="-226313" defTabSz="905255">
              <a:spcBef>
                <a:spcPts val="900"/>
              </a:spcBef>
              <a:defRPr sz="2772"/>
            </a:pPr>
            <a:r>
              <a:t>En Media Manager för IIW: Kerstin Jonson 2019 - 2021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500"/>
                                        <p:tgtEl>
                                          <p:spTgt spid="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500"/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0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Medlemsantal i Sverige 1960 - 2021</a:t>
            </a:r>
          </a:p>
        </p:txBody>
      </p:sp>
      <p:sp>
        <p:nvSpPr>
          <p:cNvPr id="111" name="Rak koppling 4"/>
          <p:cNvSpPr/>
          <p:nvPr/>
        </p:nvSpPr>
        <p:spPr>
          <a:xfrm>
            <a:off x="6563359" y="4158931"/>
            <a:ext cx="1" cy="728030"/>
          </a:xfrm>
          <a:prstGeom prst="line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ubrik 1"/>
          <p:cNvSpPr txBox="1"/>
          <p:nvPr>
            <p:ph type="title"/>
          </p:nvPr>
        </p:nvSpPr>
        <p:spPr>
          <a:xfrm>
            <a:off x="838200" y="2508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Klubbantal 1950 - 2021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pPr/>
            <a:r>
              <a:t>Vart är vi på väg??</a:t>
            </a:r>
          </a:p>
        </p:txBody>
      </p:sp>
      <p:sp>
        <p:nvSpPr>
          <p:cNvPr id="116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Sverige har </a:t>
            </a:r>
            <a:r>
              <a:rPr b="1"/>
              <a:t>ingen ny klubb sedan 2002, </a:t>
            </a:r>
            <a:r>
              <a:t>Gislaved IWC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Vi har förlorat 6000 medlemmar på 30 år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Vi har förlorat 80 klubbar på 30 år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b="1" sz="2772"/>
            </a:pP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b="1" sz="2772"/>
            </a:pPr>
            <a:r>
              <a:t>Vi måste stötta och behålla de klubbar vi har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endParaRPr b="1"/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b="1" sz="2772"/>
            </a:pPr>
            <a:r>
              <a:t>Vi har inte råd att förlora en enda klubb till!!!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6" grpId="2"/>
      <p:bldP build="whole" bldLvl="1" animBg="1" rev="0" advAuto="0" spid="1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ubrik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877823">
              <a:defRPr sz="4224"/>
            </a:lvl1pPr>
          </a:lstStyle>
          <a:p>
            <a:pPr/>
            <a:r>
              <a:t>Vad är det värsta som kan hända vår organisation?</a:t>
            </a:r>
          </a:p>
        </p:txBody>
      </p:sp>
      <p:sp>
        <p:nvSpPr>
          <p:cNvPr id="119" name="Platshållare för innehåll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lnSpc>
                <a:spcPct val="81000"/>
              </a:lnSpc>
              <a:spcBef>
                <a:spcPts val="900"/>
              </a:spcBef>
              <a:buSzTx/>
              <a:buNone/>
              <a:defRPr b="1" sz="2772"/>
            </a:pPr>
            <a:r>
              <a:t>Att klubbar upplöses!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Personlig förlust för medlemmar som inte kan/vill byta klubb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Hopplöshet och</a:t>
            </a:r>
            <a:r>
              <a:rPr b="1"/>
              <a:t> </a:t>
            </a:r>
            <a:r>
              <a:t>resignation</a:t>
            </a:r>
            <a:r>
              <a:rPr b="1"/>
              <a:t> </a:t>
            </a:r>
            <a:r>
              <a:t>sprider sig bland klubbar i övriga landet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Dålig image för Inner Wheel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Påverkar ekonomin i distrikt och speciellt på nationell nivå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Medlemskapet dyrare för återstående medlemmar i landet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Ofta förloras 30 - 50 medlemmar i Sverige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Europa förlorar inflytande inom International Inner Wheel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19" grpId="2"/>
      <p:bldP build="whole" bldLvl="1" animBg="1" rev="0" advAuto="0" spid="11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-t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-t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