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modernComment_12C_E241323.xml" ContentType="application/vnd.ms-powerpoint.comments+xml"/>
  <Override PartName="/ppt/comments/modernComment_105_FFE56D1F.xml" ContentType="application/vnd.ms-powerpoint.comment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omments/modernComment_104_57D9C0F6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68" r:id="rId4"/>
    <p:sldId id="299" r:id="rId5"/>
    <p:sldId id="300" r:id="rId6"/>
    <p:sldId id="261" r:id="rId7"/>
    <p:sldId id="262" r:id="rId8"/>
    <p:sldId id="307" r:id="rId9"/>
    <p:sldId id="260" r:id="rId10"/>
    <p:sldId id="266" r:id="rId11"/>
    <p:sldId id="269" r:id="rId12"/>
    <p:sldId id="272" r:id="rId13"/>
    <p:sldId id="274" r:id="rId14"/>
    <p:sldId id="276" r:id="rId15"/>
    <p:sldId id="277" r:id="rId16"/>
    <p:sldId id="275" r:id="rId17"/>
    <p:sldId id="278" r:id="rId18"/>
    <p:sldId id="280" r:id="rId19"/>
    <p:sldId id="281" r:id="rId20"/>
    <p:sldId id="282" r:id="rId21"/>
    <p:sldId id="283" r:id="rId22"/>
    <p:sldId id="286" r:id="rId23"/>
    <p:sldId id="284" r:id="rId24"/>
    <p:sldId id="285" r:id="rId25"/>
    <p:sldId id="287" r:id="rId26"/>
    <p:sldId id="288" r:id="rId27"/>
    <p:sldId id="289" r:id="rId28"/>
    <p:sldId id="290" r:id="rId29"/>
    <p:sldId id="291" r:id="rId30"/>
    <p:sldId id="292" r:id="rId31"/>
    <p:sldId id="293" r:id="rId32"/>
    <p:sldId id="294" r:id="rId33"/>
    <p:sldId id="305" r:id="rId34"/>
    <p:sldId id="301" r:id="rId35"/>
    <p:sldId id="309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EDDC9EA-855B-12CF-6D6A-E2028DFADAC5}" name="Eva Margareta Wesslau" initials="EW" userId="25d1d8e4c73a1db8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5" autoAdjust="0"/>
    <p:restoredTop sz="93447" autoAdjust="0"/>
  </p:normalViewPr>
  <p:slideViewPr>
    <p:cSldViewPr snapToGrid="0">
      <p:cViewPr varScale="1">
        <p:scale>
          <a:sx n="32" d="100"/>
          <a:sy n="32" d="100"/>
        </p:scale>
        <p:origin x="110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8/10/relationships/authors" Target="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2.bin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4.5469968427859553E-2"/>
          <c:y val="1.292205548768232E-2"/>
          <c:w val="0.94124500741755102"/>
          <c:h val="0.86572547741025374"/>
        </c:manualLayout>
      </c:layout>
      <c:lineChart>
        <c:grouping val="standard"/>
        <c:varyColors val="0"/>
        <c:ser>
          <c:idx val="0"/>
          <c:order val="0"/>
          <c:tx>
            <c:strRef>
              <c:f>Medlemsantal!$A$1</c:f>
              <c:strCache>
                <c:ptCount val="1"/>
                <c:pt idx="0">
                  <c:v>Årtal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Lit>
              <c:ptCount val="12"/>
              <c:pt idx="0">
                <c:v>1</c:v>
              </c:pt>
              <c:pt idx="1">
                <c:v>2</c:v>
              </c:pt>
              <c:pt idx="2">
                <c:v>3</c:v>
              </c:pt>
              <c:pt idx="3">
                <c:v>4</c:v>
              </c:pt>
              <c:pt idx="4">
                <c:v>5</c:v>
              </c:pt>
              <c:pt idx="5">
                <c:v>6</c:v>
              </c:pt>
              <c:pt idx="6">
                <c:v>8</c:v>
              </c:pt>
              <c:pt idx="7">
                <c:v>9</c:v>
              </c:pt>
              <c:pt idx="8">
                <c:v>10</c:v>
              </c:pt>
              <c:pt idx="9">
                <c:v>11</c:v>
              </c:pt>
              <c:pt idx="10">
                <c:v>12</c:v>
              </c:pt>
              <c:pt idx="11">
                <c:v>13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(Medlemsantal!$B$1:$G$1,Medlemsantal!$I$1:$N$1)</c:f>
              <c:numCache>
                <c:formatCode>General</c:formatCode>
                <c:ptCount val="12"/>
                <c:pt idx="0">
                  <c:v>1960</c:v>
                </c:pt>
                <c:pt idx="1">
                  <c:v>1970</c:v>
                </c:pt>
                <c:pt idx="2">
                  <c:v>1980</c:v>
                </c:pt>
                <c:pt idx="3">
                  <c:v>1990</c:v>
                </c:pt>
                <c:pt idx="4">
                  <c:v>2000</c:v>
                </c:pt>
                <c:pt idx="5">
                  <c:v>2010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F7E0-4BEF-95E3-69D3990FA756}"/>
            </c:ext>
          </c:extLst>
        </c:ser>
        <c:ser>
          <c:idx val="1"/>
          <c:order val="1"/>
          <c:tx>
            <c:strRef>
              <c:f>Medlemsantal!$A$2</c:f>
              <c:strCache>
                <c:ptCount val="1"/>
                <c:pt idx="0">
                  <c:v>Medlemsantal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8.1601823083249578E-2"/>
                  <c:y val="-7.0370349848250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7E0-4BEF-95E3-69D3990FA756}"/>
                </c:ext>
              </c:extLst>
            </c:dLbl>
            <c:dLbl>
              <c:idx val="6"/>
              <c:layout>
                <c:manualLayout>
                  <c:x val="-1.2089158975296343E-2"/>
                  <c:y val="-3.70370262359212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7E0-4BEF-95E3-69D3990FA756}"/>
                </c:ext>
              </c:extLst>
            </c:dLbl>
            <c:dLbl>
              <c:idx val="7"/>
              <c:layout>
                <c:manualLayout>
                  <c:x val="6.0445794876480049E-3"/>
                  <c:y val="-2.22222157415527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7E0-4BEF-95E3-69D3990FA756}"/>
                </c:ext>
              </c:extLst>
            </c:dLbl>
            <c:dLbl>
              <c:idx val="8"/>
              <c:layout>
                <c:manualLayout>
                  <c:x val="-1.108160104508731E-16"/>
                  <c:y val="-3.33333236123290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7E0-4BEF-95E3-69D3990FA756}"/>
                </c:ext>
              </c:extLst>
            </c:dLbl>
            <c:dLbl>
              <c:idx val="9"/>
              <c:layout>
                <c:manualLayout>
                  <c:x val="-1.108160104508731E-16"/>
                  <c:y val="-2.96296209887370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7E0-4BEF-95E3-69D3990FA756}"/>
                </c:ext>
              </c:extLst>
            </c:dLbl>
            <c:dLbl>
              <c:idx val="10"/>
              <c:layout>
                <c:manualLayout>
                  <c:x val="3.0222897438238363E-3"/>
                  <c:y val="-2.96296209887369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7E0-4BEF-95E3-69D3990FA75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12"/>
              <c:pt idx="0">
                <c:v>1</c:v>
              </c:pt>
              <c:pt idx="1">
                <c:v>2</c:v>
              </c:pt>
              <c:pt idx="2">
                <c:v>3</c:v>
              </c:pt>
              <c:pt idx="3">
                <c:v>4</c:v>
              </c:pt>
              <c:pt idx="4">
                <c:v>5</c:v>
              </c:pt>
              <c:pt idx="5">
                <c:v>6</c:v>
              </c:pt>
              <c:pt idx="6">
                <c:v>8</c:v>
              </c:pt>
              <c:pt idx="7">
                <c:v>9</c:v>
              </c:pt>
              <c:pt idx="8">
                <c:v>10</c:v>
              </c:pt>
              <c:pt idx="9">
                <c:v>11</c:v>
              </c:pt>
              <c:pt idx="10">
                <c:v>12</c:v>
              </c:pt>
              <c:pt idx="11">
                <c:v>13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(Medlemsantal!$B$2:$G$2,Medlemsantal!$I$2:$N$2)</c:f>
              <c:numCache>
                <c:formatCode>General</c:formatCode>
                <c:ptCount val="12"/>
                <c:pt idx="0">
                  <c:v>2344</c:v>
                </c:pt>
                <c:pt idx="1">
                  <c:v>6314</c:v>
                </c:pt>
                <c:pt idx="2">
                  <c:v>8391</c:v>
                </c:pt>
                <c:pt idx="3">
                  <c:v>9610</c:v>
                </c:pt>
                <c:pt idx="4">
                  <c:v>7585</c:v>
                </c:pt>
                <c:pt idx="5">
                  <c:v>5019</c:v>
                </c:pt>
                <c:pt idx="6" formatCode="0">
                  <c:v>4057</c:v>
                </c:pt>
                <c:pt idx="7" formatCode="0">
                  <c:v>4031</c:v>
                </c:pt>
                <c:pt idx="8" formatCode="0">
                  <c:v>3900</c:v>
                </c:pt>
                <c:pt idx="9" formatCode="0">
                  <c:v>3603</c:v>
                </c:pt>
                <c:pt idx="10" formatCode="0">
                  <c:v>3453</c:v>
                </c:pt>
                <c:pt idx="11" formatCode="0">
                  <c:v>3460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7-F7E0-4BEF-95E3-69D3990FA75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15753544"/>
        <c:axId val="215753936"/>
      </c:lineChart>
      <c:catAx>
        <c:axId val="215753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215753936"/>
        <c:crosses val="autoZero"/>
        <c:auto val="1"/>
        <c:lblAlgn val="ctr"/>
        <c:lblOffset val="100"/>
        <c:noMultiLvlLbl val="0"/>
      </c:catAx>
      <c:valAx>
        <c:axId val="215753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2157535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14"/>
    </mc:Choice>
    <mc:Fallback>
      <c:style val="14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Klubbantal!$A$2</c:f>
              <c:strCache>
                <c:ptCount val="1"/>
                <c:pt idx="0">
                  <c:v>Klubbantal</c:v>
                </c:pt>
              </c:strCache>
            </c:strRef>
          </c:tx>
          <c:invertIfNegative val="0"/>
          <c:cat>
            <c:numRef>
              <c:f>Klubbantal!$B$1:$U$1</c:f>
              <c:numCache>
                <c:formatCode>General</c:formatCode>
                <c:ptCount val="20"/>
                <c:pt idx="0">
                  <c:v>1950</c:v>
                </c:pt>
                <c:pt idx="1">
                  <c:v>1955</c:v>
                </c:pt>
                <c:pt idx="2">
                  <c:v>1960</c:v>
                </c:pt>
                <c:pt idx="3">
                  <c:v>1965</c:v>
                </c:pt>
                <c:pt idx="4">
                  <c:v>1970</c:v>
                </c:pt>
                <c:pt idx="5">
                  <c:v>1975</c:v>
                </c:pt>
                <c:pt idx="6">
                  <c:v>1980</c:v>
                </c:pt>
                <c:pt idx="7">
                  <c:v>1985</c:v>
                </c:pt>
                <c:pt idx="8">
                  <c:v>1990</c:v>
                </c:pt>
                <c:pt idx="9">
                  <c:v>1995</c:v>
                </c:pt>
                <c:pt idx="10">
                  <c:v>2000</c:v>
                </c:pt>
                <c:pt idx="11">
                  <c:v>2005</c:v>
                </c:pt>
                <c:pt idx="12">
                  <c:v>2010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</c:numCache>
            </c:numRef>
          </c:cat>
          <c:val>
            <c:numRef>
              <c:f>Klubbantal!$B$2:$U$2</c:f>
              <c:numCache>
                <c:formatCode>General</c:formatCode>
                <c:ptCount val="20"/>
                <c:pt idx="0">
                  <c:v>2</c:v>
                </c:pt>
                <c:pt idx="1">
                  <c:v>8</c:v>
                </c:pt>
                <c:pt idx="2">
                  <c:v>43</c:v>
                </c:pt>
                <c:pt idx="3">
                  <c:v>77</c:v>
                </c:pt>
                <c:pt idx="4">
                  <c:v>109</c:v>
                </c:pt>
                <c:pt idx="5">
                  <c:v>144</c:v>
                </c:pt>
                <c:pt idx="6">
                  <c:v>155</c:v>
                </c:pt>
                <c:pt idx="7">
                  <c:v>162</c:v>
                </c:pt>
                <c:pt idx="8">
                  <c:v>159</c:v>
                </c:pt>
                <c:pt idx="9">
                  <c:v>157</c:v>
                </c:pt>
                <c:pt idx="10">
                  <c:v>152</c:v>
                </c:pt>
                <c:pt idx="11">
                  <c:v>133</c:v>
                </c:pt>
                <c:pt idx="12">
                  <c:v>116</c:v>
                </c:pt>
                <c:pt idx="13">
                  <c:v>101</c:v>
                </c:pt>
                <c:pt idx="14">
                  <c:v>95</c:v>
                </c:pt>
                <c:pt idx="15">
                  <c:v>94</c:v>
                </c:pt>
                <c:pt idx="16">
                  <c:v>92</c:v>
                </c:pt>
                <c:pt idx="17">
                  <c:v>89</c:v>
                </c:pt>
                <c:pt idx="18">
                  <c:v>88</c:v>
                </c:pt>
                <c:pt idx="19">
                  <c:v>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F0-47C3-A771-6558399CF5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15633072"/>
        <c:axId val="215633464"/>
        <c:axId val="0"/>
      </c:bar3DChart>
      <c:catAx>
        <c:axId val="2156330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/>
            </a:pPr>
            <a:endParaRPr lang="sv-SE"/>
          </a:p>
        </c:txPr>
        <c:crossAx val="215633464"/>
        <c:crosses val="autoZero"/>
        <c:auto val="1"/>
        <c:lblAlgn val="ctr"/>
        <c:lblOffset val="100"/>
        <c:noMultiLvlLbl val="0"/>
      </c:catAx>
      <c:valAx>
        <c:axId val="2156334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sv-SE"/>
          </a:p>
        </c:txPr>
        <c:crossAx val="2156330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5089092870455167"/>
          <c:y val="7.4590148585766833E-2"/>
          <c:w val="0.12082332858328039"/>
          <c:h val="0.10750840300729353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104_57D9C0F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0D071FE-A1FB-48E0-9B40-C2E814BFDDC5}" authorId="{5EDDC9EA-855B-12CF-6D6A-E2028DFADAC5}" created="2023-07-19T15:17:03.82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473888502" sldId="260"/>
      <ac:spMk id="3" creationId="{0B94F661-1E36-B0AD-1890-F19DF5AD99FF}"/>
      <ac:txMk cp="318">
        <ac:context len="399" hash="1946853006"/>
      </ac:txMk>
    </ac:txMkLst>
    <p188:pos x="6466367" y="3554449"/>
    <p188:txBody>
      <a:bodyPr/>
      <a:lstStyle/>
      <a:p>
        <a:r>
          <a:rPr lang="en-GB"/>
          <a:t>OJ! Varför? (Antar att det beror på ovan)
Stryk under</a:t>
        </a:r>
      </a:p>
    </p188:txBody>
  </p188:cm>
</p188:cmLst>
</file>

<file path=ppt/comments/modernComment_105_FFE56D1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149727B-347F-42C4-A983-A7B1C315F36C}" authorId="{5EDDC9EA-855B-12CF-6D6A-E2028DFADAC5}" created="2023-07-19T15:15:40.716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4293225759" sldId="261"/>
      <ac:cxnSpMk id="5" creationId="{4C24E295-86BD-DCAF-5712-8D9747354D66}"/>
    </ac:deMkLst>
    <p188:txBody>
      <a:bodyPr/>
      <a:lstStyle/>
      <a:p>
        <a:r>
          <a:rPr lang="en-GB"/>
          <a:t>Vad är detta? Behöver förklaras eller tas bort. Relevant?</a:t>
        </a:r>
      </a:p>
    </p188:txBody>
  </p188:cm>
</p188:cmLst>
</file>

<file path=ppt/comments/modernComment_12C_E24132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19F9BD2-23CF-42F0-B3CA-8E4686BA2B24}" authorId="{5EDDC9EA-855B-12CF-6D6A-E2028DFADAC5}" created="2023-07-19T15:16:07.609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37245219" sldId="300"/>
      <ac:spMk id="3" creationId="{C6784455-F5E3-2158-61E5-48F00BE0B6D4}"/>
      <ac:txMk cp="151">
        <ac:context len="423" hash="1268287186"/>
      </ac:txMk>
    </ac:txMkLst>
    <p188:pos x="4743893" y="2214747"/>
    <p188:txBody>
      <a:bodyPr/>
      <a:lstStyle/>
      <a:p>
        <a:r>
          <a:rPr lang="en-GB"/>
          <a:t>Som är…? Borta? Sverige innehaft? Relevans?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C10FA2-8FEE-4677-AA6B-BE53DDD6894F}" type="datetimeFigureOut">
              <a:rPr lang="en-GB" smtClean="0"/>
              <a:t>25/08/2023</a:t>
            </a:fld>
            <a:endParaRPr lang="en-GB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1FDE79-D345-414C-8280-097D097E52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2699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8F2E32D-873D-2FA8-457B-4BCDA7FA4E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979CA75C-F2E7-5673-5DC1-E0EC2CDF9A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en-GB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7D3E944-C17C-0D09-0544-F68C05A1B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AC817-A453-495D-B7F2-4B6D398D3868}" type="datetimeFigureOut">
              <a:rPr lang="en-GB" smtClean="0"/>
              <a:t>25/08/2023</a:t>
            </a:fld>
            <a:endParaRPr lang="en-GB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4638483-589B-C122-37DA-99DBB3E97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33EA502-53BF-D5EC-03D9-BD326C1B1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E18BC-265B-430E-BCFA-E7407F5DA5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7781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E659C2C-6F1E-22D0-3B34-6A8C4C67E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40CEB488-CA5F-FA19-EE4D-6F02BEC54A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703FD35-66DC-8390-6E6B-387FABB12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AC817-A453-495D-B7F2-4B6D398D3868}" type="datetimeFigureOut">
              <a:rPr lang="en-GB" smtClean="0"/>
              <a:t>25/08/2023</a:t>
            </a:fld>
            <a:endParaRPr lang="en-GB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4A4050D-1EDD-94BD-D900-502280299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7AC6813-C150-6FD8-EB35-F459EC49D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E18BC-265B-430E-BCFA-E7407F5DA5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8247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80DDEA63-149A-CFE0-5C8A-7174DAF65D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3AB17C5B-80E8-C76F-D577-E36C9B39E1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CC03BD7-0559-F17C-26E3-A882E3DBF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AC817-A453-495D-B7F2-4B6D398D3868}" type="datetimeFigureOut">
              <a:rPr lang="en-GB" smtClean="0"/>
              <a:t>25/08/2023</a:t>
            </a:fld>
            <a:endParaRPr lang="en-GB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FCE6C6C-9D51-96D1-67B2-0BE506D76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DC56F6B-1028-B02F-9D4E-2E20FCAD4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E18BC-265B-430E-BCFA-E7407F5DA5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0299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15C3454-9C38-9B95-1CFF-096F29BDB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077150A-8A6B-2040-217F-0C18ED8DB6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1EC461B-2A23-9DC1-B7D8-21E6504A7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AC817-A453-495D-B7F2-4B6D398D3868}" type="datetimeFigureOut">
              <a:rPr lang="en-GB" smtClean="0"/>
              <a:t>25/08/2023</a:t>
            </a:fld>
            <a:endParaRPr lang="en-GB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6A0E007-1F8F-F54F-6CC6-3031C68DB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5897E4E-14A6-DD7E-278D-C5B3072AD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E18BC-265B-430E-BCFA-E7407F5DA5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8930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6AAF546-20AA-DB74-5210-20177B38C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92A9008-74EA-322E-2BC5-800791BEA2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9C398E0-1E60-FC05-C234-9DC32C87A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AC817-A453-495D-B7F2-4B6D398D3868}" type="datetimeFigureOut">
              <a:rPr lang="en-GB" smtClean="0"/>
              <a:t>25/08/2023</a:t>
            </a:fld>
            <a:endParaRPr lang="en-GB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3611684-2021-86BE-7A4F-8B09106E4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C3A4820-DE43-94EC-8A1E-F38194CB7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E18BC-265B-430E-BCFA-E7407F5DA5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6493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222977D-D114-AD4D-BBBD-51D9A2E34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F868672-0E0A-8639-FB5D-A4375F7151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3AB144D6-31B5-03C1-87D1-B6834CCE9A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145402CE-597B-06F9-513E-CAC9E0285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AC817-A453-495D-B7F2-4B6D398D3868}" type="datetimeFigureOut">
              <a:rPr lang="en-GB" smtClean="0"/>
              <a:t>25/08/2023</a:t>
            </a:fld>
            <a:endParaRPr lang="en-GB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7C9E5542-9ECD-5A29-C058-2C03FABC5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EE653B2C-E67F-9D51-03DC-24FBBB812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E18BC-265B-430E-BCFA-E7407F5DA5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4476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0DEBE14-738D-3EB2-A5C0-B1209A47E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15E16F8-2C04-5BE1-702F-055E82896F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1B74D4C6-554E-B563-F7C4-3460C233F2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53CEB70E-FBDD-542F-6872-0FE09774EC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4C77F7C7-4609-FF08-BE5B-AE87BDA822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F1A0DBFE-2EC8-42D2-7418-56E8C4FD9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AC817-A453-495D-B7F2-4B6D398D3868}" type="datetimeFigureOut">
              <a:rPr lang="en-GB" smtClean="0"/>
              <a:t>25/08/2023</a:t>
            </a:fld>
            <a:endParaRPr lang="en-GB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41CBB402-18E6-DED7-86FF-A287BF541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3145ACBF-DA2E-13CA-043F-731BBDC19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E18BC-265B-430E-BCFA-E7407F5DA5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2830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3FFA7DC-8DC0-D227-84E0-EF0C808F8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8870B86-FF15-DA8A-CAB4-19A9A7C45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AC817-A453-495D-B7F2-4B6D398D3868}" type="datetimeFigureOut">
              <a:rPr lang="en-GB" smtClean="0"/>
              <a:t>25/08/2023</a:t>
            </a:fld>
            <a:endParaRPr lang="en-GB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34C36835-3ED3-0971-69E5-AF543F68B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DA02A1C4-F514-6147-5A5E-A377E5B58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E18BC-265B-430E-BCFA-E7407F5DA5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3446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D2548790-1805-2E96-77E8-6CA045E99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AC817-A453-495D-B7F2-4B6D398D3868}" type="datetimeFigureOut">
              <a:rPr lang="en-GB" smtClean="0"/>
              <a:t>25/08/2023</a:t>
            </a:fld>
            <a:endParaRPr lang="en-GB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F098D79F-1440-FB1F-7855-ACBCFD4AE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C1690988-40FF-ABD1-8C2C-2DB83D134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E18BC-265B-430E-BCFA-E7407F5DA5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8292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B234804-032F-B2DC-02E9-379E6D52F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E544EA4-2867-5CD7-EB12-5F50F4254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E3936E07-426C-D7FD-DAE0-3AE916ED66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1F159688-E198-AD4D-7FD3-DB85AE004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AC817-A453-495D-B7F2-4B6D398D3868}" type="datetimeFigureOut">
              <a:rPr lang="en-GB" smtClean="0"/>
              <a:t>25/08/2023</a:t>
            </a:fld>
            <a:endParaRPr lang="en-GB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DA1FF88-2B0F-1BFF-297C-CC6D742D5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E6E8A24D-CC47-1769-D451-7CDEC21BE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E18BC-265B-430E-BCFA-E7407F5DA5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6587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4F08473-68A6-1F6A-352E-EFD838F08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86A3C5BF-24D2-5E4A-C2BB-F19157326F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7F8F6B9-050F-4093-6961-C3C1C2A596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8BB06FB0-C3DF-1A7E-1E90-F03FF923A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AC817-A453-495D-B7F2-4B6D398D3868}" type="datetimeFigureOut">
              <a:rPr lang="en-GB" smtClean="0"/>
              <a:t>25/08/2023</a:t>
            </a:fld>
            <a:endParaRPr lang="en-GB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304DE27-CF70-77BE-72D1-72C9E6AFE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31C5F889-35B9-1F2C-F70E-F24D04CE9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E18BC-265B-430E-BCFA-E7407F5DA5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2007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E71EBB88-8759-8040-6E80-43A21D071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410D518-EE22-8C83-B73A-87F3EC8AF4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51EAD94-6ED2-AA77-DEC1-91C6C2720A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6AC817-A453-495D-B7F2-4B6D398D3868}" type="datetimeFigureOut">
              <a:rPr lang="en-GB" smtClean="0"/>
              <a:t>25/08/2023</a:t>
            </a:fld>
            <a:endParaRPr lang="en-GB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1027653-18ED-4F17-2C23-3722C84CCB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BDDDDAF-A0BD-476A-5201-225925EF32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CE18BC-265B-430E-BCFA-E7407F5DA5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9413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2C_E24132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microsoft.com/office/2018/10/relationships/comments" Target="../comments/modernComment_105_FFE56D1F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04_57D9C0F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40A29D3-FB35-2AB3-E0B7-E94980F8F9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>
            <a:normAutofit/>
          </a:bodyPr>
          <a:lstStyle/>
          <a:p>
            <a:r>
              <a:rPr lang="sv-SE" b="1" dirty="0"/>
              <a:t>Att rädda en klubb från upplösning</a:t>
            </a:r>
            <a:endParaRPr lang="en-GB" b="1" dirty="0"/>
          </a:p>
        </p:txBody>
      </p:sp>
      <p:sp>
        <p:nvSpPr>
          <p:cNvPr id="5" name="Underrubrik 4">
            <a:extLst>
              <a:ext uri="{FF2B5EF4-FFF2-40B4-BE49-F238E27FC236}">
                <a16:creationId xmlns:a16="http://schemas.microsoft.com/office/drawing/2014/main" id="{8D21D9DC-B661-40A1-14F0-9AE8D3CB3F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25000" lnSpcReduction="20000"/>
          </a:bodyPr>
          <a:lstStyle/>
          <a:p>
            <a:endParaRPr lang="sv-SE" dirty="0"/>
          </a:p>
          <a:p>
            <a:endParaRPr lang="sv-SE" sz="9600" b="1" dirty="0"/>
          </a:p>
          <a:p>
            <a:r>
              <a:rPr lang="sv-SE" sz="9600" b="1" dirty="0" err="1"/>
              <a:t>SIWRs</a:t>
            </a:r>
            <a:r>
              <a:rPr lang="sv-SE" sz="9600" b="1" dirty="0"/>
              <a:t> pilotprojekt 2021 - 2023</a:t>
            </a:r>
          </a:p>
          <a:p>
            <a:pPr algn="r"/>
            <a:endParaRPr lang="sv-SE" sz="3200" b="1" dirty="0"/>
          </a:p>
          <a:p>
            <a:pPr algn="r"/>
            <a:endParaRPr lang="sv-SE" sz="3200" b="1" dirty="0"/>
          </a:p>
          <a:p>
            <a:pPr algn="r"/>
            <a:endParaRPr lang="sv-SE" sz="4000" b="1" dirty="0"/>
          </a:p>
          <a:p>
            <a:pPr algn="r"/>
            <a:endParaRPr lang="sv-SE" sz="4000" b="1" dirty="0"/>
          </a:p>
          <a:p>
            <a:pPr lvl="1"/>
            <a:r>
              <a:rPr lang="en-GB" sz="6800" b="1" dirty="0"/>
              <a:t>Margareta Wesslau                                                   Christina Persson</a:t>
            </a:r>
          </a:p>
          <a:p>
            <a:pPr lvl="1"/>
            <a:r>
              <a:rPr lang="en-GB" sz="6800" b="1" dirty="0"/>
              <a:t>   Stockholm </a:t>
            </a:r>
            <a:r>
              <a:rPr lang="en-GB" sz="6800" b="1" dirty="0" err="1"/>
              <a:t>Västra</a:t>
            </a:r>
            <a:r>
              <a:rPr lang="en-GB" sz="6800" b="1" dirty="0"/>
              <a:t> IWC                                               Stockholm </a:t>
            </a:r>
            <a:r>
              <a:rPr lang="en-GB" sz="6800" b="1" dirty="0" err="1"/>
              <a:t>Ekerö</a:t>
            </a:r>
            <a:r>
              <a:rPr lang="en-GB" sz="6800" b="1" dirty="0"/>
              <a:t> IWC</a:t>
            </a:r>
            <a:br>
              <a:rPr lang="en-GB" sz="6800" b="1" dirty="0"/>
            </a:br>
            <a:r>
              <a:rPr lang="en-GB" sz="6800" b="1" dirty="0"/>
              <a:t>    IIW Board Director 2019 - 2021                                   </a:t>
            </a:r>
            <a:r>
              <a:rPr lang="en-GB" sz="6800" b="1" dirty="0" err="1"/>
              <a:t>Distriktspresident</a:t>
            </a:r>
            <a:r>
              <a:rPr lang="en-GB" sz="6800" b="1" dirty="0"/>
              <a:t> 2013 -2015</a:t>
            </a:r>
          </a:p>
          <a:p>
            <a:pPr lvl="1"/>
            <a:r>
              <a:rPr lang="en-GB" sz="6800" b="1" dirty="0"/>
              <a:t>                               </a:t>
            </a:r>
            <a:br>
              <a:rPr lang="en-GB" sz="6800" b="1" dirty="0"/>
            </a:br>
            <a:r>
              <a:rPr lang="en-GB" sz="6800" b="1" dirty="0"/>
              <a:t>         </a:t>
            </a:r>
          </a:p>
          <a:p>
            <a:pPr lvl="1"/>
            <a:r>
              <a:rPr lang="en-GB" sz="6800" b="1" dirty="0"/>
              <a:t>          </a:t>
            </a:r>
            <a:endParaRPr lang="en-GB" sz="5200" b="1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E426EAB8-75AD-D689-492D-0A2220D9A7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33" y="182796"/>
            <a:ext cx="1450920" cy="141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7181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C6C5EDA-3BE3-C478-E95A-5E97FEF41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b="1" dirty="0"/>
              <a:t>Förändring 2015 - 2021</a:t>
            </a:r>
            <a:endParaRPr lang="en-GB" b="1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A6804C87-AE52-4056-C09B-F10572CD8E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Antal medlemmar i Sverige</a:t>
            </a:r>
            <a:endParaRPr lang="en-GB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41DF4B3-B00E-CFE5-0718-65805E702A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8035" y="2505075"/>
            <a:ext cx="5157787" cy="368458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dirty="0"/>
              <a:t>2015 - 2016:</a:t>
            </a:r>
            <a:br>
              <a:rPr lang="sv-SE" dirty="0"/>
            </a:br>
            <a:r>
              <a:rPr lang="sv-SE" dirty="0"/>
              <a:t>4 232 medlemmar i 101 klubbar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dirty="0"/>
              <a:t>2020 - 2021:</a:t>
            </a:r>
            <a:br>
              <a:rPr lang="sv-SE" dirty="0"/>
            </a:br>
            <a:r>
              <a:rPr lang="sv-SE" dirty="0"/>
              <a:t>3 460 medlemmar i 88 klubbar</a:t>
            </a:r>
          </a:p>
          <a:p>
            <a:pPr marL="0" indent="0">
              <a:buNone/>
            </a:pPr>
            <a:endParaRPr lang="sv-SE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EC5293A9-89E1-0C89-4839-D33C5A8269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35486" y="1790020"/>
            <a:ext cx="5183188" cy="823912"/>
          </a:xfrm>
        </p:spPr>
        <p:txBody>
          <a:bodyPr/>
          <a:lstStyle/>
          <a:p>
            <a:r>
              <a:rPr lang="sv-SE" dirty="0"/>
              <a:t>Antal medlemmar i D235</a:t>
            </a:r>
            <a:endParaRPr lang="en-GB" dirty="0"/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F98DBC13-4D68-E48E-FD17-E84CE66BF7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55822" y="2002971"/>
            <a:ext cx="5399566" cy="418669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dirty="0"/>
              <a:t>2015 - 2016:</a:t>
            </a:r>
            <a:br>
              <a:rPr lang="sv-SE" dirty="0"/>
            </a:br>
            <a:r>
              <a:rPr lang="sv-SE" dirty="0"/>
              <a:t>645 medlemmar i 15 klubbar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dirty="0"/>
              <a:t>2020 - 2021:</a:t>
            </a:r>
            <a:br>
              <a:rPr lang="sv-SE" dirty="0"/>
            </a:br>
            <a:r>
              <a:rPr lang="sv-SE" dirty="0"/>
              <a:t>439 medlemmar i 10 klubbar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0676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35E3162-3087-B8DE-C1D5-C786EB1E1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br>
              <a:rPr lang="sv-SE" sz="4000" b="1" dirty="0"/>
            </a:br>
            <a:r>
              <a:rPr lang="sv-SE" sz="4000" b="1" dirty="0"/>
              <a:t>OROANDE NYHET I APRIL 2021: </a:t>
            </a:r>
            <a:br>
              <a:rPr lang="sv-SE" sz="4000" b="1" dirty="0"/>
            </a:br>
            <a:br>
              <a:rPr lang="sv-SE" sz="4000" b="1" dirty="0"/>
            </a:br>
            <a:r>
              <a:rPr lang="sv-SE" sz="4000" b="1" dirty="0"/>
              <a:t>Mariehamn IWC måste tyvärr upplösas</a:t>
            </a:r>
            <a:br>
              <a:rPr lang="sv-SE" sz="4000" dirty="0"/>
            </a:br>
            <a:r>
              <a:rPr lang="sv-SE" sz="4000" b="1" dirty="0"/>
              <a:t>Klubben kan inte få fram en styrelse!!</a:t>
            </a:r>
            <a:endParaRPr lang="en-GB" sz="4000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04E1763B-D960-9EEE-A8C8-3A13632C3F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sv-SE" dirty="0"/>
            </a:br>
            <a:r>
              <a:rPr lang="sv-SE" dirty="0"/>
              <a:t>Den 6:e klubben i D235 på fem år…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22315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091296A5-10CF-7D95-1FA4-AA040CF21A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0720" y="144691"/>
            <a:ext cx="8290560" cy="656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0933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B73E87C-A1D5-F94B-E990-7E910B28C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1" dirty="0"/>
              <a:t>Bråttom för pilotprojektet! Hur gå vidare?</a:t>
            </a:r>
            <a:endParaRPr lang="en-GB" b="1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6C41980-F50E-8535-ED55-E8DDC37781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v-SE" dirty="0"/>
              <a:t>Medlemsmöte i Mariehamn 26 maj 2021 för att upplösa klubben</a:t>
            </a:r>
          </a:p>
          <a:p>
            <a:endParaRPr lang="sv-SE" dirty="0"/>
          </a:p>
          <a:p>
            <a:r>
              <a:rPr lang="sv-SE" dirty="0"/>
              <a:t>Kontakt med tongivande medlemmar i International IW VU: </a:t>
            </a:r>
          </a:p>
          <a:p>
            <a:r>
              <a:rPr lang="sv-SE" dirty="0"/>
              <a:t>Behöver råd! Vad göra? </a:t>
            </a:r>
            <a:br>
              <a:rPr lang="sv-SE" dirty="0"/>
            </a:br>
            <a:r>
              <a:rPr lang="sv-SE" dirty="0"/>
              <a:t>	</a:t>
            </a:r>
          </a:p>
          <a:p>
            <a:r>
              <a:rPr lang="sv-SE" dirty="0"/>
              <a:t>Oprövade idéer som går ut på avlastning/överta ansvar etc. OK!</a:t>
            </a:r>
          </a:p>
          <a:p>
            <a:endParaRPr lang="sv-SE" dirty="0"/>
          </a:p>
          <a:p>
            <a:pPr marL="0" indent="0">
              <a:buNone/>
            </a:pPr>
            <a:r>
              <a:rPr lang="sv-SE" dirty="0"/>
              <a:t>Kontakt med Christina samt KP för Stockholm Västra och Stockholm Ekerö: Kan och vill båda klubbarna hjälpa till?</a:t>
            </a:r>
          </a:p>
          <a:p>
            <a:pPr marL="0" indent="0">
              <a:buNone/>
            </a:pPr>
            <a:r>
              <a:rPr lang="sv-SE" dirty="0"/>
              <a:t>Hur vända opinionen i Mariehamn IWC?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33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04C21BAE-6866-4C7A-A7EC-C1B2E572D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F7C1C45-B5C8-50DF-8BF6-E6F2EFAC74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033" name="Freeform: Shape 1032">
            <a:extLst>
              <a:ext uri="{FF2B5EF4-FFF2-40B4-BE49-F238E27FC236}">
                <a16:creationId xmlns:a16="http://schemas.microsoft.com/office/drawing/2014/main" id="{7E7D0C94-08B4-48AE-8813-CC4D60294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3899" y="609600"/>
            <a:ext cx="5372101" cy="5513767"/>
          </a:xfrm>
          <a:custGeom>
            <a:avLst/>
            <a:gdLst>
              <a:gd name="connsiteX0" fmla="*/ 0 w 5372101"/>
              <a:gd name="connsiteY0" fmla="*/ 0 h 5513767"/>
              <a:gd name="connsiteX1" fmla="*/ 5372101 w 5372101"/>
              <a:gd name="connsiteY1" fmla="*/ 0 h 5513767"/>
              <a:gd name="connsiteX2" fmla="*/ 5372101 w 5372101"/>
              <a:gd name="connsiteY2" fmla="*/ 5513767 h 5513767"/>
              <a:gd name="connsiteX3" fmla="*/ 5363126 w 5372101"/>
              <a:gd name="connsiteY3" fmla="*/ 5512835 h 5513767"/>
              <a:gd name="connsiteX4" fmla="*/ 5316714 w 5372101"/>
              <a:gd name="connsiteY4" fmla="*/ 5491247 h 5513767"/>
              <a:gd name="connsiteX5" fmla="*/ 5198331 w 5372101"/>
              <a:gd name="connsiteY5" fmla="*/ 5470092 h 5513767"/>
              <a:gd name="connsiteX6" fmla="*/ 5150428 w 5372101"/>
              <a:gd name="connsiteY6" fmla="*/ 5472506 h 5513767"/>
              <a:gd name="connsiteX7" fmla="*/ 5085506 w 5372101"/>
              <a:gd name="connsiteY7" fmla="*/ 5468851 h 5513767"/>
              <a:gd name="connsiteX8" fmla="*/ 4968663 w 5372101"/>
              <a:gd name="connsiteY8" fmla="*/ 5470487 h 5513767"/>
              <a:gd name="connsiteX9" fmla="*/ 4815623 w 5372101"/>
              <a:gd name="connsiteY9" fmla="*/ 5458622 h 5513767"/>
              <a:gd name="connsiteX10" fmla="*/ 4716679 w 5372101"/>
              <a:gd name="connsiteY10" fmla="*/ 5405365 h 5513767"/>
              <a:gd name="connsiteX11" fmla="*/ 4704891 w 5372101"/>
              <a:gd name="connsiteY11" fmla="*/ 5411529 h 5513767"/>
              <a:gd name="connsiteX12" fmla="*/ 4630496 w 5372101"/>
              <a:gd name="connsiteY12" fmla="*/ 5396532 h 5513767"/>
              <a:gd name="connsiteX13" fmla="*/ 4506964 w 5372101"/>
              <a:gd name="connsiteY13" fmla="*/ 5396685 h 5513767"/>
              <a:gd name="connsiteX14" fmla="*/ 4427135 w 5372101"/>
              <a:gd name="connsiteY14" fmla="*/ 5358585 h 5513767"/>
              <a:gd name="connsiteX15" fmla="*/ 4028338 w 5372101"/>
              <a:gd name="connsiteY15" fmla="*/ 5313494 h 5513767"/>
              <a:gd name="connsiteX16" fmla="*/ 4015367 w 5372101"/>
              <a:gd name="connsiteY16" fmla="*/ 5320766 h 5513767"/>
              <a:gd name="connsiteX17" fmla="*/ 4002837 w 5372101"/>
              <a:gd name="connsiteY17" fmla="*/ 5322294 h 5513767"/>
              <a:gd name="connsiteX18" fmla="*/ 3997650 w 5372101"/>
              <a:gd name="connsiteY18" fmla="*/ 5329513 h 5513767"/>
              <a:gd name="connsiteX19" fmla="*/ 3991991 w 5372101"/>
              <a:gd name="connsiteY19" fmla="*/ 5331908 h 5513767"/>
              <a:gd name="connsiteX20" fmla="*/ 3925210 w 5372101"/>
              <a:gd name="connsiteY20" fmla="*/ 5319395 h 5513767"/>
              <a:gd name="connsiteX21" fmla="*/ 3837014 w 5372101"/>
              <a:gd name="connsiteY21" fmla="*/ 5289023 h 5513767"/>
              <a:gd name="connsiteX22" fmla="*/ 3798765 w 5372101"/>
              <a:gd name="connsiteY22" fmla="*/ 5299431 h 5513767"/>
              <a:gd name="connsiteX23" fmla="*/ 3792144 w 5372101"/>
              <a:gd name="connsiteY23" fmla="*/ 5301616 h 5513767"/>
              <a:gd name="connsiteX24" fmla="*/ 3766249 w 5372101"/>
              <a:gd name="connsiteY24" fmla="*/ 5301869 h 5513767"/>
              <a:gd name="connsiteX25" fmla="*/ 3718651 w 5372101"/>
              <a:gd name="connsiteY25" fmla="*/ 5320541 h 5513767"/>
              <a:gd name="connsiteX26" fmla="*/ 3671207 w 5372101"/>
              <a:gd name="connsiteY26" fmla="*/ 5318046 h 5513767"/>
              <a:gd name="connsiteX27" fmla="*/ 3446863 w 5372101"/>
              <a:gd name="connsiteY27" fmla="*/ 5294348 h 5513767"/>
              <a:gd name="connsiteX28" fmla="*/ 3312000 w 5372101"/>
              <a:gd name="connsiteY28" fmla="*/ 5286923 h 5513767"/>
              <a:gd name="connsiteX29" fmla="*/ 3259756 w 5372101"/>
              <a:gd name="connsiteY29" fmla="*/ 5294712 h 5513767"/>
              <a:gd name="connsiteX30" fmla="*/ 3187481 w 5372101"/>
              <a:gd name="connsiteY30" fmla="*/ 5298457 h 5513767"/>
              <a:gd name="connsiteX31" fmla="*/ 3124115 w 5372101"/>
              <a:gd name="connsiteY31" fmla="*/ 5294626 h 5513767"/>
              <a:gd name="connsiteX32" fmla="*/ 3099907 w 5372101"/>
              <a:gd name="connsiteY32" fmla="*/ 5302443 h 5513767"/>
              <a:gd name="connsiteX33" fmla="*/ 3017494 w 5372101"/>
              <a:gd name="connsiteY33" fmla="*/ 5301439 h 5513767"/>
              <a:gd name="connsiteX34" fmla="*/ 3010848 w 5372101"/>
              <a:gd name="connsiteY34" fmla="*/ 5307225 h 5513767"/>
              <a:gd name="connsiteX35" fmla="*/ 2994286 w 5372101"/>
              <a:gd name="connsiteY35" fmla="*/ 5309060 h 5513767"/>
              <a:gd name="connsiteX36" fmla="*/ 2988160 w 5372101"/>
              <a:gd name="connsiteY36" fmla="*/ 5310041 h 5513767"/>
              <a:gd name="connsiteX37" fmla="*/ 2984260 w 5372101"/>
              <a:gd name="connsiteY37" fmla="*/ 5307528 h 5513767"/>
              <a:gd name="connsiteX38" fmla="*/ 2979127 w 5372101"/>
              <a:gd name="connsiteY38" fmla="*/ 5308389 h 5513767"/>
              <a:gd name="connsiteX39" fmla="*/ 2978660 w 5372101"/>
              <a:gd name="connsiteY39" fmla="*/ 5311563 h 5513767"/>
              <a:gd name="connsiteX40" fmla="*/ 2946326 w 5372101"/>
              <a:gd name="connsiteY40" fmla="*/ 5316745 h 5513767"/>
              <a:gd name="connsiteX41" fmla="*/ 2713134 w 5372101"/>
              <a:gd name="connsiteY41" fmla="*/ 5331381 h 5513767"/>
              <a:gd name="connsiteX42" fmla="*/ 2352072 w 5372101"/>
              <a:gd name="connsiteY42" fmla="*/ 5342761 h 5513767"/>
              <a:gd name="connsiteX43" fmla="*/ 2260922 w 5372101"/>
              <a:gd name="connsiteY43" fmla="*/ 5328122 h 5513767"/>
              <a:gd name="connsiteX44" fmla="*/ 2178497 w 5372101"/>
              <a:gd name="connsiteY44" fmla="*/ 5351065 h 5513767"/>
              <a:gd name="connsiteX45" fmla="*/ 2034408 w 5372101"/>
              <a:gd name="connsiteY45" fmla="*/ 5307958 h 5513767"/>
              <a:gd name="connsiteX46" fmla="*/ 1831505 w 5372101"/>
              <a:gd name="connsiteY46" fmla="*/ 5312691 h 5513767"/>
              <a:gd name="connsiteX47" fmla="*/ 1710387 w 5372101"/>
              <a:gd name="connsiteY47" fmla="*/ 5308705 h 5513767"/>
              <a:gd name="connsiteX48" fmla="*/ 1664816 w 5372101"/>
              <a:gd name="connsiteY48" fmla="*/ 5296479 h 5513767"/>
              <a:gd name="connsiteX49" fmla="*/ 1600883 w 5372101"/>
              <a:gd name="connsiteY49" fmla="*/ 5286607 h 5513767"/>
              <a:gd name="connsiteX50" fmla="*/ 1488397 w 5372101"/>
              <a:gd name="connsiteY50" fmla="*/ 5260898 h 5513767"/>
              <a:gd name="connsiteX51" fmla="*/ 1336670 w 5372101"/>
              <a:gd name="connsiteY51" fmla="*/ 5240770 h 5513767"/>
              <a:gd name="connsiteX52" fmla="*/ 1224297 w 5372101"/>
              <a:gd name="connsiteY52" fmla="*/ 5271845 h 5513767"/>
              <a:gd name="connsiteX53" fmla="*/ 1214830 w 5372101"/>
              <a:gd name="connsiteY53" fmla="*/ 5263450 h 5513767"/>
              <a:gd name="connsiteX54" fmla="*/ 1138181 w 5372101"/>
              <a:gd name="connsiteY54" fmla="*/ 5262590 h 5513767"/>
              <a:gd name="connsiteX55" fmla="*/ 943575 w 5372101"/>
              <a:gd name="connsiteY55" fmla="*/ 5290808 h 5513767"/>
              <a:gd name="connsiteX56" fmla="*/ 529813 w 5372101"/>
              <a:gd name="connsiteY56" fmla="*/ 5218555 h 5513767"/>
              <a:gd name="connsiteX57" fmla="*/ 519546 w 5372101"/>
              <a:gd name="connsiteY57" fmla="*/ 5208845 h 5513767"/>
              <a:gd name="connsiteX58" fmla="*/ 507906 w 5372101"/>
              <a:gd name="connsiteY58" fmla="*/ 5204779 h 5513767"/>
              <a:gd name="connsiteX59" fmla="*/ 505153 w 5372101"/>
              <a:gd name="connsiteY59" fmla="*/ 5196726 h 5513767"/>
              <a:gd name="connsiteX60" fmla="*/ 500429 w 5372101"/>
              <a:gd name="connsiteY60" fmla="*/ 5193241 h 5513767"/>
              <a:gd name="connsiteX61" fmla="*/ 431923 w 5372101"/>
              <a:gd name="connsiteY61" fmla="*/ 5191553 h 5513767"/>
              <a:gd name="connsiteX62" fmla="*/ 337115 w 5372101"/>
              <a:gd name="connsiteY62" fmla="*/ 5202714 h 5513767"/>
              <a:gd name="connsiteX63" fmla="*/ 303383 w 5372101"/>
              <a:gd name="connsiteY63" fmla="*/ 5184750 h 5513767"/>
              <a:gd name="connsiteX64" fmla="*/ 297664 w 5372101"/>
              <a:gd name="connsiteY64" fmla="*/ 5181269 h 5513767"/>
              <a:gd name="connsiteX65" fmla="*/ 272701 w 5372101"/>
              <a:gd name="connsiteY65" fmla="*/ 5175678 h 5513767"/>
              <a:gd name="connsiteX66" fmla="*/ 268242 w 5372101"/>
              <a:gd name="connsiteY66" fmla="*/ 5163678 h 5513767"/>
              <a:gd name="connsiteX67" fmla="*/ 232517 w 5372101"/>
              <a:gd name="connsiteY67" fmla="*/ 5147792 h 5513767"/>
              <a:gd name="connsiteX68" fmla="*/ 185851 w 5372101"/>
              <a:gd name="connsiteY68" fmla="*/ 5140408 h 5513767"/>
              <a:gd name="connsiteX69" fmla="*/ 20337 w 5372101"/>
              <a:gd name="connsiteY69" fmla="*/ 5113040 h 5513767"/>
              <a:gd name="connsiteX70" fmla="*/ 0 w 5372101"/>
              <a:gd name="connsiteY70" fmla="*/ 5112243 h 551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372101" h="5513767">
                <a:moveTo>
                  <a:pt x="0" y="0"/>
                </a:moveTo>
                <a:lnTo>
                  <a:pt x="5372101" y="0"/>
                </a:lnTo>
                <a:lnTo>
                  <a:pt x="5372101" y="5513767"/>
                </a:lnTo>
                <a:lnTo>
                  <a:pt x="5363126" y="5512835"/>
                </a:lnTo>
                <a:cubicBezTo>
                  <a:pt x="5345779" y="5509071"/>
                  <a:pt x="5329767" y="5502649"/>
                  <a:pt x="5316714" y="5491247"/>
                </a:cubicBezTo>
                <a:cubicBezTo>
                  <a:pt x="5295689" y="5478131"/>
                  <a:pt x="5219502" y="5459909"/>
                  <a:pt x="5198331" y="5470092"/>
                </a:cubicBezTo>
                <a:cubicBezTo>
                  <a:pt x="5181052" y="5469102"/>
                  <a:pt x="5165047" y="5459569"/>
                  <a:pt x="5150428" y="5472506"/>
                </a:cubicBezTo>
                <a:cubicBezTo>
                  <a:pt x="5129562" y="5487248"/>
                  <a:pt x="5088050" y="5445894"/>
                  <a:pt x="5085506" y="5468851"/>
                </a:cubicBezTo>
                <a:cubicBezTo>
                  <a:pt x="5055692" y="5440170"/>
                  <a:pt x="5006122" y="5469577"/>
                  <a:pt x="4968663" y="5470487"/>
                </a:cubicBezTo>
                <a:cubicBezTo>
                  <a:pt x="4947085" y="5444049"/>
                  <a:pt x="4889767" y="5472037"/>
                  <a:pt x="4815623" y="5458622"/>
                </a:cubicBezTo>
                <a:cubicBezTo>
                  <a:pt x="4792418" y="5428488"/>
                  <a:pt x="4765548" y="5449887"/>
                  <a:pt x="4716679" y="5405365"/>
                </a:cubicBezTo>
                <a:cubicBezTo>
                  <a:pt x="4713235" y="5407807"/>
                  <a:pt x="4709266" y="5409883"/>
                  <a:pt x="4704891" y="5411529"/>
                </a:cubicBezTo>
                <a:cubicBezTo>
                  <a:pt x="4679473" y="5421092"/>
                  <a:pt x="4646164" y="5414379"/>
                  <a:pt x="4630496" y="5396532"/>
                </a:cubicBezTo>
                <a:cubicBezTo>
                  <a:pt x="4590205" y="5365061"/>
                  <a:pt x="4548419" y="5412094"/>
                  <a:pt x="4506964" y="5396685"/>
                </a:cubicBezTo>
                <a:lnTo>
                  <a:pt x="4427135" y="5358585"/>
                </a:lnTo>
                <a:cubicBezTo>
                  <a:pt x="4319267" y="5308575"/>
                  <a:pt x="4152341" y="5340956"/>
                  <a:pt x="4028338" y="5313494"/>
                </a:cubicBezTo>
                <a:lnTo>
                  <a:pt x="4015367" y="5320766"/>
                </a:lnTo>
                <a:lnTo>
                  <a:pt x="4002837" y="5322294"/>
                </a:lnTo>
                <a:lnTo>
                  <a:pt x="3997650" y="5329513"/>
                </a:lnTo>
                <a:lnTo>
                  <a:pt x="3991991" y="5331908"/>
                </a:lnTo>
                <a:cubicBezTo>
                  <a:pt x="3969659" y="5338581"/>
                  <a:pt x="3978880" y="5316131"/>
                  <a:pt x="3925210" y="5319395"/>
                </a:cubicBezTo>
                <a:cubicBezTo>
                  <a:pt x="3947765" y="5277139"/>
                  <a:pt x="3837331" y="5338342"/>
                  <a:pt x="3837014" y="5289023"/>
                </a:cubicBezTo>
                <a:cubicBezTo>
                  <a:pt x="3824001" y="5291376"/>
                  <a:pt x="3811407" y="5295212"/>
                  <a:pt x="3798765" y="5299431"/>
                </a:cubicBezTo>
                <a:lnTo>
                  <a:pt x="3792144" y="5301616"/>
                </a:lnTo>
                <a:lnTo>
                  <a:pt x="3766249" y="5301869"/>
                </a:lnTo>
                <a:lnTo>
                  <a:pt x="3718651" y="5320541"/>
                </a:lnTo>
                <a:cubicBezTo>
                  <a:pt x="3703968" y="5321892"/>
                  <a:pt x="3688308" y="5321427"/>
                  <a:pt x="3671207" y="5318046"/>
                </a:cubicBezTo>
                <a:cubicBezTo>
                  <a:pt x="3616458" y="5288532"/>
                  <a:pt x="3514048" y="5333307"/>
                  <a:pt x="3446863" y="5294348"/>
                </a:cubicBezTo>
                <a:cubicBezTo>
                  <a:pt x="3420930" y="5283822"/>
                  <a:pt x="3333157" y="5274511"/>
                  <a:pt x="3312000" y="5286923"/>
                </a:cubicBezTo>
                <a:cubicBezTo>
                  <a:pt x="3292759" y="5287903"/>
                  <a:pt x="3273112" y="5280334"/>
                  <a:pt x="3259756" y="5294712"/>
                </a:cubicBezTo>
                <a:cubicBezTo>
                  <a:pt x="3239905" y="5311572"/>
                  <a:pt x="3185410" y="5275588"/>
                  <a:pt x="3187481" y="5298457"/>
                </a:cubicBezTo>
                <a:cubicBezTo>
                  <a:pt x="3168018" y="5286036"/>
                  <a:pt x="3146200" y="5288458"/>
                  <a:pt x="3124115" y="5294626"/>
                </a:cubicBezTo>
                <a:lnTo>
                  <a:pt x="3099907" y="5302443"/>
                </a:lnTo>
                <a:lnTo>
                  <a:pt x="3017494" y="5301439"/>
                </a:lnTo>
                <a:lnTo>
                  <a:pt x="3010848" y="5307225"/>
                </a:lnTo>
                <a:lnTo>
                  <a:pt x="2994286" y="5309060"/>
                </a:lnTo>
                <a:lnTo>
                  <a:pt x="2988160" y="5310041"/>
                </a:lnTo>
                <a:lnTo>
                  <a:pt x="2984260" y="5307528"/>
                </a:lnTo>
                <a:cubicBezTo>
                  <a:pt x="2981957" y="5306419"/>
                  <a:pt x="2980273" y="5306402"/>
                  <a:pt x="2979127" y="5308389"/>
                </a:cubicBezTo>
                <a:cubicBezTo>
                  <a:pt x="2978971" y="5309447"/>
                  <a:pt x="2978816" y="5310505"/>
                  <a:pt x="2978660" y="5311563"/>
                </a:cubicBezTo>
                <a:lnTo>
                  <a:pt x="2946326" y="5316745"/>
                </a:lnTo>
                <a:lnTo>
                  <a:pt x="2713134" y="5331381"/>
                </a:lnTo>
                <a:cubicBezTo>
                  <a:pt x="2610698" y="5372328"/>
                  <a:pt x="2466037" y="5325762"/>
                  <a:pt x="2352072" y="5342761"/>
                </a:cubicBezTo>
                <a:cubicBezTo>
                  <a:pt x="2293501" y="5293708"/>
                  <a:pt x="2324138" y="5338538"/>
                  <a:pt x="2260922" y="5328122"/>
                </a:cubicBezTo>
                <a:cubicBezTo>
                  <a:pt x="2275681" y="5372347"/>
                  <a:pt x="2185007" y="5301703"/>
                  <a:pt x="2178497" y="5351065"/>
                </a:cubicBezTo>
                <a:cubicBezTo>
                  <a:pt x="2133294" y="5337229"/>
                  <a:pt x="2097074" y="5300208"/>
                  <a:pt x="2034408" y="5307958"/>
                </a:cubicBezTo>
                <a:cubicBezTo>
                  <a:pt x="1981894" y="5332879"/>
                  <a:pt x="1896288" y="5279365"/>
                  <a:pt x="1831505" y="5312691"/>
                </a:cubicBezTo>
                <a:cubicBezTo>
                  <a:pt x="1807063" y="5321035"/>
                  <a:pt x="1727674" y="5322925"/>
                  <a:pt x="1710387" y="5308705"/>
                </a:cubicBezTo>
                <a:cubicBezTo>
                  <a:pt x="1693367" y="5306094"/>
                  <a:pt x="1674901" y="5312009"/>
                  <a:pt x="1664816" y="5296479"/>
                </a:cubicBezTo>
                <a:cubicBezTo>
                  <a:pt x="1649255" y="5277912"/>
                  <a:pt x="1596152" y="5309335"/>
                  <a:pt x="1600883" y="5286607"/>
                </a:cubicBezTo>
                <a:cubicBezTo>
                  <a:pt x="1563066" y="5308189"/>
                  <a:pt x="1524339" y="5269513"/>
                  <a:pt x="1488397" y="5260898"/>
                </a:cubicBezTo>
                <a:cubicBezTo>
                  <a:pt x="1459246" y="5282011"/>
                  <a:pt x="1412580" y="5243108"/>
                  <a:pt x="1336670" y="5240770"/>
                </a:cubicBezTo>
                <a:cubicBezTo>
                  <a:pt x="1304792" y="5265122"/>
                  <a:pt x="1285508" y="5238878"/>
                  <a:pt x="1224297" y="5271845"/>
                </a:cubicBezTo>
                <a:cubicBezTo>
                  <a:pt x="1221731" y="5268771"/>
                  <a:pt x="1218543" y="5265944"/>
                  <a:pt x="1214830" y="5263450"/>
                </a:cubicBezTo>
                <a:cubicBezTo>
                  <a:pt x="1193241" y="5248952"/>
                  <a:pt x="1158925" y="5248567"/>
                  <a:pt x="1138181" y="5262590"/>
                </a:cubicBezTo>
                <a:lnTo>
                  <a:pt x="943575" y="5290808"/>
                </a:lnTo>
                <a:cubicBezTo>
                  <a:pt x="823587" y="5316899"/>
                  <a:pt x="658340" y="5217603"/>
                  <a:pt x="529813" y="5218555"/>
                </a:cubicBezTo>
                <a:lnTo>
                  <a:pt x="519546" y="5208845"/>
                </a:lnTo>
                <a:lnTo>
                  <a:pt x="507906" y="5204779"/>
                </a:lnTo>
                <a:lnTo>
                  <a:pt x="505153" y="5196726"/>
                </a:lnTo>
                <a:lnTo>
                  <a:pt x="500429" y="5193241"/>
                </a:lnTo>
                <a:cubicBezTo>
                  <a:pt x="480923" y="5182176"/>
                  <a:pt x="482807" y="5205793"/>
                  <a:pt x="431923" y="5191553"/>
                </a:cubicBezTo>
                <a:cubicBezTo>
                  <a:pt x="440499" y="5237077"/>
                  <a:pt x="352872" y="5155083"/>
                  <a:pt x="337115" y="5202714"/>
                </a:cubicBezTo>
                <a:cubicBezTo>
                  <a:pt x="325265" y="5197752"/>
                  <a:pt x="314288" y="5191441"/>
                  <a:pt x="303383" y="5184750"/>
                </a:cubicBezTo>
                <a:lnTo>
                  <a:pt x="297664" y="5181269"/>
                </a:lnTo>
                <a:lnTo>
                  <a:pt x="272701" y="5175678"/>
                </a:lnTo>
                <a:lnTo>
                  <a:pt x="268242" y="5163678"/>
                </a:lnTo>
                <a:lnTo>
                  <a:pt x="232517" y="5147792"/>
                </a:lnTo>
                <a:cubicBezTo>
                  <a:pt x="218741" y="5143453"/>
                  <a:pt x="203450" y="5140668"/>
                  <a:pt x="185851" y="5140408"/>
                </a:cubicBezTo>
                <a:cubicBezTo>
                  <a:pt x="139207" y="5153337"/>
                  <a:pt x="79723" y="5120316"/>
                  <a:pt x="20337" y="5113040"/>
                </a:cubicBezTo>
                <a:lnTo>
                  <a:pt x="0" y="5112243"/>
                </a:lnTo>
                <a:close/>
              </a:path>
            </a:pathLst>
          </a:custGeom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06A296E3-0150-B19F-A512-BC22D543F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809" y="1071350"/>
            <a:ext cx="4775162" cy="1339382"/>
          </a:xfrm>
        </p:spPr>
        <p:txBody>
          <a:bodyPr>
            <a:normAutofit/>
          </a:bodyPr>
          <a:lstStyle/>
          <a:p>
            <a:pPr algn="ctr"/>
            <a:r>
              <a:rPr lang="sv-SE" sz="2400" b="1" dirty="0"/>
              <a:t>Mariehamn hade redan bestämt sig…</a:t>
            </a:r>
            <a:br>
              <a:rPr lang="sv-SE" sz="2400" b="1" dirty="0"/>
            </a:br>
            <a:r>
              <a:rPr lang="sv-SE" sz="2400" b="1" dirty="0"/>
              <a:t>Nu dags att vända en Ålandsfärja trots pandemi och restriktioner!</a:t>
            </a:r>
            <a:endParaRPr lang="en-GB" sz="2400" dirty="0"/>
          </a:p>
        </p:txBody>
      </p:sp>
      <p:sp>
        <p:nvSpPr>
          <p:cNvPr id="1043" name="Rectangle 6">
            <a:extLst>
              <a:ext uri="{FF2B5EF4-FFF2-40B4-BE49-F238E27FC236}">
                <a16:creationId xmlns:a16="http://schemas.microsoft.com/office/drawing/2014/main" id="{F0C518C2-0AA4-470C-87B9-9CBF428FB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64666" y="399531"/>
            <a:ext cx="1707751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6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1711FBA-557D-96AA-6CA4-513FE3ED44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9319" y="2547257"/>
            <a:ext cx="4458446" cy="310974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sv-SE" sz="2000" dirty="0"/>
              <a:t>Mycket viktigt formulerat mail:</a:t>
            </a:r>
          </a:p>
          <a:p>
            <a:pPr marL="0" indent="0">
              <a:buNone/>
            </a:pPr>
            <a:endParaRPr lang="sv-SE" sz="2000" dirty="0"/>
          </a:p>
          <a:p>
            <a:r>
              <a:rPr lang="sv-SE" sz="2000" dirty="0"/>
              <a:t>Beslut om </a:t>
            </a:r>
            <a:r>
              <a:rPr lang="sv-SE" sz="2000" b="1" dirty="0" err="1"/>
              <a:t>SIWR:s</a:t>
            </a:r>
            <a:r>
              <a:rPr lang="sv-SE" sz="2000" b="1" dirty="0"/>
              <a:t> pilotprojekt finns</a:t>
            </a:r>
          </a:p>
          <a:p>
            <a:r>
              <a:rPr lang="sv-SE" sz="2000" dirty="0"/>
              <a:t>Projektledaren har </a:t>
            </a:r>
            <a:r>
              <a:rPr lang="sv-SE" sz="2000" b="1" dirty="0"/>
              <a:t>fria händer</a:t>
            </a:r>
          </a:p>
          <a:p>
            <a:r>
              <a:rPr lang="sv-SE" sz="2000" dirty="0"/>
              <a:t>Målsättning: </a:t>
            </a:r>
            <a:r>
              <a:rPr lang="sv-SE" sz="2000" b="1" dirty="0"/>
              <a:t>Rädda Mariehamn IWC!</a:t>
            </a:r>
          </a:p>
          <a:p>
            <a:r>
              <a:rPr lang="sv-SE" sz="2000" dirty="0"/>
              <a:t>Ovanligt förslag till </a:t>
            </a:r>
            <a:r>
              <a:rPr lang="sv-SE" sz="2000" b="1" dirty="0"/>
              <a:t>lösning finns</a:t>
            </a:r>
            <a:r>
              <a:rPr lang="sv-SE" sz="2000" dirty="0"/>
              <a:t>…</a:t>
            </a:r>
          </a:p>
          <a:p>
            <a:r>
              <a:rPr lang="sv-SE" sz="2000" dirty="0"/>
              <a:t>Låt oss försöka igen!</a:t>
            </a:r>
          </a:p>
        </p:txBody>
      </p:sp>
    </p:spTree>
    <p:extLst>
      <p:ext uri="{BB962C8B-B14F-4D97-AF65-F5344CB8AC3E}">
        <p14:creationId xmlns:p14="http://schemas.microsoft.com/office/powerpoint/2010/main" val="3403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9F52461-6220-BF61-36F4-84CA70379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1" dirty="0"/>
              <a:t>Medlemsmöte 26 maj 2021 i Mariehamn</a:t>
            </a:r>
            <a:endParaRPr lang="en-GB" b="1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551594A-D613-DC84-E1AB-35F3C2378D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Medlemmarna </a:t>
            </a:r>
            <a:r>
              <a:rPr lang="sv-SE" b="1" dirty="0"/>
              <a:t>avstår från upplösning </a:t>
            </a:r>
            <a:r>
              <a:rPr lang="sv-SE" dirty="0"/>
              <a:t>av klubben</a:t>
            </a:r>
          </a:p>
          <a:p>
            <a:r>
              <a:rPr lang="sv-SE" b="1" dirty="0"/>
              <a:t>Vill delta i pilotprojektet </a:t>
            </a:r>
            <a:r>
              <a:rPr lang="sv-SE" dirty="0"/>
              <a:t>som det kommer att utformas</a:t>
            </a:r>
          </a:p>
          <a:p>
            <a:r>
              <a:rPr lang="sv-SE" b="1" dirty="0"/>
              <a:t>Startar samverkansgrupp </a:t>
            </a:r>
            <a:r>
              <a:rPr lang="sv-SE" dirty="0"/>
              <a:t>med fyra medlemmar för att hålla kontakten med Stockholmsklubbarna</a:t>
            </a:r>
          </a:p>
          <a:p>
            <a:r>
              <a:rPr lang="sv-SE" dirty="0"/>
              <a:t>Medlemmarna mycket glada t.o.m. tacksamma och öppnade en flaska champagne</a:t>
            </a:r>
            <a:endParaRPr lang="en-GB" dirty="0"/>
          </a:p>
        </p:txBody>
      </p:sp>
      <p:pic>
        <p:nvPicPr>
          <p:cNvPr id="2050" name="Picture 2" descr="Flaska av champagne">
            <a:extLst>
              <a:ext uri="{FF2B5EF4-FFF2-40B4-BE49-F238E27FC236}">
                <a16:creationId xmlns:a16="http://schemas.microsoft.com/office/drawing/2014/main" id="{419CB5A2-1FFC-A9F3-91FD-B974A79280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3"/>
          <a:stretch/>
        </p:blipFill>
        <p:spPr bwMode="auto">
          <a:xfrm>
            <a:off x="4917281" y="4477068"/>
            <a:ext cx="2357438" cy="2282507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89752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D7DE7129-5952-61EE-542C-1457AEE876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740"/>
          <a:stretch/>
        </p:blipFill>
        <p:spPr>
          <a:xfrm>
            <a:off x="7124700" y="1563168"/>
            <a:ext cx="4724400" cy="4929707"/>
          </a:xfrm>
          <a:prstGeom prst="rect">
            <a:avLst/>
          </a:prstGeom>
        </p:spPr>
      </p:pic>
      <p:sp>
        <p:nvSpPr>
          <p:cNvPr id="6" name="Rubrik 5">
            <a:extLst>
              <a:ext uri="{FF2B5EF4-FFF2-40B4-BE49-F238E27FC236}">
                <a16:creationId xmlns:a16="http://schemas.microsoft.com/office/drawing/2014/main" id="{51F22725-CF9C-3940-DA4A-E8526C75B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1" dirty="0"/>
              <a:t>Avlastning! Men hur?</a:t>
            </a:r>
            <a:endParaRPr lang="en-GB" b="1" dirty="0"/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79BA31FA-445E-C7AD-51B8-897D92BC9C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346700" cy="4270375"/>
          </a:xfrm>
        </p:spPr>
        <p:txBody>
          <a:bodyPr/>
          <a:lstStyle/>
          <a:p>
            <a:r>
              <a:rPr lang="sv-SE" dirty="0"/>
              <a:t>Under sommar 2021 klarnar projektet.</a:t>
            </a:r>
          </a:p>
          <a:p>
            <a:r>
              <a:rPr lang="sv-SE" dirty="0"/>
              <a:t>Nya kontakter med IIW VU</a:t>
            </a:r>
          </a:p>
          <a:p>
            <a:r>
              <a:rPr lang="sv-SE" dirty="0"/>
              <a:t>Inspirerande dialog</a:t>
            </a:r>
          </a:p>
          <a:p>
            <a:r>
              <a:rPr lang="sv-SE" dirty="0"/>
              <a:t>Vi ska arbeta på klubbnivå</a:t>
            </a:r>
            <a:br>
              <a:rPr lang="sv-SE" dirty="0"/>
            </a:br>
            <a:r>
              <a:rPr lang="sv-SE" dirty="0"/>
              <a:t>    </a:t>
            </a:r>
            <a:r>
              <a:rPr lang="sv-SE" b="1" dirty="0"/>
              <a:t>klubb hjälper klubb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333784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2340275C-C79E-2C18-2EE1-FFFD45B20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/>
              <a:t> </a:t>
            </a:r>
            <a:r>
              <a:rPr lang="sv-SE" b="1" dirty="0"/>
              <a:t>Projektplan: Mariehamn ska överleva</a:t>
            </a:r>
            <a:endParaRPr lang="en-GB" b="1" dirty="0"/>
          </a:p>
        </p:txBody>
      </p:sp>
      <p:pic>
        <p:nvPicPr>
          <p:cNvPr id="2" name="Platshållare för innehåll 1">
            <a:extLst>
              <a:ext uri="{FF2B5EF4-FFF2-40B4-BE49-F238E27FC236}">
                <a16:creationId xmlns:a16="http://schemas.microsoft.com/office/drawing/2014/main" id="{FE9AD6E0-2FA8-86F1-005D-CD481B9B9F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3047" b="14170"/>
          <a:stretch/>
        </p:blipFill>
        <p:spPr>
          <a:xfrm>
            <a:off x="2870200" y="1363768"/>
            <a:ext cx="6451600" cy="540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4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5E6094EC-6EA6-D6D2-5E92-6D5D7499C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b="1" dirty="0"/>
              <a:t>Förstudie (planeringsfas) med pandemirestriktioner</a:t>
            </a:r>
            <a:endParaRPr lang="en-GB" b="1" dirty="0"/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2729E6E1-8D28-6479-AC76-AA197319B0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v-SE" dirty="0"/>
              <a:t>VAD: Värdegrundsdrivet projekt på jämbördig basis</a:t>
            </a:r>
          </a:p>
          <a:p>
            <a:pPr marL="0" indent="0">
              <a:buNone/>
            </a:pPr>
            <a:r>
              <a:rPr lang="sv-SE" dirty="0"/>
              <a:t>             </a:t>
            </a:r>
            <a:r>
              <a:rPr lang="sv-SE" b="1" dirty="0"/>
              <a:t>Två klubbar hjälper en tredje klubb</a:t>
            </a:r>
          </a:p>
          <a:p>
            <a:pPr marL="0" indent="0">
              <a:buNone/>
            </a:pPr>
            <a:endParaRPr lang="sv-SE" dirty="0"/>
          </a:p>
          <a:p>
            <a:r>
              <a:rPr lang="sv-SE" dirty="0"/>
              <a:t>HUR: Identifiera Mariehamns stora problem</a:t>
            </a:r>
          </a:p>
          <a:p>
            <a:pPr marL="0" indent="0">
              <a:buNone/>
            </a:pPr>
            <a:r>
              <a:rPr lang="sv-SE" dirty="0"/>
              <a:t>                -&gt; Ingen styrelse</a:t>
            </a:r>
            <a:br>
              <a:rPr lang="sv-SE" dirty="0"/>
            </a:br>
            <a:endParaRPr lang="sv-SE" dirty="0"/>
          </a:p>
          <a:p>
            <a:r>
              <a:rPr lang="sv-SE" dirty="0"/>
              <a:t>LÖSNING: Hjälp med sekreterare och skattmästare</a:t>
            </a:r>
          </a:p>
          <a:p>
            <a:pPr marL="0" indent="0">
              <a:buNone/>
            </a:pPr>
            <a:r>
              <a:rPr lang="sv-SE" dirty="0"/>
              <a:t>          Stockholm Västra åtar sig sekreterarpositionen</a:t>
            </a:r>
          </a:p>
          <a:p>
            <a:pPr marL="0" indent="0">
              <a:buNone/>
            </a:pPr>
            <a:r>
              <a:rPr lang="sv-SE" dirty="0"/>
              <a:t>          Stockholm Ekerö åtar sig skattmästarrollen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en-GB" dirty="0"/>
              <a:t>   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E4C15A17-2486-1A34-80AF-C581CDB1D5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56" t="-845" r="15329" b="12780"/>
          <a:stretch/>
        </p:blipFill>
        <p:spPr>
          <a:xfrm>
            <a:off x="9296400" y="1825625"/>
            <a:ext cx="1879600" cy="297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982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FB4917C4-6B39-1176-92AB-1D719C5A6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1" dirty="0"/>
              <a:t>Men viktigast är…</a:t>
            </a:r>
            <a:endParaRPr lang="en-GB" b="1" dirty="0"/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FB981E1E-479C-AE26-1A3E-2159364C97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Projektet ska stötta</a:t>
            </a:r>
          </a:p>
          <a:p>
            <a:r>
              <a:rPr lang="sv-SE" dirty="0"/>
              <a:t>Projektet ska hjälpa dem återfå självförtroendet</a:t>
            </a:r>
            <a:br>
              <a:rPr lang="sv-SE" dirty="0"/>
            </a:br>
            <a:endParaRPr lang="sv-SE" dirty="0"/>
          </a:p>
          <a:p>
            <a:r>
              <a:rPr lang="sv-SE" dirty="0"/>
              <a:t>Klubben ska behålla sin identitet och värdighet</a:t>
            </a:r>
          </a:p>
          <a:p>
            <a:r>
              <a:rPr lang="sv-SE" dirty="0"/>
              <a:t>Klubben ska få lugn och ro för att återhämta sig</a:t>
            </a:r>
          </a:p>
          <a:p>
            <a:r>
              <a:rPr lang="sv-SE" dirty="0"/>
              <a:t>Klubben ska träffas och behålla kontaktnätet</a:t>
            </a:r>
          </a:p>
          <a:p>
            <a:r>
              <a:rPr lang="sv-SE" dirty="0"/>
              <a:t>Klubben ska aktivt söka nya medlemmar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3502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5FBE2EA-8B99-C4DF-F822-D107A192F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pPr algn="ctr"/>
            <a:br>
              <a:rPr lang="sv-SE" sz="4000" dirty="0"/>
            </a:br>
            <a:r>
              <a:rPr lang="sv-SE" sz="4000" b="1" dirty="0"/>
              <a:t>Mariehamn IWC räddades tillbaka till IW-gemenskapen</a:t>
            </a:r>
            <a:endParaRPr lang="en-GB" sz="4000" b="1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3896E71-E6F7-A37B-1B15-04772A7161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25000" lnSpcReduction="20000"/>
          </a:bodyPr>
          <a:lstStyle/>
          <a:p>
            <a:endParaRPr lang="sv-SE" dirty="0"/>
          </a:p>
          <a:p>
            <a:endParaRPr lang="sv-SE" b="1" dirty="0"/>
          </a:p>
          <a:p>
            <a:pPr marL="0" indent="0">
              <a:buNone/>
            </a:pPr>
            <a:r>
              <a:rPr lang="sv-SE" sz="8000" b="1" dirty="0"/>
              <a:t>Mariehamn IWC</a:t>
            </a:r>
            <a:r>
              <a:rPr lang="sv-SE" sz="8000" dirty="0"/>
              <a:t>:</a:t>
            </a:r>
          </a:p>
          <a:p>
            <a:endParaRPr lang="sv-SE" sz="8000" dirty="0"/>
          </a:p>
          <a:p>
            <a:r>
              <a:rPr lang="sv-SE" sz="8000" dirty="0"/>
              <a:t> 50 år gammal klubb</a:t>
            </a:r>
          </a:p>
          <a:p>
            <a:endParaRPr lang="sv-SE" sz="8000" dirty="0"/>
          </a:p>
          <a:p>
            <a:r>
              <a:rPr lang="sv-SE" sz="8000" dirty="0"/>
              <a:t> ligger på Åland, som tillhör Finland</a:t>
            </a:r>
          </a:p>
          <a:p>
            <a:endParaRPr lang="sv-SE" sz="8000" dirty="0"/>
          </a:p>
          <a:p>
            <a:r>
              <a:rPr lang="sv-SE" sz="8000" dirty="0"/>
              <a:t> ingår i D235</a:t>
            </a:r>
          </a:p>
          <a:p>
            <a:endParaRPr lang="sv-SE" sz="8000" dirty="0"/>
          </a:p>
          <a:p>
            <a:r>
              <a:rPr lang="sv-SE" sz="8000" dirty="0"/>
              <a:t> restid till närmaste </a:t>
            </a:r>
            <a:r>
              <a:rPr lang="sv-SE" sz="8000" dirty="0" err="1"/>
              <a:t>IWklubb</a:t>
            </a:r>
            <a:r>
              <a:rPr lang="sv-SE" sz="8000" dirty="0"/>
              <a:t>: 3 timmar till sjöss + 2 timmar med bil/buss</a:t>
            </a:r>
          </a:p>
          <a:p>
            <a:endParaRPr lang="sv-SE" sz="8000" dirty="0"/>
          </a:p>
          <a:p>
            <a:r>
              <a:rPr lang="sv-SE" sz="8000" dirty="0"/>
              <a:t>eller 5 timmar till sjöss</a:t>
            </a:r>
          </a:p>
          <a:p>
            <a:pPr marL="0" indent="0">
              <a:buNone/>
            </a:pPr>
            <a:endParaRPr lang="sv-SE" dirty="0"/>
          </a:p>
          <a:p>
            <a:endParaRPr lang="sv-SE" dirty="0"/>
          </a:p>
          <a:p>
            <a:endParaRPr lang="sv-SE" dirty="0"/>
          </a:p>
          <a:p>
            <a:pPr marL="0" indent="0">
              <a:buNone/>
            </a:pPr>
            <a:r>
              <a:rPr lang="sv-SE" dirty="0"/>
              <a:t>	</a:t>
            </a:r>
          </a:p>
          <a:p>
            <a:pPr marL="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621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F7A42C4-72C1-1D7A-CCF7-F26ED6866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b="1" dirty="0"/>
              <a:t>Äntligen släppte Finland på pandemirestriktionerna</a:t>
            </a:r>
            <a:endParaRPr lang="en-GB" b="1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16C4B0E-1899-977A-791C-2760633017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endParaRPr lang="sv-SE" sz="2400" dirty="0"/>
          </a:p>
          <a:p>
            <a:r>
              <a:rPr lang="sv-SE" dirty="0">
                <a:latin typeface="+mj-lt"/>
              </a:rPr>
              <a:t>Först</a:t>
            </a:r>
            <a:r>
              <a:rPr lang="sv-SE" dirty="0"/>
              <a:t> 23-24 augusti 2021 kunde vi träffas för att samtala oss fram en plan som passade alla. Vad är viktigast för er? För oss?</a:t>
            </a:r>
          </a:p>
          <a:p>
            <a:endParaRPr lang="sv-SE" dirty="0"/>
          </a:p>
          <a:p>
            <a:r>
              <a:rPr lang="sv-SE" dirty="0"/>
              <a:t>Vi respekterade varandras önskemål: Mariehamn ville t ex att all kommunikation skulle gå genom en person</a:t>
            </a:r>
          </a:p>
          <a:p>
            <a:r>
              <a:rPr lang="sv-SE" dirty="0"/>
              <a:t>Vi siktade på en projekttid på två år</a:t>
            </a:r>
          </a:p>
          <a:p>
            <a:r>
              <a:rPr lang="sv-SE" dirty="0"/>
              <a:t>Döpte projektet ”Mariehamn ska överleva”</a:t>
            </a:r>
          </a:p>
          <a:p>
            <a:r>
              <a:rPr lang="sv-SE" dirty="0"/>
              <a:t>Vi enades om att båda projektteamen skulle vara identiska under projekttiden</a:t>
            </a:r>
          </a:p>
          <a:p>
            <a:r>
              <a:rPr lang="sv-SE" b="1" dirty="0"/>
              <a:t>Vi var överens om en projektplan </a:t>
            </a:r>
            <a:r>
              <a:rPr lang="sv-SE" dirty="0"/>
              <a:t>att presentera och kunde </a:t>
            </a:r>
            <a:r>
              <a:rPr lang="sv-SE" b="1" dirty="0"/>
              <a:t>informera och involvera samverkande klubbar</a:t>
            </a:r>
          </a:p>
          <a:p>
            <a:endParaRPr lang="sv-SE" dirty="0"/>
          </a:p>
          <a:p>
            <a:r>
              <a:rPr lang="sv-SE" dirty="0"/>
              <a:t>Rapport till RP 26 augusti 2021 med detaljerad projektplan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8929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38E4BFF-3474-C209-1956-055780FAA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1" dirty="0"/>
              <a:t>Två viktiga ingångsvärden saknades:</a:t>
            </a:r>
            <a:br>
              <a:rPr lang="sv-SE" b="1" dirty="0"/>
            </a:br>
            <a:r>
              <a:rPr lang="sv-SE" b="1" dirty="0"/>
              <a:t>Beslut från klubbarna och SIWR</a:t>
            </a:r>
            <a:endParaRPr lang="en-GB" b="1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0828437E-C1AB-6219-D498-8F4FC2B7FF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259388" cy="724580"/>
          </a:xfrm>
        </p:spPr>
        <p:txBody>
          <a:bodyPr>
            <a:normAutofit lnSpcReduction="10000"/>
          </a:bodyPr>
          <a:lstStyle/>
          <a:p>
            <a:r>
              <a:rPr lang="sv-SE" dirty="0"/>
              <a:t>Projektets organisatoriska och ekonomiska förutsättningar</a:t>
            </a:r>
            <a:endParaRPr lang="en-GB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FAF91AE-2343-5A97-2585-6BAEE2A6F1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sv-SE" dirty="0"/>
              <a:t>Beslut hos klubbarna i Stockholm om att delta i projektet</a:t>
            </a:r>
            <a:endParaRPr lang="en-GB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C6A1A138-D483-DCCE-A3EC-6A88892D09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4388" y="2492375"/>
            <a:ext cx="5157787" cy="3684588"/>
          </a:xfrm>
        </p:spPr>
        <p:txBody>
          <a:bodyPr>
            <a:normAutofit fontScale="92500"/>
          </a:bodyPr>
          <a:lstStyle/>
          <a:p>
            <a:r>
              <a:rPr lang="sv-SE" dirty="0"/>
              <a:t>Klubbarna fick </a:t>
            </a:r>
            <a:r>
              <a:rPr lang="sv-SE" b="1" dirty="0"/>
              <a:t>skriftlig projektplan </a:t>
            </a:r>
            <a:r>
              <a:rPr lang="sv-SE" dirty="0"/>
              <a:t>den 29.8 </a:t>
            </a:r>
            <a:r>
              <a:rPr lang="sv-SE" dirty="0" err="1"/>
              <a:t>resp</a:t>
            </a:r>
            <a:r>
              <a:rPr lang="sv-SE" dirty="0"/>
              <a:t> 12.9 och information om att medverkan inte utgör kostnad för klubb eller medlem </a:t>
            </a:r>
          </a:p>
          <a:p>
            <a:r>
              <a:rPr lang="sv-SE" dirty="0"/>
              <a:t>På årsmöten den 1.9 och 15.9 gavs </a:t>
            </a:r>
            <a:r>
              <a:rPr lang="sv-SE" b="1" dirty="0"/>
              <a:t>muntlig information med tid för frågor och svar</a:t>
            </a:r>
          </a:p>
          <a:p>
            <a:r>
              <a:rPr lang="sv-SE" dirty="0"/>
              <a:t>Omröstning:</a:t>
            </a:r>
            <a:br>
              <a:rPr lang="sv-SE" dirty="0"/>
            </a:br>
            <a:r>
              <a:rPr lang="sv-SE" dirty="0"/>
              <a:t>Alla närvarande </a:t>
            </a:r>
            <a:r>
              <a:rPr lang="sv-SE" b="1" dirty="0"/>
              <a:t>svarade JA!</a:t>
            </a:r>
            <a:endParaRPr lang="en-GB" b="1" dirty="0"/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FAB994DE-A26B-28C0-A23E-A8122BFEDAF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/>
          </a:bodyPr>
          <a:lstStyle/>
          <a:p>
            <a:r>
              <a:rPr lang="sv-SE" dirty="0"/>
              <a:t>SIWR VU </a:t>
            </a:r>
            <a:r>
              <a:rPr lang="sv-SE" b="1" dirty="0"/>
              <a:t>utser en huvudansvarig </a:t>
            </a:r>
            <a:r>
              <a:rPr lang="sv-SE" dirty="0"/>
              <a:t>som </a:t>
            </a:r>
            <a:r>
              <a:rPr lang="sv-SE" b="1" dirty="0"/>
              <a:t>projektägare</a:t>
            </a:r>
          </a:p>
          <a:p>
            <a:r>
              <a:rPr lang="sv-SE" dirty="0"/>
              <a:t>Lämpligen den som är vice RP när projektet startar som kan följa projektet under 2-3 år</a:t>
            </a:r>
          </a:p>
          <a:p>
            <a:endParaRPr lang="sv-SE" dirty="0"/>
          </a:p>
          <a:p>
            <a:endParaRPr lang="sv-SE" dirty="0"/>
          </a:p>
          <a:p>
            <a:pPr marL="0" indent="0">
              <a:buNone/>
            </a:pPr>
            <a:endParaRPr lang="sv-SE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6520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6C1A70F-65CB-98BF-504C-3EB935089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b="1" dirty="0"/>
              <a:t>Nu är allt på plats: Genomförandefasen börjar</a:t>
            </a:r>
            <a:br>
              <a:rPr lang="sv-SE" dirty="0"/>
            </a:br>
            <a:r>
              <a:rPr lang="sv-SE" sz="3600" b="1" dirty="0"/>
              <a:t>Mariehamn ska överleva: Snabbguide</a:t>
            </a:r>
            <a:endParaRPr lang="en-GB" sz="3600" b="1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044AB48-E3C1-6FF7-85B0-8AE9B09628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v-SE" dirty="0"/>
              <a:t>Mariehamn IWC, Stockholm Västra IWC och Stockholm Ekerö IWC </a:t>
            </a:r>
            <a:r>
              <a:rPr lang="sv-SE" b="1" dirty="0"/>
              <a:t>samarbetar på klubbnivå </a:t>
            </a:r>
            <a:r>
              <a:rPr lang="sv-SE" dirty="0"/>
              <a:t>för att Mariehamn ska återhämta sig och återgå till sin funktion som klubb med egen styrelse</a:t>
            </a:r>
          </a:p>
          <a:p>
            <a:r>
              <a:rPr lang="sv-SE" dirty="0"/>
              <a:t>Samarbetet är administrativ avlastning på sekreterar- och skattmästarfunktionen (i vårt fall)</a:t>
            </a:r>
          </a:p>
          <a:p>
            <a:r>
              <a:rPr lang="sv-SE" dirty="0"/>
              <a:t>Samarbetet är</a:t>
            </a:r>
            <a:r>
              <a:rPr lang="sv-SE" b="1" dirty="0"/>
              <a:t> </a:t>
            </a:r>
            <a:r>
              <a:rPr lang="sv-SE" dirty="0"/>
              <a:t>jämställt, klubbarna behåller egen identitet</a:t>
            </a:r>
          </a:p>
          <a:p>
            <a:r>
              <a:rPr lang="sv-SE" dirty="0"/>
              <a:t>Distriktet är inte involverat i samarbetet</a:t>
            </a:r>
          </a:p>
          <a:p>
            <a:r>
              <a:rPr lang="sv-SE" dirty="0"/>
              <a:t>Mariehamn är avkopplat från distriktet och tillfälligt påkopplat till ett pilotprojekt med SIWR som projektägare</a:t>
            </a:r>
          </a:p>
          <a:p>
            <a:r>
              <a:rPr lang="sv-SE" dirty="0"/>
              <a:t>Distriktet avlastas, kan fokusera på ordinarie verksamhet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8020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39ADDC4-503D-DFCB-BDDC-46192F2C4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b="1" dirty="0"/>
              <a:t>Allt på plats: nu Genomförandefas</a:t>
            </a:r>
            <a:br>
              <a:rPr lang="sv-SE" b="1" dirty="0"/>
            </a:br>
            <a:r>
              <a:rPr lang="sv-SE" sz="3200" b="1" dirty="0"/>
              <a:t>Ett vanligt distriktslok med klubbvagnar</a:t>
            </a:r>
            <a:endParaRPr lang="en-GB" sz="3200" b="1" dirty="0"/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FF0C3584-EBC8-0770-2DAB-53EC28E6C7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62194" y="1940560"/>
            <a:ext cx="5867612" cy="4653280"/>
          </a:xfr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1549150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8C52774-7B5D-0B93-DDB3-F574866D2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b="1" dirty="0"/>
              <a:t>Frikopplad vagn har eget lok </a:t>
            </a:r>
            <a:br>
              <a:rPr lang="sv-SE" b="1" dirty="0"/>
            </a:br>
            <a:r>
              <a:rPr lang="sv-SE" b="1" dirty="0"/>
              <a:t>och är tillfälligt i projektet</a:t>
            </a:r>
            <a:endParaRPr lang="en-GB" b="1" dirty="0"/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E22FC647-ED1E-231E-5F53-9F042C1EAE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953215"/>
            <a:ext cx="5801784" cy="4351338"/>
          </a:xfr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6182234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852C93C-A769-D5BA-D182-373B8E4C9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1" dirty="0"/>
              <a:t>Tillfällig status för Mariehamn  2021 - 2023</a:t>
            </a:r>
            <a:br>
              <a:rPr lang="sv-SE" dirty="0"/>
            </a:br>
            <a:r>
              <a:rPr lang="sv-SE" b="1" dirty="0"/>
              <a:t>Så här gjorde vi för att hålla IW-andan vid liv!</a:t>
            </a:r>
            <a:endParaRPr lang="en-GB" b="1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0E3685D-564E-D4FC-45DE-FF8483D0EF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Medlemmar i Inner Wheel Sverige och International Inner Wheel, kan delta i Vänskapsmöten, rallyn och Conventions och rösta i val</a:t>
            </a:r>
          </a:p>
          <a:p>
            <a:r>
              <a:rPr lang="sv-SE" dirty="0"/>
              <a:t>Klubben tillfälligt ingen egen styrelse, ej heller valda delegater till distriktsmöten och således ingen rösträtt på distriktsnivå</a:t>
            </a:r>
          </a:p>
          <a:p>
            <a:r>
              <a:rPr lang="sv-SE" dirty="0"/>
              <a:t>Beslutar själva om storleken på sin medlemsavgift</a:t>
            </a:r>
          </a:p>
          <a:p>
            <a:r>
              <a:rPr lang="sv-SE" dirty="0"/>
              <a:t>Förfogar över egen kassa</a:t>
            </a:r>
          </a:p>
          <a:p>
            <a:r>
              <a:rPr lang="sv-SE" dirty="0"/>
              <a:t>Beslutar själva om hjälpprojekt och betalar direkt till projekten</a:t>
            </a:r>
          </a:p>
          <a:p>
            <a:r>
              <a:rPr lang="sv-SE" dirty="0"/>
              <a:t>Medlemsavgiften ska täcka avgift till IW Sverige, IIW, IW-Nytt och matrikel</a:t>
            </a:r>
          </a:p>
          <a:p>
            <a:endParaRPr lang="sv-SE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800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45AA966-F4A4-43BB-7D31-48250534E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b="1" dirty="0"/>
              <a:t>Status…  </a:t>
            </a:r>
            <a:r>
              <a:rPr lang="sv-SE" dirty="0"/>
              <a:t>fortsättning</a:t>
            </a:r>
            <a:br>
              <a:rPr lang="sv-SE" dirty="0"/>
            </a:br>
            <a:endParaRPr lang="en-GB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B978090-9377-D85A-2C93-1D735B05BC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Medlemsavgifter skickas till Stockholm Ekerös skattmästare för vidare befordran till projektägaren dvs SIWR</a:t>
            </a:r>
          </a:p>
          <a:p>
            <a:r>
              <a:rPr lang="sv-SE" dirty="0"/>
              <a:t>All kontakt med SIWR, IIW och samarbetspartners går genom Stockholm </a:t>
            </a:r>
            <a:r>
              <a:rPr lang="sv-SE" dirty="0" err="1"/>
              <a:t>Västras</a:t>
            </a:r>
            <a:r>
              <a:rPr lang="sv-SE" dirty="0"/>
              <a:t> sekreterare</a:t>
            </a:r>
          </a:p>
          <a:p>
            <a:r>
              <a:rPr lang="sv-SE" dirty="0"/>
              <a:t>Samtliga klubbmedlemmar står med i matrikeln men utan uppdragstagare</a:t>
            </a:r>
          </a:p>
          <a:p>
            <a:r>
              <a:rPr lang="sv-SE" dirty="0"/>
              <a:t>Medlemmarna får självklart IW-Nytt och har tillgång till IW hemsidor</a:t>
            </a:r>
          </a:p>
          <a:p>
            <a:r>
              <a:rPr lang="sv-SE" b="1" dirty="0"/>
              <a:t>Mariehamn ska känna samhörighet, delaktighet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946055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0FC8C59-DBEA-6082-D319-D39087E1B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v-SE" b="1" dirty="0"/>
              <a:t>Vad gör projektledaren och teamen?</a:t>
            </a:r>
            <a:br>
              <a:rPr lang="sv-SE" dirty="0"/>
            </a:br>
            <a:r>
              <a:rPr lang="sv-SE" sz="3600" b="1" dirty="0"/>
              <a:t>Stadgar Instruktioner Handbok 2021 - 2024 sid 84 </a:t>
            </a:r>
            <a:endParaRPr lang="en-GB" sz="3600" b="1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5B777F6-8CFB-FB46-86EC-0C110DD033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v-SE" dirty="0"/>
              <a:t>Inte tappa fokus: följa planen</a:t>
            </a:r>
          </a:p>
          <a:p>
            <a:r>
              <a:rPr lang="sv-SE" dirty="0"/>
              <a:t>Vara synliga, på plats ofta och engagerade, mail och telefonkontakt</a:t>
            </a:r>
          </a:p>
          <a:p>
            <a:r>
              <a:rPr lang="sv-SE" dirty="0"/>
              <a:t>Ge klubben ”råg i ryggen”, öka självförtroendet</a:t>
            </a:r>
          </a:p>
          <a:p>
            <a:r>
              <a:rPr lang="sv-SE" dirty="0"/>
              <a:t>Föreslå personer till den nya styrelsen (troligen inte förväntade)</a:t>
            </a:r>
          </a:p>
          <a:p>
            <a:r>
              <a:rPr lang="sv-SE" dirty="0"/>
              <a:t>Erbjuda mentorskap från rutinerade styrelsemedlemmar samarbetsklubbarna</a:t>
            </a:r>
          </a:p>
          <a:p>
            <a:r>
              <a:rPr lang="sv-SE" dirty="0"/>
              <a:t>Arbeta med tidsaspekten i minnet</a:t>
            </a:r>
          </a:p>
          <a:p>
            <a:r>
              <a:rPr lang="sv-SE" dirty="0"/>
              <a:t>Pusha och ha tydliga förväntningar </a:t>
            </a:r>
          </a:p>
          <a:p>
            <a:r>
              <a:rPr lang="sv-SE" dirty="0"/>
              <a:t>Informera RP och </a:t>
            </a:r>
            <a:r>
              <a:rPr lang="sv-SE" dirty="0" err="1"/>
              <a:t>SIWRs</a:t>
            </a:r>
            <a:r>
              <a:rPr lang="sv-SE" dirty="0"/>
              <a:t> VU kontinuerligt</a:t>
            </a:r>
          </a:p>
          <a:p>
            <a:r>
              <a:rPr lang="sv-SE" dirty="0"/>
              <a:t>Fingertoppskänsla: vad behövs, vad ska förstärkas, vad kan vänta…</a:t>
            </a:r>
          </a:p>
        </p:txBody>
      </p:sp>
    </p:spTree>
    <p:extLst>
      <p:ext uri="{BB962C8B-B14F-4D97-AF65-F5344CB8AC3E}">
        <p14:creationId xmlns:p14="http://schemas.microsoft.com/office/powerpoint/2010/main" val="2146151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12D057C-0AA1-50D7-A6CE-5CC76A017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1" dirty="0"/>
              <a:t>Vi var i hamn!</a:t>
            </a:r>
            <a:endParaRPr lang="en-GB" b="1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7B69781-FFF6-D548-9350-9AA1BF02B1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v-SE" dirty="0"/>
              <a:t>Projektteamet i Mariehamn meddelade i mars 2023 att klubben vid sitt senaste medlemsmöte: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sz="3500" b="1" dirty="0">
                <a:solidFill>
                  <a:srgbClr val="FF0000"/>
                </a:solidFill>
              </a:rPr>
              <a:t>    valt en styrelse för kommande verksamhetsår </a:t>
            </a:r>
          </a:p>
          <a:p>
            <a:pPr marL="0" indent="0">
              <a:buNone/>
            </a:pPr>
            <a:r>
              <a:rPr lang="sv-SE" sz="3500" b="1" dirty="0">
                <a:solidFill>
                  <a:srgbClr val="FF0000"/>
                </a:solidFill>
              </a:rPr>
              <a:t>                                     2023-2024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dirty="0"/>
              <a:t>Projektet nådde sitt mål och avslutades därför 1 juli 2023 enligt plan</a:t>
            </a:r>
          </a:p>
          <a:p>
            <a:pPr marL="0" indent="0">
              <a:buNone/>
            </a:pPr>
            <a:r>
              <a:rPr lang="sv-SE" dirty="0"/>
              <a:t>Vi lyckades genomföra ett pilotprojekt utan vare sig karta eller kompass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7116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7841F4D-3F5D-7A91-2ACB-F140D3F93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v-SE" b="1" dirty="0"/>
              <a:t>Avslut sid 84 och summera slutresultat:</a:t>
            </a:r>
            <a:br>
              <a:rPr lang="sv-SE" b="1" dirty="0"/>
            </a:br>
            <a:r>
              <a:rPr lang="sv-SE" b="1" dirty="0"/>
              <a:t>Vad krävs för ett lyckat projektresultat?</a:t>
            </a:r>
            <a:endParaRPr lang="en-GB" b="1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B827B65-B0FC-E172-35CE-5CAEE52100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sv-SE" dirty="0"/>
              <a:t>Projektledare – gärna förstärkt med projektteam – med erfarenhet av projektarbete från yrkeslivet</a:t>
            </a:r>
          </a:p>
          <a:p>
            <a:r>
              <a:rPr lang="sv-SE" dirty="0"/>
              <a:t>En skräddarsydd plan för den mottagande klubben i samråd med projektägaren</a:t>
            </a:r>
          </a:p>
          <a:p>
            <a:r>
              <a:rPr lang="sv-SE" dirty="0"/>
              <a:t>Förmåga att presentera planen på ett övertygande sätt för den mottagande klubben och de samverkande klubben/klubbarna</a:t>
            </a:r>
          </a:p>
          <a:p>
            <a:r>
              <a:rPr lang="sv-SE" dirty="0"/>
              <a:t>Rätt val av team, personkemin måste stämma</a:t>
            </a:r>
          </a:p>
          <a:p>
            <a:r>
              <a:rPr lang="sv-SE" dirty="0"/>
              <a:t>Mottagande klubben måste känna mycket stort förtroende för projektledaren/teamen</a:t>
            </a:r>
          </a:p>
          <a:p>
            <a:r>
              <a:rPr lang="sv-SE" dirty="0"/>
              <a:t>Projektledaren/teamen ska ha mycket god förankring i samverkansklubben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5562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F767448-D560-D61B-3E7D-B46E3CA88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sv-SE" b="1" dirty="0"/>
              <a:t>Varför programpunkt på informationsmötet?</a:t>
            </a:r>
            <a:endParaRPr lang="en-GB" b="1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09223C6-69B5-EF50-1B6E-6901D4553C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sv-SE" b="1" dirty="0"/>
          </a:p>
          <a:p>
            <a:r>
              <a:rPr lang="sv-SE" dirty="0" err="1"/>
              <a:t>SIWRs</a:t>
            </a:r>
            <a:r>
              <a:rPr lang="sv-SE" dirty="0"/>
              <a:t> VU tog ett framsynt beslut i april 2021, initierade och startade pilotprojektet för att rädda Mariehamn IWC</a:t>
            </a:r>
          </a:p>
          <a:p>
            <a:r>
              <a:rPr lang="sv-SE" dirty="0"/>
              <a:t>Projektledare och team har förvaltat förtroendet och omvandlat egna nya oprövade idéer till konkreta handlingar</a:t>
            </a:r>
          </a:p>
          <a:p>
            <a:r>
              <a:rPr lang="sv-SE" dirty="0"/>
              <a:t>Vi lyckades!</a:t>
            </a:r>
          </a:p>
          <a:p>
            <a:r>
              <a:rPr lang="sv-SE" dirty="0"/>
              <a:t>Resultatet är en fingervisning om möjlig utveckling för IW Sverige och andra länder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7908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2AD34F4-8A30-174E-A686-2FD0BED4E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b="1" dirty="0"/>
              <a:t>Vad krävs för ett lyckat projektresultat? [forts]</a:t>
            </a:r>
            <a:endParaRPr lang="en-GB" b="1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341DA1F-0E28-DE5F-E947-71850F6993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v-SE" dirty="0"/>
              <a:t>Projektledaren måste ha mycket goda kunskaper om Inner Wheel, helst på alla nivåer</a:t>
            </a:r>
          </a:p>
          <a:p>
            <a:endParaRPr lang="sv-SE" dirty="0"/>
          </a:p>
          <a:p>
            <a:r>
              <a:rPr lang="sv-SE" dirty="0"/>
              <a:t>Projektledaren ska utstråla ledarskap, kunna inspirera, vara en ständigt lyssnande drivkraft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Projektledare och projektägare ska inte bytas ut under projekttiden</a:t>
            </a:r>
          </a:p>
          <a:p>
            <a:endParaRPr lang="sv-SE" dirty="0"/>
          </a:p>
          <a:p>
            <a:r>
              <a:rPr lang="sv-SE" dirty="0"/>
              <a:t>Projektägaren ska vara engagerad och våga avbryta/ändra på förutsättningar om projektet är i en nedåtgående spiral eller inte visar på någon aktivitet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1392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DF5997-C1F2-6F6A-7953-7D1BF6450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b="1" dirty="0"/>
              <a:t>Projekt kan misslyckas!</a:t>
            </a:r>
            <a:endParaRPr lang="en-GB" b="1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60193FB-9F0D-97E4-C693-6DB166DF8D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  <a:p>
            <a:r>
              <a:rPr lang="sv-SE" dirty="0"/>
              <a:t>Ett misslyckat projekt påverkar andra planer på liknande projekt klart negativt och gör att deltagare tvekar att ställa upp.</a:t>
            </a:r>
          </a:p>
          <a:p>
            <a:r>
              <a:rPr lang="sv-SE" dirty="0"/>
              <a:t>Ändå är ett försök med bra förutsättningar bättre än en upplöst klubb!</a:t>
            </a:r>
          </a:p>
          <a:p>
            <a:r>
              <a:rPr lang="sv-SE" dirty="0"/>
              <a:t>Projektledaren och projektägaren ska i god tid utarbeta en plan B i händelse av problem</a:t>
            </a:r>
          </a:p>
        </p:txBody>
      </p:sp>
    </p:spTree>
    <p:extLst>
      <p:ext uri="{BB962C8B-B14F-4D97-AF65-F5344CB8AC3E}">
        <p14:creationId xmlns:p14="http://schemas.microsoft.com/office/powerpoint/2010/main" val="1239149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91A2BF3-B945-EAEC-1FAF-FFCCB85D4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b="1" dirty="0"/>
              <a:t>Rent praktiskt: HUR går det till att starta ett projekt?</a:t>
            </a:r>
            <a:endParaRPr lang="en-GB" b="1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A095580-4D45-4581-3739-DE22439CDA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sv-SE" dirty="0"/>
              <a:t>Klubb i svårigheter vänder sig direkt till SIWR VU/</a:t>
            </a:r>
            <a:r>
              <a:rPr lang="sv-SE" dirty="0" err="1"/>
              <a:t>vRP</a:t>
            </a:r>
            <a:r>
              <a:rPr lang="sv-SE" dirty="0"/>
              <a:t> och ber om assistans. Det måste finnas en vilja från klubbens sida!</a:t>
            </a:r>
          </a:p>
          <a:p>
            <a:pPr marL="514350" indent="-514350">
              <a:buFont typeface="+mj-lt"/>
              <a:buAutoNum type="arabicPeriod"/>
            </a:pPr>
            <a:r>
              <a:rPr lang="sv-SE" dirty="0"/>
              <a:t>Vice RP informerar sig om klubbens status, om de har förslag på personer/klubbar som kan hjälpa</a:t>
            </a:r>
          </a:p>
          <a:p>
            <a:pPr marL="514350" indent="-514350">
              <a:buFont typeface="+mj-lt"/>
              <a:buAutoNum type="arabicPeriod"/>
            </a:pPr>
            <a:r>
              <a:rPr lang="sv-SE" dirty="0"/>
              <a:t>Vice RP undersöker lämpliga personer/klubbar att vara projektledare och samarbetspartner</a:t>
            </a:r>
          </a:p>
          <a:p>
            <a:pPr marL="514350" indent="-514350">
              <a:buFont typeface="+mj-lt"/>
              <a:buAutoNum type="arabicPeriod"/>
            </a:pPr>
            <a:r>
              <a:rPr lang="sv-SE" dirty="0"/>
              <a:t>Om förutsättningar finns framlägger vice RP förslag till SIWR VU om de vill åta sig att vara projektägare till projektet</a:t>
            </a:r>
          </a:p>
          <a:p>
            <a:pPr marL="514350" indent="-514350">
              <a:buFont typeface="+mj-lt"/>
              <a:buAutoNum type="arabicPeriod"/>
            </a:pPr>
            <a:r>
              <a:rPr lang="sv-SE" dirty="0" err="1"/>
              <a:t>SIWRs</a:t>
            </a:r>
            <a:r>
              <a:rPr lang="sv-SE" dirty="0"/>
              <a:t> VU: medel till projektbudget </a:t>
            </a:r>
          </a:p>
          <a:p>
            <a:pPr marL="514350" indent="-514350">
              <a:buFont typeface="+mj-lt"/>
              <a:buAutoNum type="arabicPeriod"/>
            </a:pPr>
            <a:r>
              <a:rPr lang="sv-SE" dirty="0"/>
              <a:t>När projektet beslutas att genomföras är vice RP agerande projektägare och redovisar regelbundet om projektet till RP och SIWR VU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0480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D5E2C01-AA99-53F4-61B9-690791D34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1" dirty="0"/>
              <a:t>Vad vi har lärt oss och vill sprida till klubbar!</a:t>
            </a:r>
            <a:endParaRPr lang="en-GB" b="1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DA13236-3CBD-A1BB-9E9F-AE97726299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Det går att vända Ålandsfärjor dvs opinionen i en trött klubb!</a:t>
            </a:r>
          </a:p>
          <a:p>
            <a:r>
              <a:rPr lang="sv-SE" dirty="0"/>
              <a:t>Vårt framgångskoncept bygger på god IW-anda och vår värdegrund:</a:t>
            </a:r>
          </a:p>
          <a:p>
            <a:pPr marL="0" indent="0">
              <a:buNone/>
            </a:pPr>
            <a:r>
              <a:rPr lang="sv-SE" dirty="0"/>
              <a:t>                                           </a:t>
            </a:r>
            <a:r>
              <a:rPr lang="sv-SE" i="1" dirty="0">
                <a:solidFill>
                  <a:srgbClr val="FF0000"/>
                </a:solidFill>
              </a:rPr>
              <a:t>Klubb hjälper klubb</a:t>
            </a:r>
          </a:p>
          <a:p>
            <a:r>
              <a:rPr lang="sv-SE" dirty="0"/>
              <a:t>Stimulerande, vitaliserande uppdrag; att engagera sig i något större!</a:t>
            </a:r>
          </a:p>
          <a:p>
            <a:r>
              <a:rPr lang="sv-SE" dirty="0"/>
              <a:t>Vi hoppas ge IW klubbar i Sverige och utomlands inspiration till att använda, utveckla våra idéer!</a:t>
            </a:r>
          </a:p>
          <a:p>
            <a:endParaRPr lang="sv-SE" dirty="0"/>
          </a:p>
          <a:p>
            <a:pPr marL="0" indent="0">
              <a:buNone/>
            </a:pPr>
            <a:r>
              <a:rPr lang="sv-SE" dirty="0"/>
              <a:t>  </a:t>
            </a:r>
            <a:r>
              <a:rPr lang="sv-SE" sz="3200" b="1" i="1" dirty="0"/>
              <a:t>Det är ett avstamp inför något nytt som ligger i tiden!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521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333B8B-5E04-F0A9-7C98-64A57B153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latshållare för innehåll 6">
            <a:extLst>
              <a:ext uri="{FF2B5EF4-FFF2-40B4-BE49-F238E27FC236}">
                <a16:creationId xmlns:a16="http://schemas.microsoft.com/office/drawing/2014/main" id="{1ADA9750-E559-D354-97E2-B6C5A7F5F7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643" y="3847509"/>
            <a:ext cx="5791498" cy="3118010"/>
          </a:xfr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7D13FCED-F318-4BF1-C04B-740D4BE6DD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5660" y="3693963"/>
            <a:ext cx="4927853" cy="3372023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E5FDBAFC-B767-A9C4-2AA5-1A69D4D9C0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7632" y="754900"/>
            <a:ext cx="6051861" cy="3321221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A1F73682-6E44-95E7-0767-15DFC0C45D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7728" y="601354"/>
            <a:ext cx="6007409" cy="309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9133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07EE669-8975-0CB7-4679-CC6F0ADE4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40" y="681037"/>
            <a:ext cx="10591800" cy="1300163"/>
          </a:xfrm>
        </p:spPr>
        <p:txBody>
          <a:bodyPr>
            <a:normAutofit fontScale="9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sz="3600" b="1" dirty="0">
                <a:latin typeface="Lucida Calligraphy" panose="03010101010101010101" pitchFamily="66" charset="0"/>
              </a:rPr>
              <a:t>                             Lycka till!</a:t>
            </a:r>
            <a:br>
              <a:rPr lang="sv-SE" sz="3600" b="1" dirty="0"/>
            </a:br>
            <a:br>
              <a:rPr lang="sv-SE" sz="3600" b="1" dirty="0"/>
            </a:br>
            <a:endParaRPr lang="en-GB" sz="3600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A252608-FB54-6902-A89E-4BF1B15465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sz="2400" b="1" dirty="0">
                <a:latin typeface="Lucida Calligraphy" panose="03010101010101010101" pitchFamily="66" charset="0"/>
              </a:rPr>
              <a:t>SIWR pilotprojekt 2021 - 2023 ”Mariehamn ska överleva”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sz="2400" b="1" dirty="0">
                <a:latin typeface="Lucida Calligraphy" panose="03010101010101010101" pitchFamily="66" charset="0"/>
              </a:rPr>
              <a:t>Projektledare: </a:t>
            </a: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Calligraphy" panose="03010101010101010101" pitchFamily="66" charset="0"/>
              </a:rPr>
              <a:t>Margareta Wesslau</a:t>
            </a:r>
          </a:p>
          <a:p>
            <a:pPr marL="0" indent="0">
              <a:buNone/>
            </a:pPr>
            <a:r>
              <a:rPr lang="sv-SE" sz="2400" b="1" dirty="0">
                <a:latin typeface="Lucida Calligraphy" panose="03010101010101010101" pitchFamily="66" charset="0"/>
              </a:rPr>
              <a:t>Projektteam</a:t>
            </a:r>
            <a:r>
              <a:rPr lang="sv-SE" sz="2400" dirty="0">
                <a:latin typeface="Lucida Calligraphy" panose="03010101010101010101" pitchFamily="66" charset="0"/>
              </a:rPr>
              <a:t> i</a:t>
            </a:r>
            <a:r>
              <a:rPr lang="sv-SE" sz="2400" b="1" dirty="0">
                <a:latin typeface="Lucida Calligraphy" panose="03010101010101010101" pitchFamily="66" charset="0"/>
              </a:rPr>
              <a:t> Stockholm Västra IWC och Stockholm Ekerö IWC:</a:t>
            </a:r>
          </a:p>
          <a:p>
            <a:pPr marL="0" indent="0">
              <a:buNone/>
            </a:pPr>
            <a:r>
              <a:rPr lang="sv-SE" sz="2400" dirty="0">
                <a:latin typeface="Lucida Calligraphy" panose="03010101010101010101" pitchFamily="66" charset="0"/>
              </a:rPr>
              <a:t>Christina Persson, Synnöve Löfgren, Birgitta </a:t>
            </a:r>
            <a:r>
              <a:rPr lang="sv-SE" sz="2400" dirty="0" err="1">
                <a:latin typeface="Lucida Calligraphy" panose="03010101010101010101" pitchFamily="66" charset="0"/>
              </a:rPr>
              <a:t>Renbjer</a:t>
            </a:r>
            <a:endParaRPr lang="sv-SE" sz="2400" dirty="0">
              <a:latin typeface="Lucida Calligraphy" panose="03010101010101010101" pitchFamily="66" charset="0"/>
            </a:endParaRPr>
          </a:p>
          <a:p>
            <a:pPr marL="0" indent="0">
              <a:buNone/>
            </a:pPr>
            <a:r>
              <a:rPr lang="sv-SE" sz="2400" b="1" dirty="0">
                <a:latin typeface="Lucida Calligraphy" panose="03010101010101010101" pitchFamily="66" charset="0"/>
              </a:rPr>
              <a:t>Projektteam i Mariehamn IWC</a:t>
            </a:r>
            <a:r>
              <a:rPr lang="sv-SE" sz="2400" dirty="0">
                <a:latin typeface="Lucida Calligraphy" panose="03010101010101010101" pitchFamily="66" charset="0"/>
              </a:rPr>
              <a:t>:</a:t>
            </a:r>
          </a:p>
          <a:p>
            <a:pPr marL="0" indent="0">
              <a:buNone/>
            </a:pPr>
            <a:r>
              <a:rPr lang="sv-SE" sz="2400" dirty="0">
                <a:latin typeface="Lucida Calligraphy" panose="03010101010101010101" pitchFamily="66" charset="0"/>
              </a:rPr>
              <a:t>Birgitta Uotila, Ulla Fagerlund, Benita </a:t>
            </a:r>
            <a:r>
              <a:rPr lang="sv-SE" sz="2400" dirty="0" err="1">
                <a:latin typeface="Lucida Calligraphy" panose="03010101010101010101" pitchFamily="66" charset="0"/>
              </a:rPr>
              <a:t>Mörn</a:t>
            </a:r>
            <a:r>
              <a:rPr lang="sv-SE" sz="2400" dirty="0">
                <a:latin typeface="Lucida Calligraphy" panose="03010101010101010101" pitchFamily="66" charset="0"/>
              </a:rPr>
              <a:t>, Lillemor von Köhler</a:t>
            </a:r>
          </a:p>
          <a:p>
            <a:pPr marL="0" indent="0">
              <a:buNone/>
            </a:pPr>
            <a:endParaRPr lang="sv-SE" sz="2400" dirty="0">
              <a:latin typeface="Lucida Calligraphy" panose="03010101010101010101" pitchFamily="66" charset="0"/>
            </a:endParaRPr>
          </a:p>
          <a:p>
            <a:pPr marL="0" indent="0">
              <a:buNone/>
            </a:pPr>
            <a:r>
              <a:rPr lang="sv-SE" b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                   Vänskap</a:t>
            </a:r>
            <a:r>
              <a:rPr lang="sv-SE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, Hjälpsamhet och Internationell förståelse</a:t>
            </a:r>
            <a:endParaRPr lang="en-GB" b="1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ED9C3198-3035-4756-3B61-A0509DE72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760" y="138839"/>
            <a:ext cx="1450974" cy="142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348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6B37B27-EA07-1F0D-C1F5-E7C2C3A36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69440"/>
            <a:ext cx="10515600" cy="1331595"/>
          </a:xfrm>
        </p:spPr>
        <p:txBody>
          <a:bodyPr>
            <a:normAutofit/>
          </a:bodyPr>
          <a:lstStyle/>
          <a:p>
            <a:pPr algn="ctr"/>
            <a:r>
              <a:rPr lang="sv-SE" sz="4800" b="1" dirty="0"/>
              <a:t>Vi vill dela med oss av våra erfarenheter</a:t>
            </a:r>
            <a:endParaRPr lang="en-GB" sz="4800" b="1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09F4B89-6E34-2FCA-086B-9713F96BC6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498023"/>
            <a:ext cx="10515600" cy="1500187"/>
          </a:xfrm>
        </p:spPr>
        <p:txBody>
          <a:bodyPr/>
          <a:lstStyle/>
          <a:p>
            <a:pPr algn="ctr"/>
            <a:r>
              <a:rPr lang="sv-SE" b="1" dirty="0"/>
              <a:t>Arbetsmetod: ”Projekthantering inom Inner Wheel Sverige”</a:t>
            </a:r>
          </a:p>
          <a:p>
            <a:pPr algn="ctr"/>
            <a:r>
              <a:rPr lang="sv-SE" b="1" dirty="0"/>
              <a:t>Återfinns på sid 83-84 i Stadgar, Instruktioner och Handbok 2021-2024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855237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F9B19A4-765C-719C-8A56-71C1E3D46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sv-SE" b="1" dirty="0"/>
              <a:t>Perspektiv på Sverige - Historisk tillbakablick</a:t>
            </a:r>
            <a:br>
              <a:rPr lang="sv-SE" b="1" dirty="0"/>
            </a:br>
            <a:r>
              <a:rPr lang="sv-SE" b="1" dirty="0"/>
              <a:t>Inner Wheel 1924 - 2024</a:t>
            </a:r>
            <a:endParaRPr lang="en-GB" b="1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C6784455-F5E3-2158-61E5-48F00BE0B6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sv-SE" dirty="0"/>
              <a:t>Sverige är Europas 4:e största IW-land men varit ännu mycket större</a:t>
            </a:r>
          </a:p>
          <a:p>
            <a:r>
              <a:rPr lang="sv-SE" dirty="0"/>
              <a:t>Europa 36%  -  USA, Australien och NZ 4%</a:t>
            </a:r>
          </a:p>
          <a:p>
            <a:r>
              <a:rPr lang="sv-SE" dirty="0"/>
              <a:t>Indien 51%</a:t>
            </a:r>
            <a:endParaRPr lang="en-GB" dirty="0"/>
          </a:p>
          <a:p>
            <a:r>
              <a:rPr lang="en-GB" b="1" dirty="0" err="1"/>
              <a:t>Svenskor</a:t>
            </a:r>
            <a:r>
              <a:rPr lang="en-GB" b="1" dirty="0"/>
              <a:t> </a:t>
            </a:r>
            <a:r>
              <a:rPr lang="en-GB" b="1" dirty="0" err="1"/>
              <a:t>i</a:t>
            </a:r>
            <a:r>
              <a:rPr lang="en-GB" b="1" dirty="0"/>
              <a:t> International Inner Wheel (IIW) </a:t>
            </a:r>
            <a:r>
              <a:rPr lang="en-GB" b="1" dirty="0" err="1"/>
              <a:t>styrelse</a:t>
            </a:r>
            <a:r>
              <a:rPr lang="sv-SE" b="1" dirty="0"/>
              <a:t>:</a:t>
            </a:r>
          </a:p>
          <a:p>
            <a:r>
              <a:rPr lang="sv-SE" dirty="0"/>
              <a:t>Fyra världspresidenter: Solveig Svensson 2002 - 2003</a:t>
            </a:r>
          </a:p>
          <a:p>
            <a:r>
              <a:rPr lang="sv-SE" dirty="0"/>
              <a:t>Fyra Board Directors + senaste 10 åren: Christine Berggren 2014 -2015 och 2017 -2018, Margareta Wesslau 2019 – 2021, </a:t>
            </a:r>
            <a:r>
              <a:rPr lang="sv-SE" dirty="0" err="1"/>
              <a:t>Ingelög</a:t>
            </a:r>
            <a:r>
              <a:rPr lang="sv-SE" dirty="0"/>
              <a:t> </a:t>
            </a:r>
            <a:r>
              <a:rPr lang="sv-SE" dirty="0" err="1"/>
              <a:t>Wyndhamn</a:t>
            </a:r>
            <a:r>
              <a:rPr lang="sv-SE" dirty="0"/>
              <a:t> 2022-2024</a:t>
            </a:r>
          </a:p>
          <a:p>
            <a:r>
              <a:rPr lang="sv-SE" dirty="0"/>
              <a:t>En Media Manager för IIW: Kerstin Jonson 2019 - 2021</a:t>
            </a:r>
          </a:p>
        </p:txBody>
      </p:sp>
    </p:spTree>
    <p:extLst>
      <p:ext uri="{BB962C8B-B14F-4D97-AF65-F5344CB8AC3E}">
        <p14:creationId xmlns:p14="http://schemas.microsoft.com/office/powerpoint/2010/main" val="237245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extLst>
    <p:ext uri="{6950BFC3-D8DA-4A85-94F7-54DA5524770B}">
      <p188:commentRel xmlns:p188="http://schemas.microsoft.com/office/powerpoint/2018/8/main" r:id="rId2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8DEB0FE-27E4-B5DA-38C4-8BDD5C2E6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1" dirty="0"/>
              <a:t>Medlemsantal i Sverige 1960 - 2021</a:t>
            </a:r>
            <a:endParaRPr lang="en-GB" b="1" dirty="0"/>
          </a:p>
        </p:txBody>
      </p:sp>
      <p:graphicFrame>
        <p:nvGraphicFramePr>
          <p:cNvPr id="4" name="Platshållare för innehåll 3">
            <a:extLst>
              <a:ext uri="{FF2B5EF4-FFF2-40B4-BE49-F238E27FC236}">
                <a16:creationId xmlns:a16="http://schemas.microsoft.com/office/drawing/2014/main" id="{00000000-0008-0000-0100-000003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8817169"/>
              </p:ext>
            </p:extLst>
          </p:nvPr>
        </p:nvGraphicFramePr>
        <p:xfrm>
          <a:off x="838200" y="1459864"/>
          <a:ext cx="10515600" cy="53981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5" name="Rak koppling 4">
            <a:extLst>
              <a:ext uri="{FF2B5EF4-FFF2-40B4-BE49-F238E27FC236}">
                <a16:creationId xmlns:a16="http://schemas.microsoft.com/office/drawing/2014/main" id="{4C24E295-86BD-DCAF-5712-8D9747354D66}"/>
              </a:ext>
            </a:extLst>
          </p:cNvPr>
          <p:cNvCxnSpPr>
            <a:cxnSpLocks/>
          </p:cNvCxnSpPr>
          <p:nvPr/>
        </p:nvCxnSpPr>
        <p:spPr>
          <a:xfrm>
            <a:off x="6563360" y="4158931"/>
            <a:ext cx="0" cy="72802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322575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0A4189B-06D4-F2F3-3C80-752C8EDA6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0825"/>
            <a:ext cx="10515600" cy="1325563"/>
          </a:xfrm>
        </p:spPr>
        <p:txBody>
          <a:bodyPr/>
          <a:lstStyle/>
          <a:p>
            <a:r>
              <a:rPr lang="sv-SE" b="1" dirty="0"/>
              <a:t>Klubbantal 1950 - 2021</a:t>
            </a:r>
            <a:endParaRPr lang="en-GB" b="1" dirty="0"/>
          </a:p>
        </p:txBody>
      </p:sp>
      <p:graphicFrame>
        <p:nvGraphicFramePr>
          <p:cNvPr id="4" name="Platshållare för innehåll 3">
            <a:extLst>
              <a:ext uri="{FF2B5EF4-FFF2-40B4-BE49-F238E27FC236}">
                <a16:creationId xmlns:a16="http://schemas.microsoft.com/office/drawing/2014/main" id="{00000000-0008-0000-0000-00000B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4360048"/>
              </p:ext>
            </p:extLst>
          </p:nvPr>
        </p:nvGraphicFramePr>
        <p:xfrm>
          <a:off x="838200" y="1576388"/>
          <a:ext cx="11023600" cy="5032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731441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A880E4-C80B-9FC6-C706-7C06577DC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1" i="1" dirty="0"/>
              <a:t>Vart är vi på väg??</a:t>
            </a:r>
            <a:endParaRPr lang="en-GB" b="1" i="1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55DE400-F931-4922-6FC8-02502F6673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sv-SE" dirty="0"/>
          </a:p>
          <a:p>
            <a:r>
              <a:rPr lang="sv-SE" dirty="0"/>
              <a:t>Sverige har </a:t>
            </a:r>
            <a:r>
              <a:rPr lang="sv-SE" b="1" dirty="0"/>
              <a:t>ingen ny klubb sedan 2002, </a:t>
            </a:r>
            <a:r>
              <a:rPr lang="sv-SE" dirty="0"/>
              <a:t>Gislaved IWC</a:t>
            </a:r>
          </a:p>
          <a:p>
            <a:endParaRPr lang="sv-SE" dirty="0"/>
          </a:p>
          <a:p>
            <a:r>
              <a:rPr lang="sv-SE" dirty="0"/>
              <a:t>Vi har förlorat 6000 medlemmar på 30 år</a:t>
            </a:r>
          </a:p>
          <a:p>
            <a:r>
              <a:rPr lang="sv-SE" dirty="0"/>
              <a:t>Vi har förlorat 80 klubbar på 30 år</a:t>
            </a:r>
          </a:p>
          <a:p>
            <a:pPr lvl="0"/>
            <a:endParaRPr lang="sv-SE" b="1" dirty="0">
              <a:solidFill>
                <a:prstClr val="black"/>
              </a:solidFill>
            </a:endParaRPr>
          </a:p>
          <a:p>
            <a:pPr lvl="0"/>
            <a:r>
              <a:rPr lang="sv-SE" b="1" dirty="0">
                <a:solidFill>
                  <a:prstClr val="black"/>
                </a:solidFill>
              </a:rPr>
              <a:t>Vi måste stötta och behålla de klubbar vi har</a:t>
            </a:r>
            <a:endParaRPr lang="en-GB" b="1" dirty="0">
              <a:solidFill>
                <a:prstClr val="black"/>
              </a:solidFill>
            </a:endParaRPr>
          </a:p>
          <a:p>
            <a:endParaRPr lang="sv-SE" dirty="0"/>
          </a:p>
          <a:p>
            <a:r>
              <a:rPr lang="sv-SE" b="1" dirty="0"/>
              <a:t>Vi har inte råd att förlora en enda klubb till!!!</a:t>
            </a:r>
          </a:p>
          <a:p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4109074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EA06BA4-0028-C3C7-8BB9-E43C0B96A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b="1" dirty="0"/>
              <a:t>Vad är det värsta som kan hända vår organisation?</a:t>
            </a:r>
            <a:endParaRPr lang="en-GB" b="1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B94F661-1E36-B0AD-1890-F19DF5AD99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v-SE" b="1" dirty="0"/>
              <a:t>Att klubbar upplöses!</a:t>
            </a:r>
          </a:p>
          <a:p>
            <a:endParaRPr lang="sv-SE" dirty="0"/>
          </a:p>
          <a:p>
            <a:r>
              <a:rPr lang="sv-SE" dirty="0"/>
              <a:t>Personlig förlust för medlemmar som inte kan/vill byta klubb</a:t>
            </a:r>
          </a:p>
          <a:p>
            <a:r>
              <a:rPr lang="sv-SE" dirty="0"/>
              <a:t>Hopplöshet och</a:t>
            </a:r>
            <a:r>
              <a:rPr lang="sv-SE" b="1" dirty="0"/>
              <a:t> </a:t>
            </a:r>
            <a:r>
              <a:rPr lang="sv-SE" dirty="0"/>
              <a:t>resignation</a:t>
            </a:r>
            <a:r>
              <a:rPr lang="sv-SE" b="1" dirty="0"/>
              <a:t> </a:t>
            </a:r>
            <a:r>
              <a:rPr lang="sv-SE" dirty="0"/>
              <a:t>sprider sig bland klubbar i övriga landet</a:t>
            </a:r>
          </a:p>
          <a:p>
            <a:r>
              <a:rPr lang="sv-SE" dirty="0"/>
              <a:t>Dålig image för Inner Wheel</a:t>
            </a:r>
          </a:p>
          <a:p>
            <a:r>
              <a:rPr lang="sv-SE" dirty="0"/>
              <a:t>Påverkar ekonomin i distrikt och speciellt på nationell nivå</a:t>
            </a:r>
          </a:p>
          <a:p>
            <a:r>
              <a:rPr lang="sv-SE" dirty="0"/>
              <a:t>Medlemskapet dyrare för återstående medlemmar i landet</a:t>
            </a:r>
          </a:p>
          <a:p>
            <a:r>
              <a:rPr lang="sv-SE" dirty="0"/>
              <a:t>Ofta förloras 30 - 50 medlemmar i Sverige</a:t>
            </a:r>
          </a:p>
          <a:p>
            <a:r>
              <a:rPr lang="sv-SE" dirty="0"/>
              <a:t>Europa förlorar inflytande inom International Inner Wheel</a:t>
            </a:r>
          </a:p>
          <a:p>
            <a:pPr marL="0" indent="0">
              <a:buNone/>
            </a:pPr>
            <a:endParaRPr lang="sv-SE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3888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extLst>
    <p:ext uri="{6950BFC3-D8DA-4A85-94F7-54DA5524770B}">
      <p188:commentRel xmlns:p188="http://schemas.microsoft.com/office/powerpoint/2018/8/main" r:id="rId2"/>
    </p:ext>
  </p:extLst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1610</TotalTime>
  <Words>1848</Words>
  <Application>Microsoft Office PowerPoint</Application>
  <PresentationFormat>Bredbild</PresentationFormat>
  <Paragraphs>235</Paragraphs>
  <Slides>35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35</vt:i4>
      </vt:variant>
    </vt:vector>
  </HeadingPairs>
  <TitlesOfParts>
    <vt:vector size="40" baseType="lpstr">
      <vt:lpstr>Arial</vt:lpstr>
      <vt:lpstr>Calibri</vt:lpstr>
      <vt:lpstr>Calibri Light</vt:lpstr>
      <vt:lpstr>Lucida Calligraphy</vt:lpstr>
      <vt:lpstr>Office-tema</vt:lpstr>
      <vt:lpstr>Att rädda en klubb från upplösning</vt:lpstr>
      <vt:lpstr> Mariehamn IWC räddades tillbaka till IW-gemenskapen</vt:lpstr>
      <vt:lpstr>Varför programpunkt på informationsmötet?</vt:lpstr>
      <vt:lpstr>Vi vill dela med oss av våra erfarenheter</vt:lpstr>
      <vt:lpstr>Perspektiv på Sverige - Historisk tillbakablick Inner Wheel 1924 - 2024</vt:lpstr>
      <vt:lpstr>Medlemsantal i Sverige 1960 - 2021</vt:lpstr>
      <vt:lpstr>Klubbantal 1950 - 2021</vt:lpstr>
      <vt:lpstr>Vart är vi på väg??</vt:lpstr>
      <vt:lpstr>Vad är det värsta som kan hända vår organisation?</vt:lpstr>
      <vt:lpstr>Förändring 2015 - 2021</vt:lpstr>
      <vt:lpstr> OROANDE NYHET I APRIL 2021:   Mariehamn IWC måste tyvärr upplösas Klubben kan inte få fram en styrelse!!</vt:lpstr>
      <vt:lpstr>PowerPoint-presentation</vt:lpstr>
      <vt:lpstr>Bråttom för pilotprojektet! Hur gå vidare?</vt:lpstr>
      <vt:lpstr>Mariehamn hade redan bestämt sig… Nu dags att vända en Ålandsfärja trots pandemi och restriktioner!</vt:lpstr>
      <vt:lpstr>Medlemsmöte 26 maj 2021 i Mariehamn</vt:lpstr>
      <vt:lpstr>Avlastning! Men hur?</vt:lpstr>
      <vt:lpstr> Projektplan: Mariehamn ska överleva</vt:lpstr>
      <vt:lpstr>Förstudie (planeringsfas) med pandemirestriktioner</vt:lpstr>
      <vt:lpstr>Men viktigast är…</vt:lpstr>
      <vt:lpstr>Äntligen släppte Finland på pandemirestriktionerna</vt:lpstr>
      <vt:lpstr>Två viktiga ingångsvärden saknades: Beslut från klubbarna och SIWR</vt:lpstr>
      <vt:lpstr>Nu är allt på plats: Genomförandefasen börjar Mariehamn ska överleva: Snabbguide</vt:lpstr>
      <vt:lpstr>Allt på plats: nu Genomförandefas Ett vanligt distriktslok med klubbvagnar</vt:lpstr>
      <vt:lpstr>Frikopplad vagn har eget lok  och är tillfälligt i projektet</vt:lpstr>
      <vt:lpstr>Tillfällig status för Mariehamn  2021 - 2023 Så här gjorde vi för att hålla IW-andan vid liv!</vt:lpstr>
      <vt:lpstr>Status…  fortsättning </vt:lpstr>
      <vt:lpstr>Vad gör projektledaren och teamen? Stadgar Instruktioner Handbok 2021 - 2024 sid 84 </vt:lpstr>
      <vt:lpstr>Vi var i hamn!</vt:lpstr>
      <vt:lpstr>Avslut sid 84 och summera slutresultat: Vad krävs för ett lyckat projektresultat?</vt:lpstr>
      <vt:lpstr>Vad krävs för ett lyckat projektresultat? [forts]</vt:lpstr>
      <vt:lpstr>Projekt kan misslyckas!</vt:lpstr>
      <vt:lpstr>Rent praktiskt: HUR går det till att starta ett projekt?</vt:lpstr>
      <vt:lpstr>Vad vi har lärt oss och vill sprida till klubbar!</vt:lpstr>
      <vt:lpstr>PowerPoint-presentation</vt:lpstr>
      <vt:lpstr>                             Lycka till!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SIWRs VU pilotprojekt:  Att rädda en klubb</dc:title>
  <dc:creator>Eva Margareta Wesslau</dc:creator>
  <cp:lastModifiedBy>Gun Furunger</cp:lastModifiedBy>
  <cp:revision>36</cp:revision>
  <dcterms:created xsi:type="dcterms:W3CDTF">2023-07-11T12:09:57Z</dcterms:created>
  <dcterms:modified xsi:type="dcterms:W3CDTF">2023-08-25T10:03:47Z</dcterms:modified>
</cp:coreProperties>
</file>