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7" r:id="rId2"/>
    <p:sldId id="258" r:id="rId3"/>
    <p:sldId id="264" r:id="rId4"/>
    <p:sldId id="263" r:id="rId5"/>
    <p:sldId id="260" r:id="rId6"/>
    <p:sldId id="261" r:id="rId7"/>
    <p:sldId id="262" r:id="rId8"/>
    <p:sldId id="265" r:id="rId9"/>
    <p:sldId id="266" r:id="rId10"/>
    <p:sldId id="270" r:id="rId11"/>
    <p:sldId id="269" r:id="rId12"/>
    <p:sldId id="267" r:id="rId13"/>
    <p:sldId id="268" r:id="rId14"/>
    <p:sldId id="271" r:id="rId15"/>
    <p:sldId id="272" r:id="rId16"/>
    <p:sldId id="273" r:id="rId17"/>
    <p:sldId id="274" r:id="rId18"/>
    <p:sldId id="275" r:id="rId19"/>
    <p:sldId id="280" r:id="rId20"/>
    <p:sldId id="281" r:id="rId21"/>
    <p:sldId id="276" r:id="rId22"/>
    <p:sldId id="279" r:id="rId23"/>
    <p:sldId id="277" r:id="rId24"/>
    <p:sldId id="278" r:id="rId2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B00"/>
    <a:srgbClr val="005C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86433"/>
  </p:normalViewPr>
  <p:slideViewPr>
    <p:cSldViewPr snapToGrid="0" snapToObjects="1">
      <p:cViewPr varScale="1">
        <p:scale>
          <a:sx n="93" d="100"/>
          <a:sy n="93" d="100"/>
        </p:scale>
        <p:origin x="216" y="28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CB26B4-BC18-A843-882B-B09113418BB6}" type="datetimeFigureOut">
              <a:rPr lang="it-IT" smtClean="0"/>
              <a:t>09/09/21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87F240-8523-6648-8452-60197A05891F}" type="slidenum">
              <a:rPr lang="it-IT" smtClean="0"/>
              <a:t>‹N°›</a:t>
            </a:fld>
            <a:endParaRPr lang="it-IT"/>
          </a:p>
        </p:txBody>
      </p:sp>
    </p:spTree>
    <p:extLst>
      <p:ext uri="{BB962C8B-B14F-4D97-AF65-F5344CB8AC3E}">
        <p14:creationId xmlns:p14="http://schemas.microsoft.com/office/powerpoint/2010/main" val="1239668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2</a:t>
            </a:fld>
            <a:endParaRPr lang="it-IT"/>
          </a:p>
        </p:txBody>
      </p:sp>
    </p:spTree>
    <p:extLst>
      <p:ext uri="{BB962C8B-B14F-4D97-AF65-F5344CB8AC3E}">
        <p14:creationId xmlns:p14="http://schemas.microsoft.com/office/powerpoint/2010/main" val="3219045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13</a:t>
            </a:fld>
            <a:endParaRPr lang="it-IT"/>
          </a:p>
        </p:txBody>
      </p:sp>
    </p:spTree>
    <p:extLst>
      <p:ext uri="{BB962C8B-B14F-4D97-AF65-F5344CB8AC3E}">
        <p14:creationId xmlns:p14="http://schemas.microsoft.com/office/powerpoint/2010/main" val="1784048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14</a:t>
            </a:fld>
            <a:endParaRPr lang="it-IT"/>
          </a:p>
        </p:txBody>
      </p:sp>
    </p:spTree>
    <p:extLst>
      <p:ext uri="{BB962C8B-B14F-4D97-AF65-F5344CB8AC3E}">
        <p14:creationId xmlns:p14="http://schemas.microsoft.com/office/powerpoint/2010/main" val="531471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15</a:t>
            </a:fld>
            <a:endParaRPr lang="it-IT"/>
          </a:p>
        </p:txBody>
      </p:sp>
    </p:spTree>
    <p:extLst>
      <p:ext uri="{BB962C8B-B14F-4D97-AF65-F5344CB8AC3E}">
        <p14:creationId xmlns:p14="http://schemas.microsoft.com/office/powerpoint/2010/main" val="28725043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16</a:t>
            </a:fld>
            <a:endParaRPr lang="it-IT"/>
          </a:p>
        </p:txBody>
      </p:sp>
    </p:spTree>
    <p:extLst>
      <p:ext uri="{BB962C8B-B14F-4D97-AF65-F5344CB8AC3E}">
        <p14:creationId xmlns:p14="http://schemas.microsoft.com/office/powerpoint/2010/main" val="6080862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187F240-8523-6648-8452-60197A05891F}" type="slidenum">
              <a:rPr lang="it-IT" smtClean="0"/>
              <a:t>17</a:t>
            </a:fld>
            <a:endParaRPr lang="it-IT"/>
          </a:p>
        </p:txBody>
      </p:sp>
    </p:spTree>
    <p:extLst>
      <p:ext uri="{BB962C8B-B14F-4D97-AF65-F5344CB8AC3E}">
        <p14:creationId xmlns:p14="http://schemas.microsoft.com/office/powerpoint/2010/main" val="34653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18</a:t>
            </a:fld>
            <a:endParaRPr lang="it-IT"/>
          </a:p>
        </p:txBody>
      </p:sp>
    </p:spTree>
    <p:extLst>
      <p:ext uri="{BB962C8B-B14F-4D97-AF65-F5344CB8AC3E}">
        <p14:creationId xmlns:p14="http://schemas.microsoft.com/office/powerpoint/2010/main" val="31238766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19</a:t>
            </a:fld>
            <a:endParaRPr lang="it-IT"/>
          </a:p>
        </p:txBody>
      </p:sp>
    </p:spTree>
    <p:extLst>
      <p:ext uri="{BB962C8B-B14F-4D97-AF65-F5344CB8AC3E}">
        <p14:creationId xmlns:p14="http://schemas.microsoft.com/office/powerpoint/2010/main" val="2184332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20</a:t>
            </a:fld>
            <a:endParaRPr lang="it-IT"/>
          </a:p>
        </p:txBody>
      </p:sp>
    </p:spTree>
    <p:extLst>
      <p:ext uri="{BB962C8B-B14F-4D97-AF65-F5344CB8AC3E}">
        <p14:creationId xmlns:p14="http://schemas.microsoft.com/office/powerpoint/2010/main" val="21506220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21</a:t>
            </a:fld>
            <a:endParaRPr lang="it-IT"/>
          </a:p>
        </p:txBody>
      </p:sp>
    </p:spTree>
    <p:extLst>
      <p:ext uri="{BB962C8B-B14F-4D97-AF65-F5344CB8AC3E}">
        <p14:creationId xmlns:p14="http://schemas.microsoft.com/office/powerpoint/2010/main" val="2023793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22</a:t>
            </a:fld>
            <a:endParaRPr lang="it-IT"/>
          </a:p>
        </p:txBody>
      </p:sp>
    </p:spTree>
    <p:extLst>
      <p:ext uri="{BB962C8B-B14F-4D97-AF65-F5344CB8AC3E}">
        <p14:creationId xmlns:p14="http://schemas.microsoft.com/office/powerpoint/2010/main" val="524867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4</a:t>
            </a:fld>
            <a:endParaRPr lang="it-IT"/>
          </a:p>
        </p:txBody>
      </p:sp>
    </p:spTree>
    <p:extLst>
      <p:ext uri="{BB962C8B-B14F-4D97-AF65-F5344CB8AC3E}">
        <p14:creationId xmlns:p14="http://schemas.microsoft.com/office/powerpoint/2010/main" val="36286162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23</a:t>
            </a:fld>
            <a:endParaRPr lang="it-IT"/>
          </a:p>
        </p:txBody>
      </p:sp>
    </p:spTree>
    <p:extLst>
      <p:ext uri="{BB962C8B-B14F-4D97-AF65-F5344CB8AC3E}">
        <p14:creationId xmlns:p14="http://schemas.microsoft.com/office/powerpoint/2010/main" val="12882925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24</a:t>
            </a:fld>
            <a:endParaRPr lang="it-IT"/>
          </a:p>
        </p:txBody>
      </p:sp>
    </p:spTree>
    <p:extLst>
      <p:ext uri="{BB962C8B-B14F-4D97-AF65-F5344CB8AC3E}">
        <p14:creationId xmlns:p14="http://schemas.microsoft.com/office/powerpoint/2010/main" val="4023700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5</a:t>
            </a:fld>
            <a:endParaRPr lang="it-IT"/>
          </a:p>
        </p:txBody>
      </p:sp>
    </p:spTree>
    <p:extLst>
      <p:ext uri="{BB962C8B-B14F-4D97-AF65-F5344CB8AC3E}">
        <p14:creationId xmlns:p14="http://schemas.microsoft.com/office/powerpoint/2010/main" val="1271293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6</a:t>
            </a:fld>
            <a:endParaRPr lang="it-IT"/>
          </a:p>
        </p:txBody>
      </p:sp>
    </p:spTree>
    <p:extLst>
      <p:ext uri="{BB962C8B-B14F-4D97-AF65-F5344CB8AC3E}">
        <p14:creationId xmlns:p14="http://schemas.microsoft.com/office/powerpoint/2010/main" val="44189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7</a:t>
            </a:fld>
            <a:endParaRPr lang="it-IT"/>
          </a:p>
        </p:txBody>
      </p:sp>
    </p:spTree>
    <p:extLst>
      <p:ext uri="{BB962C8B-B14F-4D97-AF65-F5344CB8AC3E}">
        <p14:creationId xmlns:p14="http://schemas.microsoft.com/office/powerpoint/2010/main" val="1058846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8</a:t>
            </a:fld>
            <a:endParaRPr lang="it-IT"/>
          </a:p>
        </p:txBody>
      </p:sp>
    </p:spTree>
    <p:extLst>
      <p:ext uri="{BB962C8B-B14F-4D97-AF65-F5344CB8AC3E}">
        <p14:creationId xmlns:p14="http://schemas.microsoft.com/office/powerpoint/2010/main" val="682816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10</a:t>
            </a:fld>
            <a:endParaRPr lang="it-IT"/>
          </a:p>
        </p:txBody>
      </p:sp>
    </p:spTree>
    <p:extLst>
      <p:ext uri="{BB962C8B-B14F-4D97-AF65-F5344CB8AC3E}">
        <p14:creationId xmlns:p14="http://schemas.microsoft.com/office/powerpoint/2010/main" val="2068046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11</a:t>
            </a:fld>
            <a:endParaRPr lang="it-IT"/>
          </a:p>
        </p:txBody>
      </p:sp>
    </p:spTree>
    <p:extLst>
      <p:ext uri="{BB962C8B-B14F-4D97-AF65-F5344CB8AC3E}">
        <p14:creationId xmlns:p14="http://schemas.microsoft.com/office/powerpoint/2010/main" val="1231736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187F240-8523-6648-8452-60197A05891F}" type="slidenum">
              <a:rPr lang="it-IT" smtClean="0"/>
              <a:t>12</a:t>
            </a:fld>
            <a:endParaRPr lang="it-IT"/>
          </a:p>
        </p:txBody>
      </p:sp>
    </p:spTree>
    <p:extLst>
      <p:ext uri="{BB962C8B-B14F-4D97-AF65-F5344CB8AC3E}">
        <p14:creationId xmlns:p14="http://schemas.microsoft.com/office/powerpoint/2010/main" val="1025483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598FC5-0F9B-9442-A766-905CFD9F291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721C32B-28DA-2446-808B-13A92A1ADD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761FDA2-67EB-2E44-BCAD-BB55069354ED}"/>
              </a:ext>
            </a:extLst>
          </p:cNvPr>
          <p:cNvSpPr>
            <a:spLocks noGrp="1"/>
          </p:cNvSpPr>
          <p:nvPr>
            <p:ph type="dt" sz="half" idx="10"/>
          </p:nvPr>
        </p:nvSpPr>
        <p:spPr/>
        <p:txBody>
          <a:bodyPr/>
          <a:lstStyle/>
          <a:p>
            <a:fld id="{E765414B-AC01-9C49-B0BD-9722E68ECB19}" type="datetimeFigureOut">
              <a:rPr lang="it-IT" smtClean="0"/>
              <a:t>09/09/21</a:t>
            </a:fld>
            <a:endParaRPr lang="it-IT"/>
          </a:p>
        </p:txBody>
      </p:sp>
      <p:sp>
        <p:nvSpPr>
          <p:cNvPr id="5" name="Segnaposto piè di pagina 4">
            <a:extLst>
              <a:ext uri="{FF2B5EF4-FFF2-40B4-BE49-F238E27FC236}">
                <a16:creationId xmlns:a16="http://schemas.microsoft.com/office/drawing/2014/main" id="{AA18BA48-B2B1-C64D-B506-8D88D2ED86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5E5A6B0-3A21-FC41-8688-07A6020C2779}"/>
              </a:ext>
            </a:extLst>
          </p:cNvPr>
          <p:cNvSpPr>
            <a:spLocks noGrp="1"/>
          </p:cNvSpPr>
          <p:nvPr>
            <p:ph type="sldNum" sz="quarter" idx="12"/>
          </p:nvPr>
        </p:nvSpPr>
        <p:spPr/>
        <p:txBody>
          <a:bodyPr/>
          <a:lstStyle/>
          <a:p>
            <a:fld id="{E136CAE4-33D7-EF41-BD23-447E3C8CBD5E}" type="slidenum">
              <a:rPr lang="it-IT" smtClean="0"/>
              <a:t>‹N°›</a:t>
            </a:fld>
            <a:endParaRPr lang="it-IT"/>
          </a:p>
        </p:txBody>
      </p:sp>
    </p:spTree>
    <p:extLst>
      <p:ext uri="{BB962C8B-B14F-4D97-AF65-F5344CB8AC3E}">
        <p14:creationId xmlns:p14="http://schemas.microsoft.com/office/powerpoint/2010/main" val="4140886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D3DAF1-13A3-8342-9C82-674C35239B9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1F75C4E-0C69-E149-BBEB-2D2712587D47}"/>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B60FD76A-B3BA-ED4B-A74E-D163C6D4739B}"/>
              </a:ext>
            </a:extLst>
          </p:cNvPr>
          <p:cNvSpPr>
            <a:spLocks noGrp="1"/>
          </p:cNvSpPr>
          <p:nvPr>
            <p:ph type="dt" sz="half" idx="10"/>
          </p:nvPr>
        </p:nvSpPr>
        <p:spPr/>
        <p:txBody>
          <a:bodyPr/>
          <a:lstStyle/>
          <a:p>
            <a:fld id="{E765414B-AC01-9C49-B0BD-9722E68ECB19}" type="datetimeFigureOut">
              <a:rPr lang="it-IT" smtClean="0"/>
              <a:t>09/09/21</a:t>
            </a:fld>
            <a:endParaRPr lang="it-IT"/>
          </a:p>
        </p:txBody>
      </p:sp>
      <p:sp>
        <p:nvSpPr>
          <p:cNvPr id="5" name="Segnaposto piè di pagina 4">
            <a:extLst>
              <a:ext uri="{FF2B5EF4-FFF2-40B4-BE49-F238E27FC236}">
                <a16:creationId xmlns:a16="http://schemas.microsoft.com/office/drawing/2014/main" id="{F25B80E7-014C-4048-85A2-AC5F7D31E6B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05DDED2-34A2-6647-A53F-4C0B780380AE}"/>
              </a:ext>
            </a:extLst>
          </p:cNvPr>
          <p:cNvSpPr>
            <a:spLocks noGrp="1"/>
          </p:cNvSpPr>
          <p:nvPr>
            <p:ph type="sldNum" sz="quarter" idx="12"/>
          </p:nvPr>
        </p:nvSpPr>
        <p:spPr/>
        <p:txBody>
          <a:bodyPr/>
          <a:lstStyle/>
          <a:p>
            <a:fld id="{E136CAE4-33D7-EF41-BD23-447E3C8CBD5E}" type="slidenum">
              <a:rPr lang="it-IT" smtClean="0"/>
              <a:t>‹N°›</a:t>
            </a:fld>
            <a:endParaRPr lang="it-IT"/>
          </a:p>
        </p:txBody>
      </p:sp>
    </p:spTree>
    <p:extLst>
      <p:ext uri="{BB962C8B-B14F-4D97-AF65-F5344CB8AC3E}">
        <p14:creationId xmlns:p14="http://schemas.microsoft.com/office/powerpoint/2010/main" val="3561127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902C3D7-4429-1A4C-A6B8-523AA068D2F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67E58E3-10B4-9D41-8464-689961C2A4E7}"/>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ABDC2DB4-0B57-9A44-B689-074704AB53E3}"/>
              </a:ext>
            </a:extLst>
          </p:cNvPr>
          <p:cNvSpPr>
            <a:spLocks noGrp="1"/>
          </p:cNvSpPr>
          <p:nvPr>
            <p:ph type="dt" sz="half" idx="10"/>
          </p:nvPr>
        </p:nvSpPr>
        <p:spPr/>
        <p:txBody>
          <a:bodyPr/>
          <a:lstStyle/>
          <a:p>
            <a:fld id="{E765414B-AC01-9C49-B0BD-9722E68ECB19}" type="datetimeFigureOut">
              <a:rPr lang="it-IT" smtClean="0"/>
              <a:t>09/09/21</a:t>
            </a:fld>
            <a:endParaRPr lang="it-IT"/>
          </a:p>
        </p:txBody>
      </p:sp>
      <p:sp>
        <p:nvSpPr>
          <p:cNvPr id="5" name="Segnaposto piè di pagina 4">
            <a:extLst>
              <a:ext uri="{FF2B5EF4-FFF2-40B4-BE49-F238E27FC236}">
                <a16:creationId xmlns:a16="http://schemas.microsoft.com/office/drawing/2014/main" id="{4CC7149D-10C0-CD4B-AD3C-6EDCAA724F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76F174-C435-B148-B72D-C53FE1528362}"/>
              </a:ext>
            </a:extLst>
          </p:cNvPr>
          <p:cNvSpPr>
            <a:spLocks noGrp="1"/>
          </p:cNvSpPr>
          <p:nvPr>
            <p:ph type="sldNum" sz="quarter" idx="12"/>
          </p:nvPr>
        </p:nvSpPr>
        <p:spPr/>
        <p:txBody>
          <a:bodyPr/>
          <a:lstStyle/>
          <a:p>
            <a:fld id="{E136CAE4-33D7-EF41-BD23-447E3C8CBD5E}" type="slidenum">
              <a:rPr lang="it-IT" smtClean="0"/>
              <a:t>‹N°›</a:t>
            </a:fld>
            <a:endParaRPr lang="it-IT"/>
          </a:p>
        </p:txBody>
      </p:sp>
    </p:spTree>
    <p:extLst>
      <p:ext uri="{BB962C8B-B14F-4D97-AF65-F5344CB8AC3E}">
        <p14:creationId xmlns:p14="http://schemas.microsoft.com/office/powerpoint/2010/main" val="265077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62126B-99DF-6F4D-A60C-B72A71D4808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577C3AC-6C0C-6544-BFF1-DA0809293232}"/>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710891D1-B475-394A-AEDF-17DB9B9F4C9F}"/>
              </a:ext>
            </a:extLst>
          </p:cNvPr>
          <p:cNvSpPr>
            <a:spLocks noGrp="1"/>
          </p:cNvSpPr>
          <p:nvPr>
            <p:ph type="dt" sz="half" idx="10"/>
          </p:nvPr>
        </p:nvSpPr>
        <p:spPr/>
        <p:txBody>
          <a:bodyPr/>
          <a:lstStyle/>
          <a:p>
            <a:fld id="{E765414B-AC01-9C49-B0BD-9722E68ECB19}" type="datetimeFigureOut">
              <a:rPr lang="it-IT" smtClean="0"/>
              <a:t>09/09/21</a:t>
            </a:fld>
            <a:endParaRPr lang="it-IT"/>
          </a:p>
        </p:txBody>
      </p:sp>
      <p:sp>
        <p:nvSpPr>
          <p:cNvPr id="5" name="Segnaposto piè di pagina 4">
            <a:extLst>
              <a:ext uri="{FF2B5EF4-FFF2-40B4-BE49-F238E27FC236}">
                <a16:creationId xmlns:a16="http://schemas.microsoft.com/office/drawing/2014/main" id="{FD0C7B0F-0507-2A49-8D6A-616F9F3A452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A54EFD9-D8AB-8243-8DEE-BB9300DCE4DA}"/>
              </a:ext>
            </a:extLst>
          </p:cNvPr>
          <p:cNvSpPr>
            <a:spLocks noGrp="1"/>
          </p:cNvSpPr>
          <p:nvPr>
            <p:ph type="sldNum" sz="quarter" idx="12"/>
          </p:nvPr>
        </p:nvSpPr>
        <p:spPr/>
        <p:txBody>
          <a:bodyPr/>
          <a:lstStyle/>
          <a:p>
            <a:fld id="{E136CAE4-33D7-EF41-BD23-447E3C8CBD5E}" type="slidenum">
              <a:rPr lang="it-IT" smtClean="0"/>
              <a:t>‹N°›</a:t>
            </a:fld>
            <a:endParaRPr lang="it-IT"/>
          </a:p>
        </p:txBody>
      </p:sp>
    </p:spTree>
    <p:extLst>
      <p:ext uri="{BB962C8B-B14F-4D97-AF65-F5344CB8AC3E}">
        <p14:creationId xmlns:p14="http://schemas.microsoft.com/office/powerpoint/2010/main" val="2582103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E9BDC1-2B17-CB4B-BEF3-9A563196467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E41828B-B606-C144-A7DC-8495E21017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7C5FEBEA-56FA-2E4A-8442-AC98A500AE1B}"/>
              </a:ext>
            </a:extLst>
          </p:cNvPr>
          <p:cNvSpPr>
            <a:spLocks noGrp="1"/>
          </p:cNvSpPr>
          <p:nvPr>
            <p:ph type="dt" sz="half" idx="10"/>
          </p:nvPr>
        </p:nvSpPr>
        <p:spPr/>
        <p:txBody>
          <a:bodyPr/>
          <a:lstStyle/>
          <a:p>
            <a:fld id="{E765414B-AC01-9C49-B0BD-9722E68ECB19}" type="datetimeFigureOut">
              <a:rPr lang="it-IT" smtClean="0"/>
              <a:t>09/09/21</a:t>
            </a:fld>
            <a:endParaRPr lang="it-IT"/>
          </a:p>
        </p:txBody>
      </p:sp>
      <p:sp>
        <p:nvSpPr>
          <p:cNvPr id="5" name="Segnaposto piè di pagina 4">
            <a:extLst>
              <a:ext uri="{FF2B5EF4-FFF2-40B4-BE49-F238E27FC236}">
                <a16:creationId xmlns:a16="http://schemas.microsoft.com/office/drawing/2014/main" id="{05632AD1-479F-BD44-909F-E122FE9CB52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F5F41D8-EAD7-6842-AB00-B897FE4AA790}"/>
              </a:ext>
            </a:extLst>
          </p:cNvPr>
          <p:cNvSpPr>
            <a:spLocks noGrp="1"/>
          </p:cNvSpPr>
          <p:nvPr>
            <p:ph type="sldNum" sz="quarter" idx="12"/>
          </p:nvPr>
        </p:nvSpPr>
        <p:spPr/>
        <p:txBody>
          <a:bodyPr/>
          <a:lstStyle/>
          <a:p>
            <a:fld id="{E136CAE4-33D7-EF41-BD23-447E3C8CBD5E}" type="slidenum">
              <a:rPr lang="it-IT" smtClean="0"/>
              <a:t>‹N°›</a:t>
            </a:fld>
            <a:endParaRPr lang="it-IT"/>
          </a:p>
        </p:txBody>
      </p:sp>
    </p:spTree>
    <p:extLst>
      <p:ext uri="{BB962C8B-B14F-4D97-AF65-F5344CB8AC3E}">
        <p14:creationId xmlns:p14="http://schemas.microsoft.com/office/powerpoint/2010/main" val="3593988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36AF1B-2552-7547-94E6-1C0BE5E7F19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0A88A15-5DD6-8D47-9193-85D8A34BA7AB}"/>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144798D2-2442-014E-85F8-FA1647215950}"/>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34BA7AA7-B5C0-6F48-880C-65781E1B7316}"/>
              </a:ext>
            </a:extLst>
          </p:cNvPr>
          <p:cNvSpPr>
            <a:spLocks noGrp="1"/>
          </p:cNvSpPr>
          <p:nvPr>
            <p:ph type="dt" sz="half" idx="10"/>
          </p:nvPr>
        </p:nvSpPr>
        <p:spPr/>
        <p:txBody>
          <a:bodyPr/>
          <a:lstStyle/>
          <a:p>
            <a:fld id="{E765414B-AC01-9C49-B0BD-9722E68ECB19}" type="datetimeFigureOut">
              <a:rPr lang="it-IT" smtClean="0"/>
              <a:t>09/09/21</a:t>
            </a:fld>
            <a:endParaRPr lang="it-IT"/>
          </a:p>
        </p:txBody>
      </p:sp>
      <p:sp>
        <p:nvSpPr>
          <p:cNvPr id="6" name="Segnaposto piè di pagina 5">
            <a:extLst>
              <a:ext uri="{FF2B5EF4-FFF2-40B4-BE49-F238E27FC236}">
                <a16:creationId xmlns:a16="http://schemas.microsoft.com/office/drawing/2014/main" id="{0685CEC1-CF46-E041-8068-F4C849AB2E1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B4BFF15-7393-5B44-A61F-2986296C95A1}"/>
              </a:ext>
            </a:extLst>
          </p:cNvPr>
          <p:cNvSpPr>
            <a:spLocks noGrp="1"/>
          </p:cNvSpPr>
          <p:nvPr>
            <p:ph type="sldNum" sz="quarter" idx="12"/>
          </p:nvPr>
        </p:nvSpPr>
        <p:spPr/>
        <p:txBody>
          <a:bodyPr/>
          <a:lstStyle/>
          <a:p>
            <a:fld id="{E136CAE4-33D7-EF41-BD23-447E3C8CBD5E}" type="slidenum">
              <a:rPr lang="it-IT" smtClean="0"/>
              <a:t>‹N°›</a:t>
            </a:fld>
            <a:endParaRPr lang="it-IT"/>
          </a:p>
        </p:txBody>
      </p:sp>
    </p:spTree>
    <p:extLst>
      <p:ext uri="{BB962C8B-B14F-4D97-AF65-F5344CB8AC3E}">
        <p14:creationId xmlns:p14="http://schemas.microsoft.com/office/powerpoint/2010/main" val="180676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B6C600-97F6-7940-979F-460A43E4DF3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A617425-B42F-2742-BB4B-032581613D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94706050-5BF9-EC44-9DC7-E4DA732CF74E}"/>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598323B9-EAB9-BE48-A2F9-E8A1FA8191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EE32FB48-3D15-334E-BF1E-7CA7DA72825C}"/>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85FAE577-3252-6940-97DC-672180B6C287}"/>
              </a:ext>
            </a:extLst>
          </p:cNvPr>
          <p:cNvSpPr>
            <a:spLocks noGrp="1"/>
          </p:cNvSpPr>
          <p:nvPr>
            <p:ph type="dt" sz="half" idx="10"/>
          </p:nvPr>
        </p:nvSpPr>
        <p:spPr/>
        <p:txBody>
          <a:bodyPr/>
          <a:lstStyle/>
          <a:p>
            <a:fld id="{E765414B-AC01-9C49-B0BD-9722E68ECB19}" type="datetimeFigureOut">
              <a:rPr lang="it-IT" smtClean="0"/>
              <a:t>09/09/21</a:t>
            </a:fld>
            <a:endParaRPr lang="it-IT"/>
          </a:p>
        </p:txBody>
      </p:sp>
      <p:sp>
        <p:nvSpPr>
          <p:cNvPr id="8" name="Segnaposto piè di pagina 7">
            <a:extLst>
              <a:ext uri="{FF2B5EF4-FFF2-40B4-BE49-F238E27FC236}">
                <a16:creationId xmlns:a16="http://schemas.microsoft.com/office/drawing/2014/main" id="{50D04ED5-8203-CB48-AD83-69CC7767402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AF765DC-5746-1848-8534-4FC06272F56F}"/>
              </a:ext>
            </a:extLst>
          </p:cNvPr>
          <p:cNvSpPr>
            <a:spLocks noGrp="1"/>
          </p:cNvSpPr>
          <p:nvPr>
            <p:ph type="sldNum" sz="quarter" idx="12"/>
          </p:nvPr>
        </p:nvSpPr>
        <p:spPr/>
        <p:txBody>
          <a:bodyPr/>
          <a:lstStyle/>
          <a:p>
            <a:fld id="{E136CAE4-33D7-EF41-BD23-447E3C8CBD5E}" type="slidenum">
              <a:rPr lang="it-IT" smtClean="0"/>
              <a:t>‹N°›</a:t>
            </a:fld>
            <a:endParaRPr lang="it-IT"/>
          </a:p>
        </p:txBody>
      </p:sp>
    </p:spTree>
    <p:extLst>
      <p:ext uri="{BB962C8B-B14F-4D97-AF65-F5344CB8AC3E}">
        <p14:creationId xmlns:p14="http://schemas.microsoft.com/office/powerpoint/2010/main" val="2894199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D9E0A3-6C28-3E47-97AB-CA40CCBE126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71EB072-199B-5A45-BBA2-762759B281F5}"/>
              </a:ext>
            </a:extLst>
          </p:cNvPr>
          <p:cNvSpPr>
            <a:spLocks noGrp="1"/>
          </p:cNvSpPr>
          <p:nvPr>
            <p:ph type="dt" sz="half" idx="10"/>
          </p:nvPr>
        </p:nvSpPr>
        <p:spPr/>
        <p:txBody>
          <a:bodyPr/>
          <a:lstStyle/>
          <a:p>
            <a:fld id="{E765414B-AC01-9C49-B0BD-9722E68ECB19}" type="datetimeFigureOut">
              <a:rPr lang="it-IT" smtClean="0"/>
              <a:t>09/09/21</a:t>
            </a:fld>
            <a:endParaRPr lang="it-IT"/>
          </a:p>
        </p:txBody>
      </p:sp>
      <p:sp>
        <p:nvSpPr>
          <p:cNvPr id="4" name="Segnaposto piè di pagina 3">
            <a:extLst>
              <a:ext uri="{FF2B5EF4-FFF2-40B4-BE49-F238E27FC236}">
                <a16:creationId xmlns:a16="http://schemas.microsoft.com/office/drawing/2014/main" id="{1DF7CEC4-5EA9-0B48-8FA5-EAF5C615CE4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59EECB8-427D-E547-B3CF-0574ADEC6628}"/>
              </a:ext>
            </a:extLst>
          </p:cNvPr>
          <p:cNvSpPr>
            <a:spLocks noGrp="1"/>
          </p:cNvSpPr>
          <p:nvPr>
            <p:ph type="sldNum" sz="quarter" idx="12"/>
          </p:nvPr>
        </p:nvSpPr>
        <p:spPr/>
        <p:txBody>
          <a:bodyPr/>
          <a:lstStyle/>
          <a:p>
            <a:fld id="{E136CAE4-33D7-EF41-BD23-447E3C8CBD5E}" type="slidenum">
              <a:rPr lang="it-IT" smtClean="0"/>
              <a:t>‹N°›</a:t>
            </a:fld>
            <a:endParaRPr lang="it-IT"/>
          </a:p>
        </p:txBody>
      </p:sp>
    </p:spTree>
    <p:extLst>
      <p:ext uri="{BB962C8B-B14F-4D97-AF65-F5344CB8AC3E}">
        <p14:creationId xmlns:p14="http://schemas.microsoft.com/office/powerpoint/2010/main" val="192635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432649F-86F2-104D-AFBC-DAF166B711A4}"/>
              </a:ext>
            </a:extLst>
          </p:cNvPr>
          <p:cNvSpPr>
            <a:spLocks noGrp="1"/>
          </p:cNvSpPr>
          <p:nvPr>
            <p:ph type="dt" sz="half" idx="10"/>
          </p:nvPr>
        </p:nvSpPr>
        <p:spPr/>
        <p:txBody>
          <a:bodyPr/>
          <a:lstStyle/>
          <a:p>
            <a:fld id="{E765414B-AC01-9C49-B0BD-9722E68ECB19}" type="datetimeFigureOut">
              <a:rPr lang="it-IT" smtClean="0"/>
              <a:t>09/09/21</a:t>
            </a:fld>
            <a:endParaRPr lang="it-IT"/>
          </a:p>
        </p:txBody>
      </p:sp>
      <p:sp>
        <p:nvSpPr>
          <p:cNvPr id="3" name="Segnaposto piè di pagina 2">
            <a:extLst>
              <a:ext uri="{FF2B5EF4-FFF2-40B4-BE49-F238E27FC236}">
                <a16:creationId xmlns:a16="http://schemas.microsoft.com/office/drawing/2014/main" id="{C7E6AEA2-2477-0A45-A723-80FFA3DBC6F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0205087-2A23-F546-877C-B449F8BB3865}"/>
              </a:ext>
            </a:extLst>
          </p:cNvPr>
          <p:cNvSpPr>
            <a:spLocks noGrp="1"/>
          </p:cNvSpPr>
          <p:nvPr>
            <p:ph type="sldNum" sz="quarter" idx="12"/>
          </p:nvPr>
        </p:nvSpPr>
        <p:spPr/>
        <p:txBody>
          <a:bodyPr/>
          <a:lstStyle/>
          <a:p>
            <a:fld id="{E136CAE4-33D7-EF41-BD23-447E3C8CBD5E}" type="slidenum">
              <a:rPr lang="it-IT" smtClean="0"/>
              <a:t>‹N°›</a:t>
            </a:fld>
            <a:endParaRPr lang="it-IT"/>
          </a:p>
        </p:txBody>
      </p:sp>
    </p:spTree>
    <p:extLst>
      <p:ext uri="{BB962C8B-B14F-4D97-AF65-F5344CB8AC3E}">
        <p14:creationId xmlns:p14="http://schemas.microsoft.com/office/powerpoint/2010/main" val="193306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84B30E-738B-A341-8C1F-6D06808BCAE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53719E0-87B9-AD4A-9E5E-B07508674E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0FE6CBE6-3BD0-BB40-A041-2087EABED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8A220205-2114-F84F-A889-598FA639B1DD}"/>
              </a:ext>
            </a:extLst>
          </p:cNvPr>
          <p:cNvSpPr>
            <a:spLocks noGrp="1"/>
          </p:cNvSpPr>
          <p:nvPr>
            <p:ph type="dt" sz="half" idx="10"/>
          </p:nvPr>
        </p:nvSpPr>
        <p:spPr/>
        <p:txBody>
          <a:bodyPr/>
          <a:lstStyle/>
          <a:p>
            <a:fld id="{E765414B-AC01-9C49-B0BD-9722E68ECB19}" type="datetimeFigureOut">
              <a:rPr lang="it-IT" smtClean="0"/>
              <a:t>09/09/21</a:t>
            </a:fld>
            <a:endParaRPr lang="it-IT"/>
          </a:p>
        </p:txBody>
      </p:sp>
      <p:sp>
        <p:nvSpPr>
          <p:cNvPr id="6" name="Segnaposto piè di pagina 5">
            <a:extLst>
              <a:ext uri="{FF2B5EF4-FFF2-40B4-BE49-F238E27FC236}">
                <a16:creationId xmlns:a16="http://schemas.microsoft.com/office/drawing/2014/main" id="{76D1BA34-235E-3B4B-8A4D-66D8BB8DE45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27F248B-09F3-2A41-B7BC-AAEC1A51A766}"/>
              </a:ext>
            </a:extLst>
          </p:cNvPr>
          <p:cNvSpPr>
            <a:spLocks noGrp="1"/>
          </p:cNvSpPr>
          <p:nvPr>
            <p:ph type="sldNum" sz="quarter" idx="12"/>
          </p:nvPr>
        </p:nvSpPr>
        <p:spPr/>
        <p:txBody>
          <a:bodyPr/>
          <a:lstStyle/>
          <a:p>
            <a:fld id="{E136CAE4-33D7-EF41-BD23-447E3C8CBD5E}" type="slidenum">
              <a:rPr lang="it-IT" smtClean="0"/>
              <a:t>‹N°›</a:t>
            </a:fld>
            <a:endParaRPr lang="it-IT"/>
          </a:p>
        </p:txBody>
      </p:sp>
    </p:spTree>
    <p:extLst>
      <p:ext uri="{BB962C8B-B14F-4D97-AF65-F5344CB8AC3E}">
        <p14:creationId xmlns:p14="http://schemas.microsoft.com/office/powerpoint/2010/main" val="4205893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C45C6F-6DB7-0F47-AF39-665B8D03AE8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3A0DA63-B23B-9F4F-96DE-EA1575EF17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64E4743-CB3C-774C-A57E-D51E643518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A1CBB969-8B77-E647-8EA8-61F1914119E8}"/>
              </a:ext>
            </a:extLst>
          </p:cNvPr>
          <p:cNvSpPr>
            <a:spLocks noGrp="1"/>
          </p:cNvSpPr>
          <p:nvPr>
            <p:ph type="dt" sz="half" idx="10"/>
          </p:nvPr>
        </p:nvSpPr>
        <p:spPr/>
        <p:txBody>
          <a:bodyPr/>
          <a:lstStyle/>
          <a:p>
            <a:fld id="{E765414B-AC01-9C49-B0BD-9722E68ECB19}" type="datetimeFigureOut">
              <a:rPr lang="it-IT" smtClean="0"/>
              <a:t>09/09/21</a:t>
            </a:fld>
            <a:endParaRPr lang="it-IT"/>
          </a:p>
        </p:txBody>
      </p:sp>
      <p:sp>
        <p:nvSpPr>
          <p:cNvPr id="6" name="Segnaposto piè di pagina 5">
            <a:extLst>
              <a:ext uri="{FF2B5EF4-FFF2-40B4-BE49-F238E27FC236}">
                <a16:creationId xmlns:a16="http://schemas.microsoft.com/office/drawing/2014/main" id="{44F6C8C7-D130-3D4C-8216-63CDD4FAFA9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A953E9E-7514-DE45-9D66-E00069B10693}"/>
              </a:ext>
            </a:extLst>
          </p:cNvPr>
          <p:cNvSpPr>
            <a:spLocks noGrp="1"/>
          </p:cNvSpPr>
          <p:nvPr>
            <p:ph type="sldNum" sz="quarter" idx="12"/>
          </p:nvPr>
        </p:nvSpPr>
        <p:spPr/>
        <p:txBody>
          <a:bodyPr/>
          <a:lstStyle/>
          <a:p>
            <a:fld id="{E136CAE4-33D7-EF41-BD23-447E3C8CBD5E}" type="slidenum">
              <a:rPr lang="it-IT" smtClean="0"/>
              <a:t>‹N°›</a:t>
            </a:fld>
            <a:endParaRPr lang="it-IT"/>
          </a:p>
        </p:txBody>
      </p:sp>
    </p:spTree>
    <p:extLst>
      <p:ext uri="{BB962C8B-B14F-4D97-AF65-F5344CB8AC3E}">
        <p14:creationId xmlns:p14="http://schemas.microsoft.com/office/powerpoint/2010/main" val="1687907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6FAC7E5-6BE8-CD43-BAD3-FF8DE68CED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1FF64E2-54CA-2541-8B45-626EBB01C7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C38BDED4-F18A-5C4E-BF78-0D8AA6204A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5414B-AC01-9C49-B0BD-9722E68ECB19}" type="datetimeFigureOut">
              <a:rPr lang="it-IT" smtClean="0"/>
              <a:t>09/09/21</a:t>
            </a:fld>
            <a:endParaRPr lang="it-IT"/>
          </a:p>
        </p:txBody>
      </p:sp>
      <p:sp>
        <p:nvSpPr>
          <p:cNvPr id="5" name="Segnaposto piè di pagina 4">
            <a:extLst>
              <a:ext uri="{FF2B5EF4-FFF2-40B4-BE49-F238E27FC236}">
                <a16:creationId xmlns:a16="http://schemas.microsoft.com/office/drawing/2014/main" id="{B9004135-A8FD-844E-B1DA-075FCFA901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C378773-399B-4D48-9CE7-C13A84A9EB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36CAE4-33D7-EF41-BD23-447E3C8CBD5E}" type="slidenum">
              <a:rPr lang="it-IT" smtClean="0"/>
              <a:t>‹N°›</a:t>
            </a:fld>
            <a:endParaRPr lang="it-IT"/>
          </a:p>
        </p:txBody>
      </p:sp>
    </p:spTree>
    <p:extLst>
      <p:ext uri="{BB962C8B-B14F-4D97-AF65-F5344CB8AC3E}">
        <p14:creationId xmlns:p14="http://schemas.microsoft.com/office/powerpoint/2010/main" val="1938915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98767260-CC19-AC49-9C3E-733BF223A5D3}"/>
              </a:ext>
            </a:extLst>
          </p:cNvPr>
          <p:cNvSpPr txBox="1">
            <a:spLocks/>
          </p:cNvSpPr>
          <p:nvPr/>
        </p:nvSpPr>
        <p:spPr>
          <a:xfrm>
            <a:off x="780384" y="951087"/>
            <a:ext cx="4270587" cy="1142999"/>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it-IT" sz="2800" b="1" dirty="0">
                <a:solidFill>
                  <a:schemeClr val="bg1"/>
                </a:solidFill>
                <a:latin typeface="Myriad Pro" panose="020B0503030403020204" pitchFamily="34" charset="0"/>
              </a:rPr>
              <a:t>Catherine </a:t>
            </a:r>
            <a:r>
              <a:rPr lang="it-IT" sz="2800" b="1" dirty="0" err="1">
                <a:solidFill>
                  <a:schemeClr val="bg1"/>
                </a:solidFill>
                <a:latin typeface="Myriad Pro" panose="020B0503030403020204" pitchFamily="34" charset="0"/>
              </a:rPr>
              <a:t>Refabert</a:t>
            </a:r>
            <a:endParaRPr lang="it-IT" sz="2800" b="1" dirty="0">
              <a:solidFill>
                <a:schemeClr val="bg1"/>
              </a:solidFill>
              <a:latin typeface="Myriad Pro" panose="020B0503030403020204" pitchFamily="34" charset="0"/>
            </a:endParaRPr>
          </a:p>
          <a:p>
            <a:pPr algn="l"/>
            <a:r>
              <a:rPr lang="it-IT" sz="2800" i="1" dirty="0">
                <a:solidFill>
                  <a:schemeClr val="bg1"/>
                </a:solidFill>
                <a:latin typeface="Myriad Pro" panose="020B0503030403020204" pitchFamily="34" charset="0"/>
              </a:rPr>
              <a:t>IIW </a:t>
            </a:r>
            <a:r>
              <a:rPr lang="it-IT" sz="2800" i="1" dirty="0" err="1">
                <a:solidFill>
                  <a:schemeClr val="bg1"/>
                </a:solidFill>
                <a:latin typeface="Myriad Pro" panose="020B0503030403020204" pitchFamily="34" charset="0"/>
              </a:rPr>
              <a:t>Past</a:t>
            </a:r>
            <a:r>
              <a:rPr lang="it-IT" sz="2800" i="1" dirty="0">
                <a:solidFill>
                  <a:schemeClr val="bg1"/>
                </a:solidFill>
                <a:latin typeface="Myriad Pro" panose="020B0503030403020204" pitchFamily="34" charset="0"/>
              </a:rPr>
              <a:t> </a:t>
            </a:r>
            <a:r>
              <a:rPr lang="it-IT" sz="2800" i="1" dirty="0" err="1">
                <a:solidFill>
                  <a:schemeClr val="bg1"/>
                </a:solidFill>
                <a:latin typeface="Myriad Pro" panose="020B0503030403020204" pitchFamily="34" charset="0"/>
              </a:rPr>
              <a:t>President</a:t>
            </a:r>
            <a:r>
              <a:rPr lang="it-IT" sz="2800" i="1" dirty="0">
                <a:solidFill>
                  <a:schemeClr val="bg1"/>
                </a:solidFill>
                <a:latin typeface="Myriad Pro" panose="020B0503030403020204" pitchFamily="34" charset="0"/>
              </a:rPr>
              <a:t>  2011-2012</a:t>
            </a:r>
          </a:p>
        </p:txBody>
      </p:sp>
      <p:sp>
        <p:nvSpPr>
          <p:cNvPr id="4" name="Segnaposto testo 5">
            <a:extLst>
              <a:ext uri="{FF2B5EF4-FFF2-40B4-BE49-F238E27FC236}">
                <a16:creationId xmlns:a16="http://schemas.microsoft.com/office/drawing/2014/main" id="{9AE38693-7A6D-A64A-89C1-3E90522AEAC6}"/>
              </a:ext>
            </a:extLst>
          </p:cNvPr>
          <p:cNvSpPr txBox="1">
            <a:spLocks/>
          </p:cNvSpPr>
          <p:nvPr/>
        </p:nvSpPr>
        <p:spPr>
          <a:xfrm>
            <a:off x="5196744" y="3801564"/>
            <a:ext cx="6879722" cy="14558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70000"/>
              </a:lnSpc>
            </a:pPr>
            <a:r>
              <a:rPr lang="it-IT" sz="3300" b="1" dirty="0">
                <a:solidFill>
                  <a:srgbClr val="005C9A"/>
                </a:solidFill>
                <a:latin typeface="Myriad Pro" panose="020B0503030403020204" pitchFamily="34" charset="0"/>
              </a:rPr>
              <a:t>Inner Wheel</a:t>
            </a:r>
          </a:p>
          <a:p>
            <a:pPr>
              <a:lnSpc>
                <a:spcPct val="70000"/>
              </a:lnSpc>
            </a:pPr>
            <a:r>
              <a:rPr lang="it-IT" sz="3300" b="1" dirty="0" err="1">
                <a:solidFill>
                  <a:srgbClr val="005C9A"/>
                </a:solidFill>
                <a:latin typeface="Myriad Pro" panose="020B0503030403020204" pitchFamily="34" charset="0"/>
              </a:rPr>
              <a:t>European</a:t>
            </a:r>
            <a:r>
              <a:rPr lang="it-IT" sz="3300" b="1" dirty="0">
                <a:solidFill>
                  <a:srgbClr val="005C9A"/>
                </a:solidFill>
                <a:latin typeface="Myriad Pro" panose="020B0503030403020204" pitchFamily="34" charset="0"/>
              </a:rPr>
              <a:t>  meeting Rimini</a:t>
            </a:r>
          </a:p>
          <a:p>
            <a:pPr>
              <a:lnSpc>
                <a:spcPct val="70000"/>
              </a:lnSpc>
            </a:pPr>
            <a:r>
              <a:rPr lang="it-IT" sz="3300" b="1" dirty="0">
                <a:solidFill>
                  <a:srgbClr val="005C9A"/>
                </a:solidFill>
                <a:latin typeface="Myriad Pro" panose="020B0503030403020204" pitchFamily="34" charset="0"/>
              </a:rPr>
              <a:t>2021</a:t>
            </a:r>
          </a:p>
        </p:txBody>
      </p:sp>
    </p:spTree>
    <p:extLst>
      <p:ext uri="{BB962C8B-B14F-4D97-AF65-F5344CB8AC3E}">
        <p14:creationId xmlns:p14="http://schemas.microsoft.com/office/powerpoint/2010/main" val="140347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751733" y="6454342"/>
            <a:ext cx="334077"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8</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7" name="Rettangolo 8">
            <a:extLst>
              <a:ext uri="{FF2B5EF4-FFF2-40B4-BE49-F238E27FC236}">
                <a16:creationId xmlns:a16="http://schemas.microsoft.com/office/drawing/2014/main" id="{F6EFBBB4-DE4C-4E48-99C1-CC56EA48AFA7}"/>
              </a:ext>
            </a:extLst>
          </p:cNvPr>
          <p:cNvSpPr/>
          <p:nvPr/>
        </p:nvSpPr>
        <p:spPr>
          <a:xfrm>
            <a:off x="609600" y="2267179"/>
            <a:ext cx="10972800" cy="3693319"/>
          </a:xfrm>
          <a:prstGeom prst="rect">
            <a:avLst/>
          </a:prstGeom>
        </p:spPr>
        <p:txBody>
          <a:bodyPr wrap="square">
            <a:spAutoFit/>
          </a:bodyPr>
          <a:lstStyle/>
          <a:p>
            <a:pPr algn="ctr"/>
            <a:r>
              <a:rPr lang="en-US" b="1" dirty="0">
                <a:solidFill>
                  <a:schemeClr val="accent1"/>
                </a:solidFill>
                <a:latin typeface="Arial" panose="020B0604020202020204" pitchFamily="34" charset="0"/>
                <a:cs typeface="Arial" panose="020B0604020202020204" pitchFamily="34" charset="0"/>
              </a:rPr>
              <a:t>THE  ROLE OF THE CONSTITUTION CHAIRMAN HAS CHANGED DRASTICALLY </a:t>
            </a:r>
          </a:p>
          <a:p>
            <a:pPr algn="ctr"/>
            <a:r>
              <a:rPr lang="en-US" b="1" dirty="0">
                <a:solidFill>
                  <a:schemeClr val="accent1"/>
                </a:solidFill>
                <a:latin typeface="Arial" panose="020B0604020202020204" pitchFamily="34" charset="0"/>
                <a:cs typeface="Arial" panose="020B0604020202020204" pitchFamily="34" charset="0"/>
              </a:rPr>
              <a:t>IN THE RECENT YEARS </a:t>
            </a:r>
          </a:p>
          <a:p>
            <a:pPr algn="ctr"/>
            <a:endParaRPr lang="fr-FR" dirty="0">
              <a:solidFill>
                <a:schemeClr val="accent1"/>
              </a:solidFill>
              <a:latin typeface="Arial" panose="020B0604020202020204" pitchFamily="34" charset="0"/>
              <a:cs typeface="Arial" panose="020B0604020202020204" pitchFamily="34" charset="0"/>
            </a:endParaRPr>
          </a:p>
          <a:p>
            <a:pPr algn="ctr"/>
            <a:r>
              <a:rPr lang="en-US" b="1" dirty="0">
                <a:solidFill>
                  <a:schemeClr val="accent1"/>
                </a:solidFill>
                <a:latin typeface="Arial" panose="020B0604020202020204" pitchFamily="34" charset="0"/>
                <a:cs typeface="Arial" panose="020B0604020202020204" pitchFamily="34" charset="0"/>
              </a:rPr>
              <a:t>UNTIL RECENTLY THE CC WAS THE  RECORD KEPEER, </a:t>
            </a:r>
          </a:p>
          <a:p>
            <a:pPr algn="ctr"/>
            <a:r>
              <a:rPr lang="en-US" b="1" dirty="0">
                <a:solidFill>
                  <a:schemeClr val="accent1"/>
                </a:solidFill>
                <a:latin typeface="Arial" panose="020B0604020202020204" pitchFamily="34" charset="0"/>
                <a:cs typeface="Arial" panose="020B0604020202020204" pitchFamily="34" charset="0"/>
              </a:rPr>
              <a:t>THE AUTHORITY IN CHARGE OF THE IW CONSTITUTION</a:t>
            </a:r>
          </a:p>
          <a:p>
            <a:pPr algn="ctr"/>
            <a:endParaRPr lang="fr-FR"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HER POSITION WAS CREATED EN 1988, AT THAT TIME ONE PERSON WAS ENOUGH TO RESOLVE SOME CONSTITUTIONNAL MATTERS, SELECT THE PROPOSALS FOR THE CONVENTION, WITH THE HELP OF THE CONSTITUTIONAL COMMETTEE COMPOSED OF THE INTERNATIONAL PRESIDENT THE VICE PRESIDENT AND THE CC </a:t>
            </a:r>
          </a:p>
          <a:p>
            <a:pPr algn="ctr"/>
            <a:endParaRPr lang="fr-FR" dirty="0">
              <a:solidFill>
                <a:schemeClr val="accent1"/>
              </a:solidFill>
              <a:latin typeface="Arial" panose="020B0604020202020204" pitchFamily="34" charset="0"/>
              <a:cs typeface="Arial" panose="020B0604020202020204" pitchFamily="34" charset="0"/>
            </a:endParaRPr>
          </a:p>
          <a:p>
            <a:pPr algn="ctr"/>
            <a:r>
              <a:rPr lang="en-US" b="1" dirty="0">
                <a:solidFill>
                  <a:schemeClr val="accent1"/>
                </a:solidFill>
                <a:latin typeface="Arial" panose="020B0604020202020204" pitchFamily="34" charset="0"/>
                <a:cs typeface="Arial" panose="020B0604020202020204" pitchFamily="34" charset="0"/>
              </a:rPr>
              <a:t>IN 2021 AS I TOLD YOU PREVIOUSLY WE ARE ALMOST 110.000 MEMBERS PROBABLY MORE THAN DOUBLE COMPARE TO 40 YEARS BACK</a:t>
            </a:r>
            <a:endParaRPr lang="fr-FR" b="1" dirty="0">
              <a:solidFill>
                <a:schemeClr val="accent1"/>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6081152" cy="461665"/>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CONSTITUTION  CHAIRMAN : THE LAW</a:t>
            </a:r>
            <a:r>
              <a:rPr lang="fr-FR" sz="2400" b="1" dirty="0">
                <a:solidFill>
                  <a:schemeClr val="accent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85731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751733" y="6454342"/>
            <a:ext cx="334077"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9</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7" name="Rettangolo 8">
            <a:extLst>
              <a:ext uri="{FF2B5EF4-FFF2-40B4-BE49-F238E27FC236}">
                <a16:creationId xmlns:a16="http://schemas.microsoft.com/office/drawing/2014/main" id="{F6EFBBB4-DE4C-4E48-99C1-CC56EA48AFA7}"/>
              </a:ext>
            </a:extLst>
          </p:cNvPr>
          <p:cNvSpPr/>
          <p:nvPr/>
        </p:nvSpPr>
        <p:spPr>
          <a:xfrm>
            <a:off x="609600" y="2267179"/>
            <a:ext cx="10972800" cy="3693319"/>
          </a:xfrm>
          <a:prstGeom prst="rect">
            <a:avLst/>
          </a:prstGeom>
        </p:spPr>
        <p:txBody>
          <a:bodyPr wrap="square">
            <a:spAutoFit/>
          </a:bodyPr>
          <a:lstStyle/>
          <a:p>
            <a:pPr algn="ctr"/>
            <a:r>
              <a:rPr lang="en-US" b="1" dirty="0">
                <a:solidFill>
                  <a:schemeClr val="accent1"/>
                </a:solidFill>
                <a:latin typeface="Arial" panose="020B0604020202020204" pitchFamily="34" charset="0"/>
                <a:cs typeface="Arial" panose="020B0604020202020204" pitchFamily="34" charset="0"/>
              </a:rPr>
              <a:t>NOW,  THE AMOUNT OF WORK OF THE CC IS ENORMOUS</a:t>
            </a:r>
            <a:endParaRPr lang="fr-FR" b="1" dirty="0">
              <a:solidFill>
                <a:schemeClr val="accent1"/>
              </a:solidFill>
              <a:latin typeface="Arial" panose="020B0604020202020204" pitchFamily="34" charset="0"/>
              <a:cs typeface="Arial" panose="020B0604020202020204" pitchFamily="34" charset="0"/>
            </a:endParaRPr>
          </a:p>
          <a:p>
            <a:pPr algn="ctr"/>
            <a:endParaRPr lang="en-US"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SHE IS RESPONSABLE OF VERIFYING THE CHANGES OF THE STATUTS AND BYE LAWS OF THE CLUBS DISTRICTS, COUNTRIES AND INTERNATIONAL</a:t>
            </a:r>
            <a:endParaRPr lang="fr-FR" dirty="0">
              <a:solidFill>
                <a:schemeClr val="accent1"/>
              </a:solidFill>
              <a:latin typeface="Arial" panose="020B0604020202020204" pitchFamily="34" charset="0"/>
              <a:cs typeface="Arial" panose="020B0604020202020204" pitchFamily="34" charset="0"/>
            </a:endParaRPr>
          </a:p>
          <a:p>
            <a:pPr algn="ctr"/>
            <a:endParaRPr lang="en-US"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SHE IS IN CHARGE OF CONTROLLING AND </a:t>
            </a:r>
          </a:p>
          <a:p>
            <a:pPr algn="ctr"/>
            <a:r>
              <a:rPr lang="en-US" dirty="0">
                <a:solidFill>
                  <a:schemeClr val="accent1"/>
                </a:solidFill>
                <a:latin typeface="Arial" panose="020B0604020202020204" pitchFamily="34" charset="0"/>
                <a:cs typeface="Arial" panose="020B0604020202020204" pitchFamily="34" charset="0"/>
              </a:rPr>
              <a:t>PRINTING THE NEW CONSTITUTION  AFTER EACH CONVENTION</a:t>
            </a:r>
          </a:p>
          <a:p>
            <a:pPr algn="ctr"/>
            <a:endParaRPr lang="fr-FR"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SHE MUST ANSWER AND RESOLVE ALL THE CONSTITUTIONAL MATTERS WHICH HAPPEN IN ALL IW COUNTRIES</a:t>
            </a:r>
          </a:p>
          <a:p>
            <a:pPr algn="ctr"/>
            <a:r>
              <a:rPr lang="en-US" dirty="0">
                <a:solidFill>
                  <a:schemeClr val="accent1"/>
                </a:solidFill>
                <a:latin typeface="Arial" panose="020B0604020202020204" pitchFamily="34" charset="0"/>
                <a:cs typeface="Arial" panose="020B0604020202020204" pitchFamily="34" charset="0"/>
              </a:rPr>
              <a:t>SHE MUST SELECT WITH THE HELP OF THE CC COMMETTEE</a:t>
            </a:r>
            <a:endParaRPr lang="fr-FR"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THE PROPOSALS SEND BY THE COUNTRIES FOR THE COMING CONVENTION, EXPLAIN EACH TIME WHY SOME PRPOSALS WERE REJECTED , OR HELP TO REWRITE THEM</a:t>
            </a:r>
            <a:endParaRPr lang="fr-FR" dirty="0">
              <a:solidFill>
                <a:schemeClr val="accent1"/>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6081152" cy="461665"/>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CONSTITUTION  CHAIRMAN : THE LAW</a:t>
            </a:r>
            <a:r>
              <a:rPr lang="fr-FR" sz="2400" b="1" dirty="0">
                <a:solidFill>
                  <a:schemeClr val="accent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00333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555605" y="6454342"/>
            <a:ext cx="530206"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10</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7" name="Rettangolo 8">
            <a:extLst>
              <a:ext uri="{FF2B5EF4-FFF2-40B4-BE49-F238E27FC236}">
                <a16:creationId xmlns:a16="http://schemas.microsoft.com/office/drawing/2014/main" id="{F6EFBBB4-DE4C-4E48-99C1-CC56EA48AFA7}"/>
              </a:ext>
            </a:extLst>
          </p:cNvPr>
          <p:cNvSpPr/>
          <p:nvPr/>
        </p:nvSpPr>
        <p:spPr>
          <a:xfrm>
            <a:off x="609600" y="2267179"/>
            <a:ext cx="10972800" cy="3447098"/>
          </a:xfrm>
          <a:prstGeom prst="rect">
            <a:avLst/>
          </a:prstGeom>
        </p:spPr>
        <p:txBody>
          <a:bodyPr wrap="square">
            <a:spAutoFit/>
          </a:bodyPr>
          <a:lstStyle/>
          <a:p>
            <a:pPr algn="ctr"/>
            <a:endParaRPr lang="en-US"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10 YEARS AGO I PERSONNALLY,  AS INTERNATIONAL PRESIDENT, WORK VERY CLOSE TO THE</a:t>
            </a:r>
            <a:endParaRPr lang="fr-FR"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CC </a:t>
            </a:r>
            <a:r>
              <a:rPr lang="en-US" b="1" dirty="0">
                <a:solidFill>
                  <a:schemeClr val="accent1"/>
                </a:solidFill>
                <a:latin typeface="Arial" panose="020B0604020202020204" pitchFamily="34" charset="0"/>
                <a:cs typeface="Arial" panose="020B0604020202020204" pitchFamily="34" charset="0"/>
              </a:rPr>
              <a:t>NORMA FRIAR</a:t>
            </a:r>
            <a:r>
              <a:rPr lang="en-US" dirty="0">
                <a:solidFill>
                  <a:schemeClr val="accent1"/>
                </a:solidFill>
                <a:latin typeface="Arial" panose="020B0604020202020204" pitchFamily="34" charset="0"/>
                <a:cs typeface="Arial" panose="020B0604020202020204" pitchFamily="34" charset="0"/>
              </a:rPr>
              <a:t> WHO WAS AN EXCEPTIONNAL CC OFFICER, AND I REALISE ALREADY AT THAT TIME HOW MANY HOURS,  DAYS WE SPENT AND SHE SPENT ON THE CONSTITUTIONNAL MATTERS, IT WAS, ALREADY  IN 2010 A REAL FULL TIME JOB…..</a:t>
            </a:r>
          </a:p>
          <a:p>
            <a:pPr algn="ctr"/>
            <a:endParaRPr lang="en-US"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BUT THE TIME HAVE CHANGED A LOT IN 10 YEARS </a:t>
            </a:r>
            <a:endParaRPr lang="fr-FR" dirty="0">
              <a:solidFill>
                <a:schemeClr val="accent1"/>
              </a:solidFill>
              <a:latin typeface="Arial" panose="020B0604020202020204" pitchFamily="34" charset="0"/>
              <a:cs typeface="Arial" panose="020B0604020202020204" pitchFamily="34" charset="0"/>
            </a:endParaRPr>
          </a:p>
          <a:p>
            <a:endParaRPr lang="en-US" dirty="0">
              <a:solidFill>
                <a:schemeClr val="accent1"/>
              </a:solidFill>
              <a:latin typeface="Arial" panose="020B0604020202020204" pitchFamily="34" charset="0"/>
              <a:cs typeface="Arial" panose="020B0604020202020204" pitchFamily="34" charset="0"/>
            </a:endParaRPr>
          </a:p>
          <a:p>
            <a:r>
              <a:rPr lang="en-US" dirty="0">
                <a:solidFill>
                  <a:schemeClr val="accent1"/>
                </a:solidFill>
                <a:latin typeface="Arial" panose="020B0604020202020204" pitchFamily="34" charset="0"/>
                <a:cs typeface="Arial" panose="020B0604020202020204" pitchFamily="34" charset="0"/>
              </a:rPr>
              <a:t>THE CC MUST BECOME NOT ONLY THE SUPERVISOR OF ALL THE CONSTITUTIONNAL MATTERS BUT AT A PERIOD WHEN THE CHANGE IS HIGHLY  REQUESTED IN OUR ORGANISATION SHE MUST BECOME THE </a:t>
            </a:r>
            <a:r>
              <a:rPr lang="en-US" sz="2000" b="1" i="1" dirty="0">
                <a:solidFill>
                  <a:schemeClr val="accent1"/>
                </a:solidFill>
                <a:latin typeface="Arial" panose="020B0604020202020204" pitchFamily="34" charset="0"/>
                <a:cs typeface="Arial" panose="020B0604020202020204" pitchFamily="34" charset="0"/>
              </a:rPr>
              <a:t>“ INSPIRATION  OFFICER </a:t>
            </a:r>
            <a:r>
              <a:rPr lang="en-US" dirty="0">
                <a:solidFill>
                  <a:schemeClr val="accent1"/>
                </a:solidFill>
                <a:latin typeface="Arial" panose="020B0604020202020204" pitchFamily="34" charset="0"/>
                <a:cs typeface="Arial" panose="020B0604020202020204" pitchFamily="34" charset="0"/>
              </a:rPr>
              <a:t>“ FOR THE NECESSARY CHANGES IN OUR STATUTS</a:t>
            </a:r>
            <a:endParaRPr lang="it-IT"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6081152" cy="461665"/>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CONSTITUTION  CHAIRMAN : THE LAW</a:t>
            </a:r>
            <a:r>
              <a:rPr lang="fr-FR" sz="2400" b="1" dirty="0">
                <a:solidFill>
                  <a:schemeClr val="accent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25280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7" name="Rettangolo 8">
            <a:extLst>
              <a:ext uri="{FF2B5EF4-FFF2-40B4-BE49-F238E27FC236}">
                <a16:creationId xmlns:a16="http://schemas.microsoft.com/office/drawing/2014/main" id="{F6EFBBB4-DE4C-4E48-99C1-CC56EA48AFA7}"/>
              </a:ext>
            </a:extLst>
          </p:cNvPr>
          <p:cNvSpPr/>
          <p:nvPr/>
        </p:nvSpPr>
        <p:spPr>
          <a:xfrm>
            <a:off x="609600" y="2267179"/>
            <a:ext cx="10972800" cy="3139321"/>
          </a:xfrm>
          <a:prstGeom prst="rect">
            <a:avLst/>
          </a:prstGeom>
        </p:spPr>
        <p:txBody>
          <a:bodyPr wrap="square">
            <a:spAutoFit/>
          </a:bodyPr>
          <a:lstStyle/>
          <a:p>
            <a:pPr algn="ctr"/>
            <a:endParaRPr lang="en-US" dirty="0">
              <a:solidFill>
                <a:schemeClr val="accent1"/>
              </a:solidFill>
              <a:latin typeface="Arial" panose="020B0604020202020204" pitchFamily="34" charset="0"/>
              <a:cs typeface="Arial" panose="020B0604020202020204" pitchFamily="34" charset="0"/>
            </a:endParaRPr>
          </a:p>
          <a:p>
            <a:pPr algn="ctr"/>
            <a:r>
              <a:rPr lang="en-US" b="1" dirty="0">
                <a:solidFill>
                  <a:schemeClr val="accent1"/>
                </a:solidFill>
                <a:latin typeface="Arial" panose="020B0604020202020204" pitchFamily="34" charset="0"/>
                <a:cs typeface="Arial" panose="020B0604020202020204" pitchFamily="34" charset="0"/>
              </a:rPr>
              <a:t>IF WE WANT TO SURVIVE AS AN EFFICIENT AND IMPORTANT SERVICE ASSOCIATION</a:t>
            </a:r>
            <a:endParaRPr lang="fr-FR" b="1"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WITH HER EXPERIENCE IN HER CLUB, DISTRICT , COUNTRY, OR AT THE BOARD SHE MUST BE ABLE TO HAVE THE VISION OF WHAT NEED TO BE CHANGED, IMPROVED, MODIFIED, SIMPLIFIED, </a:t>
            </a:r>
          </a:p>
          <a:p>
            <a:pPr algn="ctr"/>
            <a:endParaRPr lang="en-US"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MORE DEMOCRATIC AND MORE EASY TO FOLLOW AND UNDERSTAND……SHE MUST HAVE THE VISON OF THE FUTURE AND LEAD THE COUNTRIES IN PREPARING THE NEW PROPOSALS</a:t>
            </a:r>
          </a:p>
          <a:p>
            <a:pPr algn="ctr"/>
            <a:endParaRPr lang="en-US" dirty="0">
              <a:solidFill>
                <a:schemeClr val="accent1"/>
              </a:solidFill>
              <a:latin typeface="Arial" panose="020B0604020202020204" pitchFamily="34" charset="0"/>
              <a:cs typeface="Arial" panose="020B0604020202020204" pitchFamily="34" charset="0"/>
            </a:endParaRPr>
          </a:p>
          <a:p>
            <a:pPr algn="ctr"/>
            <a:endParaRPr lang="en-US" dirty="0">
              <a:solidFill>
                <a:schemeClr val="accent1"/>
              </a:solidFill>
              <a:latin typeface="Arial" panose="020B0604020202020204" pitchFamily="34" charset="0"/>
              <a:cs typeface="Arial" panose="020B0604020202020204" pitchFamily="34" charset="0"/>
            </a:endParaRPr>
          </a:p>
          <a:p>
            <a:pPr algn="ctr"/>
            <a:r>
              <a:rPr lang="en-US" b="1" i="1" dirty="0">
                <a:solidFill>
                  <a:schemeClr val="accent1"/>
                </a:solidFill>
              </a:rPr>
              <a:t>DO YOU REALLY THINK THAT ONE PERSON CAN DO THIS ALONE?</a:t>
            </a:r>
            <a:endParaRPr lang="fr-FR" b="1" i="1" dirty="0">
              <a:solidFill>
                <a:schemeClr val="accent1"/>
              </a:solidFill>
            </a:endParaRPr>
          </a:p>
          <a:p>
            <a:pPr algn="ctr"/>
            <a:endParaRPr lang="fr-FR" dirty="0">
              <a:solidFill>
                <a:schemeClr val="accent1"/>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6081152" cy="461665"/>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CONSTITUTION  CHAIRMAN : THE LAW</a:t>
            </a:r>
            <a:r>
              <a:rPr lang="fr-FR" sz="2400" b="1" dirty="0">
                <a:solidFill>
                  <a:schemeClr val="accent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Segnaposto testo 5">
            <a:extLst>
              <a:ext uri="{FF2B5EF4-FFF2-40B4-BE49-F238E27FC236}">
                <a16:creationId xmlns:a16="http://schemas.microsoft.com/office/drawing/2014/main" id="{32ED3306-EF5E-494B-9820-231C0D7D2B57}"/>
              </a:ext>
            </a:extLst>
          </p:cNvPr>
          <p:cNvSpPr txBox="1">
            <a:spLocks/>
          </p:cNvSpPr>
          <p:nvPr/>
        </p:nvSpPr>
        <p:spPr>
          <a:xfrm>
            <a:off x="11555605" y="6454342"/>
            <a:ext cx="530206"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11</a:t>
            </a:r>
          </a:p>
        </p:txBody>
      </p:sp>
    </p:spTree>
    <p:extLst>
      <p:ext uri="{BB962C8B-B14F-4D97-AF65-F5344CB8AC3E}">
        <p14:creationId xmlns:p14="http://schemas.microsoft.com/office/powerpoint/2010/main" val="1989833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555605" y="6454342"/>
            <a:ext cx="530206"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12</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7" name="Rettangolo 8">
            <a:extLst>
              <a:ext uri="{FF2B5EF4-FFF2-40B4-BE49-F238E27FC236}">
                <a16:creationId xmlns:a16="http://schemas.microsoft.com/office/drawing/2014/main" id="{F6EFBBB4-DE4C-4E48-99C1-CC56EA48AFA7}"/>
              </a:ext>
            </a:extLst>
          </p:cNvPr>
          <p:cNvSpPr/>
          <p:nvPr/>
        </p:nvSpPr>
        <p:spPr>
          <a:xfrm>
            <a:off x="609600" y="2267179"/>
            <a:ext cx="10972800" cy="3970318"/>
          </a:xfrm>
          <a:prstGeom prst="rect">
            <a:avLst/>
          </a:prstGeom>
        </p:spPr>
        <p:txBody>
          <a:bodyPr wrap="square">
            <a:spAutoFit/>
          </a:bodyPr>
          <a:lstStyle/>
          <a:p>
            <a:pPr algn="ctr"/>
            <a:r>
              <a:rPr lang="en-US" dirty="0">
                <a:solidFill>
                  <a:schemeClr val="accent1"/>
                </a:solidFill>
              </a:rPr>
              <a:t>NO, IMPOSSIBLE AND WE HAD A GOOD EXAMPLE THESE LAST YEARS WHEN ONE PERSON COULD NOT WORK EFFICIENTLY, QUICKLY ,GIVING THE RIGHT INFORMATIONS OR SUGGESTIONS  IN TIME……</a:t>
            </a:r>
          </a:p>
          <a:p>
            <a:pPr algn="ctr"/>
            <a:endParaRPr lang="fr-FR" dirty="0">
              <a:solidFill>
                <a:schemeClr val="accent1"/>
              </a:solidFill>
            </a:endParaRPr>
          </a:p>
          <a:p>
            <a:pPr algn="ctr"/>
            <a:r>
              <a:rPr lang="en-US" dirty="0">
                <a:solidFill>
                  <a:schemeClr val="accent1"/>
                </a:solidFill>
              </a:rPr>
              <a:t>THANKS TO THE NEW TECHNOLOGICAL TOOLS AT OUR DISPOSAL THE CC MUST BE SURROUNDED WITH A QUALIFIED TEAM WHO’S WORK IS TO PROPOSE A NEW CONSTITUTION, I TOLD YOU SEVERAL TIMES THAT OUR CONSTITUTION IS NOW OBSOLETE IN REGARDS OF THE CHANGES WE OBSERVE IN OUR SOCIETY ,WAY OF LEAVING, WORKING ETC…….</a:t>
            </a:r>
          </a:p>
          <a:p>
            <a:pPr algn="ctr"/>
            <a:endParaRPr lang="fr-FR" dirty="0">
              <a:solidFill>
                <a:schemeClr val="accent1"/>
              </a:solidFill>
            </a:endParaRPr>
          </a:p>
          <a:p>
            <a:pPr algn="ctr"/>
            <a:r>
              <a:rPr lang="en-US" dirty="0">
                <a:solidFill>
                  <a:schemeClr val="accent1"/>
                </a:solidFill>
              </a:rPr>
              <a:t>THIS  QUALIFIED TEAM SHOULD REPRESENT ALL THE DIFFERENT CULTURES, HABITS, WAY OF LIFE,CUSTOMS</a:t>
            </a:r>
            <a:endParaRPr lang="fr-FR" dirty="0">
              <a:solidFill>
                <a:schemeClr val="accent1"/>
              </a:solidFill>
            </a:endParaRPr>
          </a:p>
          <a:p>
            <a:pPr algn="ctr"/>
            <a:r>
              <a:rPr lang="en-US" dirty="0">
                <a:solidFill>
                  <a:schemeClr val="accent1"/>
                </a:solidFill>
              </a:rPr>
              <a:t>OF THE 99 COUNTRIES IN IIW</a:t>
            </a:r>
            <a:endParaRPr lang="fr-FR" dirty="0">
              <a:solidFill>
                <a:schemeClr val="accent1"/>
              </a:solidFill>
            </a:endParaRPr>
          </a:p>
          <a:p>
            <a:pPr algn="ctr"/>
            <a:r>
              <a:rPr lang="en-US" dirty="0">
                <a:solidFill>
                  <a:schemeClr val="accent1"/>
                </a:solidFill>
              </a:rPr>
              <a:t> TO MAKE IT POSSIBLE, WE SHOULD HAVE A REPRESENTATIVE OF EACH OF OUR 5 CONTINENTS:   EUROPE,ASIA, AFRICA, NORTH AMERICA, AND OCEANIA WITH AUSTRALIA AND NEW ZEALAND</a:t>
            </a:r>
            <a:endParaRPr lang="fr-FR" dirty="0">
              <a:solidFill>
                <a:schemeClr val="accent1"/>
              </a:solidFill>
            </a:endParaRPr>
          </a:p>
          <a:p>
            <a:pPr algn="ctr"/>
            <a:r>
              <a:rPr lang="en-US" dirty="0">
                <a:solidFill>
                  <a:schemeClr val="accent1"/>
                </a:solidFill>
              </a:rPr>
              <a:t>THE CC SHOULD  ALSO BE ABLE TO ADD SOME MEMBERS, EXPERTS ON CONSTITUTIONAL MATTERS IN HER COUNTRY , I TOLD YOU THE WORK IS TREMENDOUS…………………….</a:t>
            </a:r>
            <a:endParaRPr lang="fr-FR" dirty="0">
              <a:solidFill>
                <a:schemeClr val="accent1"/>
              </a:solidFill>
            </a:endParaRPr>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6081152" cy="461665"/>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CONSTITUTION  CHAIRMAN : THE LAW</a:t>
            </a:r>
            <a:r>
              <a:rPr lang="fr-FR" sz="2400" b="1" dirty="0">
                <a:solidFill>
                  <a:schemeClr val="accent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04960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555605" y="6451600"/>
            <a:ext cx="530206" cy="4064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13</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7" name="Rettangolo 8">
            <a:extLst>
              <a:ext uri="{FF2B5EF4-FFF2-40B4-BE49-F238E27FC236}">
                <a16:creationId xmlns:a16="http://schemas.microsoft.com/office/drawing/2014/main" id="{F6EFBBB4-DE4C-4E48-99C1-CC56EA48AFA7}"/>
              </a:ext>
            </a:extLst>
          </p:cNvPr>
          <p:cNvSpPr/>
          <p:nvPr/>
        </p:nvSpPr>
        <p:spPr>
          <a:xfrm>
            <a:off x="609600" y="2267179"/>
            <a:ext cx="10972800" cy="3477875"/>
          </a:xfrm>
          <a:prstGeom prst="rect">
            <a:avLst/>
          </a:prstGeom>
        </p:spPr>
        <p:txBody>
          <a:bodyPr wrap="square">
            <a:spAutoFit/>
          </a:bodyPr>
          <a:lstStyle/>
          <a:p>
            <a:pPr algn="ctr"/>
            <a:r>
              <a:rPr lang="en-US" sz="2000" dirty="0">
                <a:solidFill>
                  <a:schemeClr val="accent1"/>
                </a:solidFill>
              </a:rPr>
              <a:t>DO YOU FIND NORMAL TO HAVE TO WAIT FOR MORE THAN 4 MONTHS TO RECEIVE THE NEW STATUTS OF JAIPUR  CONVENTION, WITH SOME MISTAKES…….? WHO MUST BE TRANSLATED AS QUICKLY AS POSSIBLE IN ALL REQUESTED LANGUAGES BEFORE THE 1</a:t>
            </a:r>
            <a:r>
              <a:rPr lang="en-US" sz="2000" baseline="30000" dirty="0">
                <a:solidFill>
                  <a:schemeClr val="accent1"/>
                </a:solidFill>
              </a:rPr>
              <a:t>ST</a:t>
            </a:r>
            <a:r>
              <a:rPr lang="en-US" sz="2000" dirty="0">
                <a:solidFill>
                  <a:schemeClr val="accent1"/>
                </a:solidFill>
              </a:rPr>
              <a:t> </a:t>
            </a:r>
            <a:r>
              <a:rPr lang="en-US" sz="2000" dirty="0" err="1">
                <a:solidFill>
                  <a:schemeClr val="accent1"/>
                </a:solidFill>
              </a:rPr>
              <a:t>Nal</a:t>
            </a:r>
            <a:r>
              <a:rPr lang="en-US" sz="2000" dirty="0">
                <a:solidFill>
                  <a:schemeClr val="accent1"/>
                </a:solidFill>
              </a:rPr>
              <a:t> MEETING IN EVERY COUNTRY…….</a:t>
            </a:r>
          </a:p>
          <a:p>
            <a:pPr algn="ctr"/>
            <a:endParaRPr lang="fr-FR" sz="2000" dirty="0">
              <a:solidFill>
                <a:schemeClr val="accent1"/>
              </a:solidFill>
            </a:endParaRPr>
          </a:p>
          <a:p>
            <a:pPr algn="ctr"/>
            <a:r>
              <a:rPr lang="en-US" sz="2000" dirty="0">
                <a:solidFill>
                  <a:schemeClr val="accent1"/>
                </a:solidFill>
              </a:rPr>
              <a:t>ONE OF THE MAIN CARACTERISTIC OF THIS CC TEAM MUST BE IMPARTIALITY AND COLLEGIAL WORK</a:t>
            </a:r>
            <a:endParaRPr lang="fr-FR" sz="2000" dirty="0">
              <a:solidFill>
                <a:schemeClr val="accent1"/>
              </a:solidFill>
            </a:endParaRPr>
          </a:p>
          <a:p>
            <a:pPr algn="ctr"/>
            <a:r>
              <a:rPr lang="en-US" sz="2000" dirty="0">
                <a:solidFill>
                  <a:schemeClr val="accent1"/>
                </a:solidFill>
              </a:rPr>
              <a:t>THAT MEANS MAKING DECISIONS AND PROVIDING ADVICES WITHOUT BIAS, FAVOURITISM, SELF INTEREST, ACTING FAIRLY BY OBJECTIVELY CONSIDERING ALL RELEVANT FACTS AND FAIR CRITERIA, NEVER FAVORING ONE SIDE OR OPINION THAN ANOTHER FOR IMPROPER REASONS.</a:t>
            </a:r>
            <a:endParaRPr lang="fr-FR" sz="2000" dirty="0">
              <a:solidFill>
                <a:schemeClr val="accent1"/>
              </a:solidFill>
            </a:endParaRPr>
          </a:p>
          <a:p>
            <a:pPr algn="ctr"/>
            <a:r>
              <a:rPr lang="en-US" sz="2000" dirty="0">
                <a:solidFill>
                  <a:schemeClr val="accent1"/>
                </a:solidFill>
              </a:rPr>
              <a:t>IN INNER WHEEL ALL DECISION MAKERS MUST BE FREE OF OUTSIDE INFLUENCE, IT MAKES NO DISCRIMINATION AS TO NATIONALITY, RACE, POLITICAL OPINIONS ETC… </a:t>
            </a:r>
            <a:endParaRPr lang="fr-FR" sz="2000" dirty="0">
              <a:solidFill>
                <a:schemeClr val="accent1"/>
              </a:solidFill>
            </a:endParaRPr>
          </a:p>
          <a:p>
            <a:pPr algn="ctr"/>
            <a:endParaRPr lang="it-IT" sz="20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6081152" cy="461665"/>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CONSTITUTION  CHAIRMAN : THE LAW</a:t>
            </a:r>
            <a:r>
              <a:rPr lang="fr-FR" sz="2400" b="1" dirty="0">
                <a:solidFill>
                  <a:schemeClr val="accent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1723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6081152" cy="461665"/>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CONSTITUTION  CHAIRMAN : THE LAW</a:t>
            </a:r>
            <a:r>
              <a:rPr lang="fr-FR" sz="2400" b="1" dirty="0">
                <a:solidFill>
                  <a:schemeClr val="accent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E0D193D1-16DB-114B-97D1-23171DCAF8AB}"/>
              </a:ext>
            </a:extLst>
          </p:cNvPr>
          <p:cNvSpPr/>
          <p:nvPr/>
        </p:nvSpPr>
        <p:spPr>
          <a:xfrm>
            <a:off x="1240972" y="2728844"/>
            <a:ext cx="10074728" cy="1754326"/>
          </a:xfrm>
          <a:prstGeom prst="rect">
            <a:avLst/>
          </a:prstGeom>
        </p:spPr>
        <p:txBody>
          <a:bodyPr wrap="square">
            <a:spAutoFit/>
          </a:bodyPr>
          <a:lstStyle/>
          <a:p>
            <a:pPr algn="ctr"/>
            <a:r>
              <a:rPr lang="en-US" dirty="0">
                <a:solidFill>
                  <a:schemeClr val="accent1"/>
                </a:solidFill>
              </a:rPr>
              <a:t>TO WORK IN COLLEGIALITY BEGINS WITH RECRUITING MEMBERS WHO ARE ABLE TO WORK WITH OTHERS, ESTABLISH COMMON GOALS, ENCOURAGE COOPERATIVE WORK WITH A REAL TEAM SPIRIT AND TEAM WORK</a:t>
            </a:r>
          </a:p>
          <a:p>
            <a:pPr algn="ctr"/>
            <a:endParaRPr lang="en-US" dirty="0">
              <a:solidFill>
                <a:schemeClr val="accent1"/>
              </a:solidFill>
            </a:endParaRPr>
          </a:p>
          <a:p>
            <a:pPr algn="ctr"/>
            <a:endParaRPr lang="fr-FR" dirty="0">
              <a:solidFill>
                <a:schemeClr val="accent1"/>
              </a:solidFill>
            </a:endParaRPr>
          </a:p>
          <a:p>
            <a:pPr algn="ctr"/>
            <a:r>
              <a:rPr lang="en-US" b="1" dirty="0">
                <a:solidFill>
                  <a:schemeClr val="accent1"/>
                </a:solidFill>
              </a:rPr>
              <a:t>THIS IS THE SECRET OF ALL GOOD MANAGEMENT, </a:t>
            </a:r>
            <a:endParaRPr lang="fr-FR" b="1" dirty="0">
              <a:solidFill>
                <a:schemeClr val="accent1"/>
              </a:solidFill>
            </a:endParaRPr>
          </a:p>
        </p:txBody>
      </p:sp>
      <p:sp>
        <p:nvSpPr>
          <p:cNvPr id="8" name="Segnaposto testo 5">
            <a:extLst>
              <a:ext uri="{FF2B5EF4-FFF2-40B4-BE49-F238E27FC236}">
                <a16:creationId xmlns:a16="http://schemas.microsoft.com/office/drawing/2014/main" id="{6DDAB265-5739-6240-A879-ACFC570254A0}"/>
              </a:ext>
            </a:extLst>
          </p:cNvPr>
          <p:cNvSpPr txBox="1">
            <a:spLocks/>
          </p:cNvSpPr>
          <p:nvPr/>
        </p:nvSpPr>
        <p:spPr>
          <a:xfrm>
            <a:off x="11555605" y="6454342"/>
            <a:ext cx="530206"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14</a:t>
            </a:r>
          </a:p>
        </p:txBody>
      </p:sp>
    </p:spTree>
    <p:extLst>
      <p:ext uri="{BB962C8B-B14F-4D97-AF65-F5344CB8AC3E}">
        <p14:creationId xmlns:p14="http://schemas.microsoft.com/office/powerpoint/2010/main" val="3211023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98767260-CC19-AC49-9C3E-733BF223A5D3}"/>
              </a:ext>
            </a:extLst>
          </p:cNvPr>
          <p:cNvSpPr txBox="1">
            <a:spLocks/>
          </p:cNvSpPr>
          <p:nvPr/>
        </p:nvSpPr>
        <p:spPr>
          <a:xfrm>
            <a:off x="780384" y="951087"/>
            <a:ext cx="4270587" cy="114299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it-IT" sz="2800" i="1" dirty="0">
              <a:solidFill>
                <a:schemeClr val="bg1"/>
              </a:solidFill>
              <a:latin typeface="Myriad Pro" panose="020B0503030403020204" pitchFamily="34" charset="0"/>
            </a:endParaRPr>
          </a:p>
        </p:txBody>
      </p:sp>
      <p:sp>
        <p:nvSpPr>
          <p:cNvPr id="4" name="Segnaposto testo 5">
            <a:extLst>
              <a:ext uri="{FF2B5EF4-FFF2-40B4-BE49-F238E27FC236}">
                <a16:creationId xmlns:a16="http://schemas.microsoft.com/office/drawing/2014/main" id="{9AE38693-7A6D-A64A-89C1-3E90522AEAC6}"/>
              </a:ext>
            </a:extLst>
          </p:cNvPr>
          <p:cNvSpPr txBox="1">
            <a:spLocks/>
          </p:cNvSpPr>
          <p:nvPr/>
        </p:nvSpPr>
        <p:spPr>
          <a:xfrm>
            <a:off x="5312278" y="4318000"/>
            <a:ext cx="6879722" cy="114256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70000"/>
              </a:lnSpc>
            </a:pPr>
            <a:r>
              <a:rPr lang="en-US" b="1" dirty="0">
                <a:solidFill>
                  <a:schemeClr val="accent1"/>
                </a:solidFill>
                <a:latin typeface="Arial" panose="020B0604020202020204" pitchFamily="34" charset="0"/>
                <a:cs typeface="Arial" panose="020B0604020202020204" pitchFamily="34" charset="0"/>
              </a:rPr>
              <a:t>THE  BOARD  DIRECTORS</a:t>
            </a:r>
            <a:r>
              <a:rPr lang="fr-FR" b="1" dirty="0">
                <a:solidFill>
                  <a:schemeClr val="accent1"/>
                </a:solidFill>
                <a:latin typeface="Arial" panose="020B0604020202020204" pitchFamily="34" charset="0"/>
                <a:cs typeface="Arial" panose="020B0604020202020204" pitchFamily="34" charset="0"/>
              </a:rPr>
              <a:t> </a:t>
            </a:r>
            <a:endParaRPr lang="it-IT" b="1"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3704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4127284" cy="461665"/>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THE  BOARD  DIRECTORS</a:t>
            </a:r>
            <a:r>
              <a:rPr lang="fr-FR" sz="2400" b="1" dirty="0">
                <a:solidFill>
                  <a:schemeClr val="accent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E0D193D1-16DB-114B-97D1-23171DCAF8AB}"/>
              </a:ext>
            </a:extLst>
          </p:cNvPr>
          <p:cNvSpPr/>
          <p:nvPr/>
        </p:nvSpPr>
        <p:spPr>
          <a:xfrm>
            <a:off x="1240972" y="2728844"/>
            <a:ext cx="10074728" cy="3416320"/>
          </a:xfrm>
          <a:prstGeom prst="rect">
            <a:avLst/>
          </a:prstGeom>
        </p:spPr>
        <p:txBody>
          <a:bodyPr wrap="square">
            <a:spAutoFit/>
          </a:bodyPr>
          <a:lstStyle/>
          <a:p>
            <a:pPr algn="ctr"/>
            <a:r>
              <a:rPr lang="en-US" dirty="0">
                <a:solidFill>
                  <a:schemeClr val="accent1"/>
                </a:solidFill>
                <a:latin typeface="Arial" panose="020B0604020202020204" pitchFamily="34" charset="0"/>
                <a:cs typeface="Arial" panose="020B0604020202020204" pitchFamily="34" charset="0"/>
              </a:rPr>
              <a:t>I WOULD LIKE TO TAKE SOME FEW MINUTES TO SPEAK ABOUT THE ROLE OF THE BOARD DIRECTORS;</a:t>
            </a:r>
          </a:p>
          <a:p>
            <a:pPr algn="ctr"/>
            <a:endParaRPr lang="fr-FR" b="1" dirty="0">
              <a:solidFill>
                <a:schemeClr val="accent1"/>
              </a:solidFill>
              <a:latin typeface="Arial" panose="020B0604020202020204" pitchFamily="34" charset="0"/>
              <a:cs typeface="Arial" panose="020B0604020202020204" pitchFamily="34" charset="0"/>
            </a:endParaRPr>
          </a:p>
          <a:p>
            <a:pPr algn="ctr"/>
            <a:r>
              <a:rPr lang="en-US" b="1" dirty="0">
                <a:solidFill>
                  <a:schemeClr val="accent1"/>
                </a:solidFill>
                <a:latin typeface="Arial" panose="020B0604020202020204" pitchFamily="34" charset="0"/>
                <a:cs typeface="Arial" panose="020B0604020202020204" pitchFamily="34" charset="0"/>
              </a:rPr>
              <a:t>SINCE THE BEGINNING THEIR ROLE IS UNDERUTILISED,</a:t>
            </a:r>
          </a:p>
          <a:p>
            <a:pPr algn="ctr"/>
            <a:r>
              <a:rPr lang="en-US" b="1" dirty="0">
                <a:solidFill>
                  <a:schemeClr val="accent1"/>
                </a:solidFill>
                <a:latin typeface="Arial" panose="020B0604020202020204" pitchFamily="34" charset="0"/>
                <a:cs typeface="Arial" panose="020B0604020202020204" pitchFamily="34" charset="0"/>
              </a:rPr>
              <a:t>16 BOARD DIRECTORS ELECTED EXCLUSIVELY FROM COUNTRIES WITH A NGB</a:t>
            </a:r>
          </a:p>
          <a:p>
            <a:pPr algn="ctr"/>
            <a:r>
              <a:rPr lang="en-US" b="1" dirty="0">
                <a:solidFill>
                  <a:schemeClr val="accent1"/>
                </a:solidFill>
                <a:latin typeface="Arial" panose="020B0604020202020204" pitchFamily="34" charset="0"/>
                <a:cs typeface="Arial" panose="020B0604020202020204" pitchFamily="34" charset="0"/>
              </a:rPr>
              <a:t>WITH PRESIDENT OR NATIONAL REPRESENTATIVE;</a:t>
            </a:r>
          </a:p>
          <a:p>
            <a:pPr algn="ctr"/>
            <a:endParaRPr lang="en-US" b="1" dirty="0">
              <a:solidFill>
                <a:schemeClr val="accent1"/>
              </a:solidFill>
              <a:latin typeface="Arial" panose="020B0604020202020204" pitchFamily="34" charset="0"/>
              <a:cs typeface="Arial" panose="020B0604020202020204" pitchFamily="34" charset="0"/>
            </a:endParaRPr>
          </a:p>
          <a:p>
            <a:pPr algn="ctr"/>
            <a:endParaRPr lang="en-US" b="1" dirty="0">
              <a:solidFill>
                <a:schemeClr val="accent1"/>
              </a:solidFill>
              <a:latin typeface="Arial" panose="020B0604020202020204" pitchFamily="34" charset="0"/>
              <a:cs typeface="Arial" panose="020B0604020202020204" pitchFamily="34" charset="0"/>
            </a:endParaRPr>
          </a:p>
          <a:p>
            <a:pPr algn="ctr"/>
            <a:r>
              <a:rPr lang="en-US" b="1" dirty="0">
                <a:solidFill>
                  <a:schemeClr val="accent1"/>
                </a:solidFill>
                <a:latin typeface="Arial" panose="020B0604020202020204" pitchFamily="34" charset="0"/>
                <a:cs typeface="Arial" panose="020B0604020202020204" pitchFamily="34" charset="0"/>
              </a:rPr>
              <a:t>IS IT CORRECT THAT ONLY 2/3</a:t>
            </a:r>
            <a:r>
              <a:rPr lang="en-US" b="1" baseline="30000" dirty="0">
                <a:solidFill>
                  <a:schemeClr val="accent1"/>
                </a:solidFill>
                <a:latin typeface="Arial" panose="020B0604020202020204" pitchFamily="34" charset="0"/>
                <a:cs typeface="Arial" panose="020B0604020202020204" pitchFamily="34" charset="0"/>
              </a:rPr>
              <a:t>RD</a:t>
            </a:r>
            <a:r>
              <a:rPr lang="en-US" b="1" dirty="0">
                <a:solidFill>
                  <a:schemeClr val="accent1"/>
                </a:solidFill>
                <a:latin typeface="Arial" panose="020B0604020202020204" pitchFamily="34" charset="0"/>
                <a:cs typeface="Arial" panose="020B0604020202020204" pitchFamily="34" charset="0"/>
              </a:rPr>
              <a:t> OF THE EUROPEAN COUNTRIES CAN SEND A BOARD DIRECTOR? </a:t>
            </a:r>
          </a:p>
          <a:p>
            <a:pPr algn="ctr"/>
            <a:endParaRPr lang="en-US" dirty="0">
              <a:solidFill>
                <a:schemeClr val="accent1"/>
              </a:solidFill>
              <a:latin typeface="Arial" panose="020B0604020202020204" pitchFamily="34" charset="0"/>
              <a:cs typeface="Arial" panose="020B0604020202020204" pitchFamily="34" charset="0"/>
            </a:endParaRPr>
          </a:p>
          <a:p>
            <a:pPr algn="ctr"/>
            <a:endParaRPr lang="fr-FR" dirty="0">
              <a:solidFill>
                <a:schemeClr val="accent1"/>
              </a:solidFill>
              <a:latin typeface="Arial" panose="020B0604020202020204" pitchFamily="34" charset="0"/>
              <a:cs typeface="Arial" panose="020B0604020202020204" pitchFamily="34" charset="0"/>
            </a:endParaRPr>
          </a:p>
        </p:txBody>
      </p:sp>
      <p:sp>
        <p:nvSpPr>
          <p:cNvPr id="7" name="Segnaposto testo 5">
            <a:extLst>
              <a:ext uri="{FF2B5EF4-FFF2-40B4-BE49-F238E27FC236}">
                <a16:creationId xmlns:a16="http://schemas.microsoft.com/office/drawing/2014/main" id="{869CB727-1ACD-2C4A-9D7E-F8B999CFE7A2}"/>
              </a:ext>
            </a:extLst>
          </p:cNvPr>
          <p:cNvSpPr txBox="1">
            <a:spLocks/>
          </p:cNvSpPr>
          <p:nvPr/>
        </p:nvSpPr>
        <p:spPr>
          <a:xfrm>
            <a:off x="11555605" y="6454342"/>
            <a:ext cx="530206"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15</a:t>
            </a:r>
          </a:p>
        </p:txBody>
      </p:sp>
    </p:spTree>
    <p:extLst>
      <p:ext uri="{BB962C8B-B14F-4D97-AF65-F5344CB8AC3E}">
        <p14:creationId xmlns:p14="http://schemas.microsoft.com/office/powerpoint/2010/main" val="1155116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4127284" cy="461665"/>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THE  BOARD  DIRECTORS</a:t>
            </a:r>
            <a:r>
              <a:rPr lang="fr-FR" sz="2400" b="1" dirty="0">
                <a:solidFill>
                  <a:schemeClr val="accent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E0D193D1-16DB-114B-97D1-23171DCAF8AB}"/>
              </a:ext>
            </a:extLst>
          </p:cNvPr>
          <p:cNvSpPr/>
          <p:nvPr/>
        </p:nvSpPr>
        <p:spPr>
          <a:xfrm>
            <a:off x="1240972" y="2517004"/>
            <a:ext cx="10074728" cy="3416320"/>
          </a:xfrm>
          <a:prstGeom prst="rect">
            <a:avLst/>
          </a:prstGeom>
        </p:spPr>
        <p:txBody>
          <a:bodyPr wrap="square">
            <a:spAutoFit/>
          </a:bodyPr>
          <a:lstStyle/>
          <a:p>
            <a:pPr algn="ctr"/>
            <a:r>
              <a:rPr lang="fr-FR" dirty="0">
                <a:solidFill>
                  <a:schemeClr val="accent1"/>
                </a:solidFill>
                <a:latin typeface="Arial" panose="020B0604020202020204" pitchFamily="34" charset="0"/>
                <a:cs typeface="Arial" panose="020B0604020202020204" pitchFamily="34" charset="0"/>
              </a:rPr>
              <a:t>16 BD COMING ONLY FROM 35 COUNTRIES WHEN IIW IS PRESENT IN 99 COUNTRIES </a:t>
            </a:r>
          </a:p>
          <a:p>
            <a:pPr algn="ctr"/>
            <a:endParaRPr lang="fr-FR" dirty="0">
              <a:solidFill>
                <a:schemeClr val="accent1"/>
              </a:solidFill>
              <a:latin typeface="Arial" panose="020B0604020202020204" pitchFamily="34" charset="0"/>
              <a:cs typeface="Arial" panose="020B0604020202020204" pitchFamily="34" charset="0"/>
            </a:endParaRPr>
          </a:p>
          <a:p>
            <a:pPr algn="ctr"/>
            <a:r>
              <a:rPr lang="fr-FR" b="1" dirty="0">
                <a:solidFill>
                  <a:schemeClr val="accent1"/>
                </a:solidFill>
                <a:latin typeface="Arial" panose="020B0604020202020204" pitchFamily="34" charset="0"/>
                <a:cs typeface="Arial" panose="020B0604020202020204" pitchFamily="34" charset="0"/>
              </a:rPr>
              <a:t>HOW ARE  REPRESENTED THE REMAINING 64 OTHERS COUNTRIES ?</a:t>
            </a:r>
          </a:p>
          <a:p>
            <a:pPr algn="ctr"/>
            <a:endParaRPr lang="fr-FR" b="1" dirty="0">
              <a:solidFill>
                <a:schemeClr val="accent1"/>
              </a:solidFill>
              <a:latin typeface="Arial" panose="020B0604020202020204" pitchFamily="34" charset="0"/>
              <a:cs typeface="Arial" panose="020B0604020202020204" pitchFamily="34" charset="0"/>
            </a:endParaRPr>
          </a:p>
          <a:p>
            <a:pPr algn="ctr"/>
            <a:r>
              <a:rPr lang="fr-FR" dirty="0">
                <a:solidFill>
                  <a:schemeClr val="accent1"/>
                </a:solidFill>
                <a:latin typeface="Arial" panose="020B0604020202020204" pitchFamily="34" charset="0"/>
                <a:cs typeface="Arial" panose="020B0604020202020204" pitchFamily="34" charset="0"/>
              </a:rPr>
              <a:t>DO WE REALLY REACH THEM?</a:t>
            </a:r>
          </a:p>
          <a:p>
            <a:pPr algn="ctr"/>
            <a:endParaRPr lang="fr-FR" dirty="0">
              <a:solidFill>
                <a:schemeClr val="accent1"/>
              </a:solidFill>
              <a:latin typeface="Arial" panose="020B0604020202020204" pitchFamily="34" charset="0"/>
              <a:cs typeface="Arial" panose="020B0604020202020204" pitchFamily="34" charset="0"/>
            </a:endParaRPr>
          </a:p>
          <a:p>
            <a:pPr algn="ctr"/>
            <a:r>
              <a:rPr lang="fr-FR" dirty="0">
                <a:solidFill>
                  <a:schemeClr val="accent1"/>
                </a:solidFill>
                <a:latin typeface="Arial" panose="020B0604020202020204" pitchFamily="34" charset="0"/>
                <a:cs typeface="Arial" panose="020B0604020202020204" pitchFamily="34" charset="0"/>
              </a:rPr>
              <a:t>DO WE REALLY TRAIN THEM AND FOLLOW THEM!</a:t>
            </a:r>
          </a:p>
          <a:p>
            <a:pPr algn="ctr"/>
            <a:endParaRPr lang="fr-FR" dirty="0">
              <a:solidFill>
                <a:schemeClr val="accent1"/>
              </a:solidFill>
              <a:latin typeface="Arial" panose="020B0604020202020204" pitchFamily="34" charset="0"/>
              <a:cs typeface="Arial" panose="020B0604020202020204" pitchFamily="34" charset="0"/>
            </a:endParaRPr>
          </a:p>
          <a:p>
            <a:pPr algn="ctr"/>
            <a:r>
              <a:rPr lang="fr-FR" b="1" dirty="0">
                <a:solidFill>
                  <a:schemeClr val="accent1"/>
                </a:solidFill>
                <a:latin typeface="Arial" panose="020B0604020202020204" pitchFamily="34" charset="0"/>
                <a:cs typeface="Arial" panose="020B0604020202020204" pitchFamily="34" charset="0"/>
              </a:rPr>
              <a:t>THE 16 BD ARE IN CHARGE OF THE </a:t>
            </a:r>
            <a:r>
              <a:rPr lang="fr-FR" b="1" dirty="0" err="1">
                <a:solidFill>
                  <a:schemeClr val="accent1"/>
                </a:solidFill>
                <a:latin typeface="Arial" panose="020B0604020202020204" pitchFamily="34" charset="0"/>
                <a:cs typeface="Arial" panose="020B0604020202020204" pitchFamily="34" charset="0"/>
              </a:rPr>
              <a:t>ND’s</a:t>
            </a:r>
            <a:r>
              <a:rPr lang="fr-FR" b="1" dirty="0">
                <a:solidFill>
                  <a:schemeClr val="accent1"/>
                </a:solidFill>
                <a:latin typeface="Arial" panose="020B0604020202020204" pitchFamily="34" charset="0"/>
                <a:cs typeface="Arial" panose="020B0604020202020204" pitchFamily="34" charset="0"/>
              </a:rPr>
              <a:t> CLUBS, WHO CONTROL THEIR WORK</a:t>
            </a:r>
            <a:r>
              <a:rPr lang="fr-FR" dirty="0">
                <a:solidFill>
                  <a:schemeClr val="accent1"/>
                </a:solidFill>
                <a:latin typeface="Arial" panose="020B0604020202020204" pitchFamily="34" charset="0"/>
                <a:cs typeface="Arial" panose="020B0604020202020204" pitchFamily="34" charset="0"/>
              </a:rPr>
              <a:t>? </a:t>
            </a:r>
          </a:p>
          <a:p>
            <a:pPr algn="ctr"/>
            <a:endParaRPr lang="fr-FR" dirty="0">
              <a:solidFill>
                <a:schemeClr val="accent1"/>
              </a:solidFill>
              <a:latin typeface="Arial" panose="020B0604020202020204" pitchFamily="34" charset="0"/>
              <a:cs typeface="Arial" panose="020B0604020202020204" pitchFamily="34" charset="0"/>
            </a:endParaRPr>
          </a:p>
          <a:p>
            <a:pPr algn="ctr"/>
            <a:r>
              <a:rPr lang="fr-FR" dirty="0">
                <a:solidFill>
                  <a:schemeClr val="accent1"/>
                </a:solidFill>
                <a:latin typeface="Arial" panose="020B0604020202020204" pitchFamily="34" charset="0"/>
                <a:cs typeface="Arial" panose="020B0604020202020204" pitchFamily="34" charset="0"/>
              </a:rPr>
              <a:t>DO THEY ALL RECEIVE THE RIGHT INFORMATION, NEW STATUTS, </a:t>
            </a:r>
          </a:p>
          <a:p>
            <a:pPr algn="ctr"/>
            <a:r>
              <a:rPr lang="fr-FR" dirty="0">
                <a:solidFill>
                  <a:schemeClr val="accent1"/>
                </a:solidFill>
                <a:latin typeface="Arial" panose="020B0604020202020204" pitchFamily="34" charset="0"/>
                <a:cs typeface="Arial" panose="020B0604020202020204" pitchFamily="34" charset="0"/>
              </a:rPr>
              <a:t>CONVENTION’ INFORMATIONS ETC…..</a:t>
            </a:r>
          </a:p>
        </p:txBody>
      </p:sp>
      <p:sp>
        <p:nvSpPr>
          <p:cNvPr id="7" name="Segnaposto testo 5">
            <a:extLst>
              <a:ext uri="{FF2B5EF4-FFF2-40B4-BE49-F238E27FC236}">
                <a16:creationId xmlns:a16="http://schemas.microsoft.com/office/drawing/2014/main" id="{869CB727-1ACD-2C4A-9D7E-F8B999CFE7A2}"/>
              </a:ext>
            </a:extLst>
          </p:cNvPr>
          <p:cNvSpPr txBox="1">
            <a:spLocks/>
          </p:cNvSpPr>
          <p:nvPr/>
        </p:nvSpPr>
        <p:spPr>
          <a:xfrm>
            <a:off x="11555605" y="6454342"/>
            <a:ext cx="530206"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15</a:t>
            </a:r>
          </a:p>
        </p:txBody>
      </p:sp>
    </p:spTree>
    <p:extLst>
      <p:ext uri="{BB962C8B-B14F-4D97-AF65-F5344CB8AC3E}">
        <p14:creationId xmlns:p14="http://schemas.microsoft.com/office/powerpoint/2010/main" val="1610340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751733" y="6454342"/>
            <a:ext cx="334077"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1</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7" name="Rettangolo 8">
            <a:extLst>
              <a:ext uri="{FF2B5EF4-FFF2-40B4-BE49-F238E27FC236}">
                <a16:creationId xmlns:a16="http://schemas.microsoft.com/office/drawing/2014/main" id="{F6EFBBB4-DE4C-4E48-99C1-CC56EA48AFA7}"/>
              </a:ext>
            </a:extLst>
          </p:cNvPr>
          <p:cNvSpPr/>
          <p:nvPr/>
        </p:nvSpPr>
        <p:spPr>
          <a:xfrm>
            <a:off x="609600" y="2267179"/>
            <a:ext cx="10972800" cy="4247317"/>
          </a:xfrm>
          <a:prstGeom prst="rect">
            <a:avLst/>
          </a:prstGeom>
        </p:spPr>
        <p:txBody>
          <a:bodyPr wrap="square">
            <a:spAutoFit/>
          </a:bodyPr>
          <a:lstStyle/>
          <a:p>
            <a:pPr algn="ctr"/>
            <a:r>
              <a:rPr lang="en-US" b="1" dirty="0">
                <a:solidFill>
                  <a:schemeClr val="accent1">
                    <a:lumMod val="75000"/>
                  </a:schemeClr>
                </a:solidFill>
                <a:latin typeface="Arial" panose="020B0604020202020204" pitchFamily="34" charset="0"/>
                <a:cs typeface="Arial" panose="020B0604020202020204" pitchFamily="34" charset="0"/>
              </a:rPr>
              <a:t>THE  DIGITAL REVOLUTION WE ARE LEAVING AT THE BEGINNING THE 21 </a:t>
            </a:r>
            <a:r>
              <a:rPr lang="en-US" b="1" dirty="0" err="1">
                <a:solidFill>
                  <a:schemeClr val="accent1">
                    <a:lumMod val="75000"/>
                  </a:schemeClr>
                </a:solidFill>
                <a:latin typeface="Arial" panose="020B0604020202020204" pitchFamily="34" charset="0"/>
                <a:cs typeface="Arial" panose="020B0604020202020204" pitchFamily="34" charset="0"/>
              </a:rPr>
              <a:t>st</a:t>
            </a:r>
            <a:r>
              <a:rPr lang="en-US" b="1" dirty="0">
                <a:solidFill>
                  <a:schemeClr val="accent1">
                    <a:lumMod val="75000"/>
                  </a:schemeClr>
                </a:solidFill>
                <a:latin typeface="Arial" panose="020B0604020202020204" pitchFamily="34" charset="0"/>
                <a:cs typeface="Arial" panose="020B0604020202020204" pitchFamily="34" charset="0"/>
              </a:rPr>
              <a:t> CENTURY IMPACTS EVERYTHING  AND EVERYBODY , FROM EDUCATION, SCIENCE, HEALTH, LIFE STYLE, GOVERNANCE AND INNOVATION TO THE ROLE OF THE OFFICERS WHO ADMINISTRATE INTERNATIONAL INNER WHEEL</a:t>
            </a:r>
            <a:endParaRPr lang="fr-FR" b="1" dirty="0">
              <a:solidFill>
                <a:schemeClr val="accent1">
                  <a:lumMod val="75000"/>
                </a:schemeClr>
              </a:solidFill>
              <a:latin typeface="Arial" panose="020B0604020202020204" pitchFamily="34" charset="0"/>
              <a:cs typeface="Arial" panose="020B0604020202020204" pitchFamily="34" charset="0"/>
            </a:endParaRPr>
          </a:p>
          <a:p>
            <a:pPr algn="ctr"/>
            <a:r>
              <a:rPr lang="en-US" dirty="0">
                <a:solidFill>
                  <a:schemeClr val="accent1">
                    <a:lumMod val="75000"/>
                  </a:schemeClr>
                </a:solidFill>
                <a:latin typeface="Arial" panose="020B0604020202020204" pitchFamily="34" charset="0"/>
                <a:cs typeface="Arial" panose="020B0604020202020204" pitchFamily="34" charset="0"/>
              </a:rPr>
              <a:t> </a:t>
            </a:r>
            <a:endParaRPr lang="fr-FR" dirty="0">
              <a:solidFill>
                <a:schemeClr val="accent1">
                  <a:lumMod val="75000"/>
                </a:schemeClr>
              </a:solidFill>
              <a:latin typeface="Arial" panose="020B0604020202020204" pitchFamily="34" charset="0"/>
              <a:cs typeface="Arial" panose="020B0604020202020204" pitchFamily="34" charset="0"/>
            </a:endParaRPr>
          </a:p>
          <a:p>
            <a:pPr algn="ctr"/>
            <a:r>
              <a:rPr lang="en-US" dirty="0">
                <a:solidFill>
                  <a:schemeClr val="accent1">
                    <a:lumMod val="75000"/>
                  </a:schemeClr>
                </a:solidFill>
                <a:latin typeface="Arial" panose="020B0604020202020204" pitchFamily="34" charset="0"/>
                <a:cs typeface="Arial" panose="020B0604020202020204" pitchFamily="34" charset="0"/>
              </a:rPr>
              <a:t>I WOULD LIKE TO SPEAK TODAY ABOUT THE NEW ROLE OF THE TWO MAIN OFFICERS IN OUR ASSOCIATION, </a:t>
            </a:r>
            <a:r>
              <a:rPr lang="en-US" b="1" dirty="0">
                <a:solidFill>
                  <a:schemeClr val="accent1">
                    <a:lumMod val="75000"/>
                  </a:schemeClr>
                </a:solidFill>
                <a:latin typeface="Arial" panose="020B0604020202020204" pitchFamily="34" charset="0"/>
                <a:cs typeface="Arial" panose="020B0604020202020204" pitchFamily="34" charset="0"/>
              </a:rPr>
              <a:t>THE INTERNATIONAL PRESIDENT AND THE CONSTITUTION CHAIRMAN</a:t>
            </a:r>
            <a:endParaRPr lang="fr-FR" b="1" dirty="0">
              <a:solidFill>
                <a:schemeClr val="accent1">
                  <a:lumMod val="75000"/>
                </a:schemeClr>
              </a:solidFill>
              <a:latin typeface="Arial" panose="020B0604020202020204" pitchFamily="34" charset="0"/>
              <a:cs typeface="Arial" panose="020B0604020202020204" pitchFamily="34" charset="0"/>
            </a:endParaRPr>
          </a:p>
          <a:p>
            <a:pPr algn="ctr"/>
            <a:r>
              <a:rPr lang="en-US" b="1" dirty="0">
                <a:solidFill>
                  <a:schemeClr val="accent1">
                    <a:lumMod val="75000"/>
                  </a:schemeClr>
                </a:solidFill>
                <a:latin typeface="Arial" panose="020B0604020202020204" pitchFamily="34" charset="0"/>
                <a:cs typeface="Arial" panose="020B0604020202020204" pitchFamily="34" charset="0"/>
              </a:rPr>
              <a:t>THEY ARE THE KEY OF A GOOD , FAIR AND EFFICIENT MANAGEMENT </a:t>
            </a:r>
            <a:endParaRPr lang="fr-FR" b="1" dirty="0">
              <a:solidFill>
                <a:schemeClr val="accent1">
                  <a:lumMod val="75000"/>
                </a:schemeClr>
              </a:solidFill>
              <a:latin typeface="Arial" panose="020B0604020202020204" pitchFamily="34" charset="0"/>
              <a:cs typeface="Arial" panose="020B0604020202020204" pitchFamily="34" charset="0"/>
            </a:endParaRPr>
          </a:p>
          <a:p>
            <a:pPr algn="ctr"/>
            <a:r>
              <a:rPr lang="en-US" dirty="0">
                <a:solidFill>
                  <a:schemeClr val="accent1">
                    <a:lumMod val="75000"/>
                  </a:schemeClr>
                </a:solidFill>
                <a:latin typeface="Arial" panose="020B0604020202020204" pitchFamily="34" charset="0"/>
                <a:cs typeface="Arial" panose="020B0604020202020204" pitchFamily="34" charset="0"/>
              </a:rPr>
              <a:t>IF THEY DO NOT GET ALONG AND IF THEY DO NOT COLLABORATE  WE RISK DURING THEIR MANDATE  TO HAVE PROBLEMS IF NOT A DISASTER FOR OUR ASSOCIATION </a:t>
            </a:r>
            <a:endParaRPr lang="fr-FR" dirty="0">
              <a:solidFill>
                <a:schemeClr val="accent1">
                  <a:lumMod val="75000"/>
                </a:schemeClr>
              </a:solidFill>
              <a:latin typeface="Arial" panose="020B0604020202020204" pitchFamily="34" charset="0"/>
              <a:cs typeface="Arial" panose="020B0604020202020204" pitchFamily="34" charset="0"/>
            </a:endParaRPr>
          </a:p>
          <a:p>
            <a:pPr algn="ctr"/>
            <a:endParaRPr lang="en-US" b="1" i="1" dirty="0">
              <a:solidFill>
                <a:schemeClr val="accent1">
                  <a:lumMod val="75000"/>
                </a:schemeClr>
              </a:solidFill>
              <a:latin typeface="Arial" panose="020B0604020202020204" pitchFamily="34" charset="0"/>
              <a:cs typeface="Arial" panose="020B0604020202020204" pitchFamily="34" charset="0"/>
            </a:endParaRPr>
          </a:p>
          <a:p>
            <a:pPr algn="ctr"/>
            <a:r>
              <a:rPr lang="en-US" b="1" i="1" dirty="0">
                <a:solidFill>
                  <a:schemeClr val="accent1">
                    <a:lumMod val="75000"/>
                  </a:schemeClr>
                </a:solidFill>
                <a:latin typeface="Arial" panose="020B0604020202020204" pitchFamily="34" charset="0"/>
                <a:cs typeface="Arial" panose="020B0604020202020204" pitchFamily="34" charset="0"/>
              </a:rPr>
              <a:t>THEY MUST WORK HAND IN HAND AND HAVE A SIMILAR VISON OF THE FUTURE AS THE PRESIDENT IS THE VOICE OF ALL THE IIW MEMBERS AND THE CONSTITUTION CHAIRMAN  REPRESENT THE LAW OF THE ASSOCIATION</a:t>
            </a:r>
            <a:endParaRPr lang="fr-FR" b="1" i="1" dirty="0">
              <a:solidFill>
                <a:schemeClr val="accent1">
                  <a:lumMod val="75000"/>
                </a:schemeClr>
              </a:solidFill>
              <a:latin typeface="Arial" panose="020B0604020202020204" pitchFamily="34" charset="0"/>
              <a:cs typeface="Arial" panose="020B0604020202020204" pitchFamily="34" charset="0"/>
            </a:endParaRPr>
          </a:p>
          <a:p>
            <a:pPr algn="ctr"/>
            <a:endParaRPr lang="it-IT"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ZoneTexte 5">
            <a:extLst>
              <a:ext uri="{FF2B5EF4-FFF2-40B4-BE49-F238E27FC236}">
                <a16:creationId xmlns:a16="http://schemas.microsoft.com/office/drawing/2014/main" id="{C1BB79F0-3DA7-F24F-AD2B-8DFFBE4D902C}"/>
              </a:ext>
            </a:extLst>
          </p:cNvPr>
          <p:cNvSpPr txBox="1"/>
          <p:nvPr/>
        </p:nvSpPr>
        <p:spPr>
          <a:xfrm>
            <a:off x="1207105" y="1667014"/>
            <a:ext cx="5532284" cy="1200329"/>
          </a:xfrm>
          <a:prstGeom prst="rect">
            <a:avLst/>
          </a:prstGeom>
          <a:noFill/>
        </p:spPr>
        <p:txBody>
          <a:bodyPr wrap="none" rtlCol="0">
            <a:spAutoFit/>
          </a:bodyPr>
          <a:lstStyle/>
          <a:p>
            <a:r>
              <a:rPr lang="en-US" sz="2400" b="1" dirty="0">
                <a:solidFill>
                  <a:schemeClr val="accent1">
                    <a:lumMod val="75000"/>
                  </a:schemeClr>
                </a:solidFill>
                <a:latin typeface="Arial" panose="020B0604020202020204" pitchFamily="34" charset="0"/>
                <a:cs typeface="Arial" panose="020B0604020202020204" pitchFamily="34" charset="0"/>
              </a:rPr>
              <a:t>THE NEW ROLE OF HIGH OFFICERS</a:t>
            </a:r>
            <a:endParaRPr lang="fr-FR" sz="2400" b="1" dirty="0">
              <a:solidFill>
                <a:schemeClr val="accent1">
                  <a:lumMod val="75000"/>
                </a:schemeClr>
              </a:solidFill>
              <a:latin typeface="Arial" panose="020B0604020202020204" pitchFamily="34" charset="0"/>
              <a:cs typeface="Arial" panose="020B0604020202020204" pitchFamily="34" charset="0"/>
            </a:endParaRPr>
          </a:p>
          <a:p>
            <a:r>
              <a:rPr lang="en-US" sz="2400" b="1" dirty="0">
                <a:solidFill>
                  <a:schemeClr val="accent1">
                    <a:lumMod val="75000"/>
                  </a:schemeClr>
                </a:solidFill>
                <a:latin typeface="Arial" panose="020B0604020202020204" pitchFamily="34" charset="0"/>
                <a:cs typeface="Arial" panose="020B0604020202020204" pitchFamily="34" charset="0"/>
              </a:rPr>
              <a:t> </a:t>
            </a:r>
            <a:endParaRPr lang="fr-FR" sz="2400" b="1" dirty="0">
              <a:solidFill>
                <a:schemeClr val="accent1">
                  <a:lumMod val="75000"/>
                </a:schemeClr>
              </a:solidFill>
              <a:latin typeface="Arial" panose="020B0604020202020204" pitchFamily="34" charset="0"/>
              <a:cs typeface="Arial" panose="020B0604020202020204" pitchFamily="34" charset="0"/>
            </a:endParaRPr>
          </a:p>
          <a:p>
            <a:endParaRPr lang="fr-FR" sz="2400" b="1" dirty="0">
              <a:solidFill>
                <a:schemeClr val="accent1">
                  <a:lumMod val="75000"/>
                </a:schemeClr>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08926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4127284" cy="461665"/>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THE  BOARD  DIRECTORS</a:t>
            </a:r>
            <a:r>
              <a:rPr lang="fr-FR" sz="2400" b="1" dirty="0">
                <a:solidFill>
                  <a:schemeClr val="accent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E0D193D1-16DB-114B-97D1-23171DCAF8AB}"/>
              </a:ext>
            </a:extLst>
          </p:cNvPr>
          <p:cNvSpPr/>
          <p:nvPr/>
        </p:nvSpPr>
        <p:spPr>
          <a:xfrm>
            <a:off x="1058636" y="2408854"/>
            <a:ext cx="10074728" cy="4247317"/>
          </a:xfrm>
          <a:prstGeom prst="rect">
            <a:avLst/>
          </a:prstGeom>
        </p:spPr>
        <p:txBody>
          <a:bodyPr wrap="square">
            <a:spAutoFit/>
          </a:bodyPr>
          <a:lstStyle/>
          <a:p>
            <a:pPr algn="ctr"/>
            <a:r>
              <a:rPr lang="fr-FR" b="1" dirty="0">
                <a:solidFill>
                  <a:schemeClr val="accent1"/>
                </a:solidFill>
                <a:latin typeface="Arial" panose="020B0604020202020204" pitchFamily="34" charset="0"/>
                <a:cs typeface="Arial" panose="020B0604020202020204" pitchFamily="34" charset="0"/>
              </a:rPr>
              <a:t>WHO IS WORKING WITH THEM IN CONTINUITY? </a:t>
            </a:r>
          </a:p>
          <a:p>
            <a:pPr algn="ctr"/>
            <a:r>
              <a:rPr lang="fr-FR" dirty="0">
                <a:solidFill>
                  <a:schemeClr val="accent1"/>
                </a:solidFill>
                <a:latin typeface="Arial" panose="020B0604020202020204" pitchFamily="34" charset="0"/>
                <a:cs typeface="Arial" panose="020B0604020202020204" pitchFamily="34" charset="0"/>
              </a:rPr>
              <a:t>AS BD ARE CHANGING EVERY YEAR, OR EVERY SECOND YEAR;</a:t>
            </a:r>
          </a:p>
          <a:p>
            <a:pPr algn="ctr"/>
            <a:endParaRPr lang="fr-FR" dirty="0">
              <a:solidFill>
                <a:schemeClr val="accent1"/>
              </a:solidFill>
              <a:latin typeface="Arial" panose="020B0604020202020204" pitchFamily="34" charset="0"/>
              <a:cs typeface="Arial" panose="020B0604020202020204" pitchFamily="34" charset="0"/>
            </a:endParaRPr>
          </a:p>
          <a:p>
            <a:pPr algn="ctr"/>
            <a:r>
              <a:rPr lang="fr-FR" b="1" dirty="0" err="1">
                <a:solidFill>
                  <a:schemeClr val="accent1"/>
                </a:solidFill>
                <a:latin typeface="Arial" panose="020B0604020202020204" pitchFamily="34" charset="0"/>
                <a:cs typeface="Arial" panose="020B0604020202020204" pitchFamily="34" charset="0"/>
              </a:rPr>
              <a:t>ND’s</a:t>
            </a:r>
            <a:r>
              <a:rPr lang="fr-FR" b="1" dirty="0">
                <a:solidFill>
                  <a:schemeClr val="accent1"/>
                </a:solidFill>
                <a:latin typeface="Arial" panose="020B0604020202020204" pitchFamily="34" charset="0"/>
                <a:cs typeface="Arial" panose="020B0604020202020204" pitchFamily="34" charset="0"/>
              </a:rPr>
              <a:t> CLUBS NEED STABLE AND CONTINUOUS MENTORS;</a:t>
            </a:r>
          </a:p>
          <a:p>
            <a:pPr algn="ctr"/>
            <a:endParaRPr lang="fr-FR" dirty="0">
              <a:solidFill>
                <a:schemeClr val="accent1"/>
              </a:solidFill>
              <a:latin typeface="Arial" panose="020B0604020202020204" pitchFamily="34" charset="0"/>
              <a:cs typeface="Arial" panose="020B0604020202020204" pitchFamily="34" charset="0"/>
            </a:endParaRPr>
          </a:p>
          <a:p>
            <a:pPr algn="ctr"/>
            <a:r>
              <a:rPr lang="fr-FR" dirty="0">
                <a:solidFill>
                  <a:schemeClr val="accent1"/>
                </a:solidFill>
                <a:latin typeface="Arial" panose="020B0604020202020204" pitchFamily="34" charset="0"/>
                <a:cs typeface="Arial" panose="020B0604020202020204" pitchFamily="34" charset="0"/>
              </a:rPr>
              <a:t> IF POSSIBLE THE CONTACT SHOULD BE THE SAME OR FROM THE SAME COUNTRY, </a:t>
            </a:r>
          </a:p>
          <a:p>
            <a:pPr algn="ctr"/>
            <a:r>
              <a:rPr lang="fr-FR" dirty="0">
                <a:solidFill>
                  <a:schemeClr val="accent1"/>
                </a:solidFill>
                <a:latin typeface="Arial" panose="020B0604020202020204" pitchFamily="34" charset="0"/>
                <a:cs typeface="Arial" panose="020B0604020202020204" pitchFamily="34" charset="0"/>
              </a:rPr>
              <a:t>AND THIS PERSON COULD GUIDE THEM AND GIVE THEM  THIS WAY THE POSSIBILITY TO BE REAL PART OF OUR ASSOCIATION.</a:t>
            </a:r>
          </a:p>
          <a:p>
            <a:pPr algn="ctr"/>
            <a:endParaRPr lang="fr-FR" dirty="0">
              <a:solidFill>
                <a:schemeClr val="accent1"/>
              </a:solidFill>
              <a:latin typeface="Arial" panose="020B0604020202020204" pitchFamily="34" charset="0"/>
              <a:cs typeface="Arial" panose="020B0604020202020204" pitchFamily="34" charset="0"/>
            </a:endParaRPr>
          </a:p>
          <a:p>
            <a:pPr algn="ctr"/>
            <a:r>
              <a:rPr lang="fr-FR" dirty="0">
                <a:solidFill>
                  <a:schemeClr val="accent1"/>
                </a:solidFill>
                <a:latin typeface="Arial" panose="020B0604020202020204" pitchFamily="34" charset="0"/>
                <a:cs typeface="Arial" panose="020B0604020202020204" pitchFamily="34" charset="0"/>
              </a:rPr>
              <a:t>WHEN YOU ASK FOR EXEMPLE HUNGARY, THEY SAY THEY NEVER HEARD ANYTHING FROM A BD FOR THE LAST TEN YEARS</a:t>
            </a:r>
          </a:p>
          <a:p>
            <a:pPr algn="ctr"/>
            <a:endParaRPr lang="fr-FR" dirty="0">
              <a:solidFill>
                <a:schemeClr val="accent1"/>
              </a:solidFill>
              <a:latin typeface="Arial" panose="020B0604020202020204" pitchFamily="34" charset="0"/>
              <a:cs typeface="Arial" panose="020B0604020202020204" pitchFamily="34" charset="0"/>
            </a:endParaRPr>
          </a:p>
          <a:p>
            <a:pPr algn="ctr"/>
            <a:r>
              <a:rPr lang="fr-FR" b="1" dirty="0">
                <a:solidFill>
                  <a:schemeClr val="accent1"/>
                </a:solidFill>
                <a:latin typeface="Arial" panose="020B0604020202020204" pitchFamily="34" charset="0"/>
                <a:cs typeface="Arial" panose="020B0604020202020204" pitchFamily="34" charset="0"/>
              </a:rPr>
              <a:t>IS IT A LACK OF COMMUNICATION?</a:t>
            </a:r>
          </a:p>
          <a:p>
            <a:pPr algn="ctr"/>
            <a:r>
              <a:rPr lang="fr-FR" b="1" dirty="0">
                <a:solidFill>
                  <a:schemeClr val="accent1"/>
                </a:solidFill>
                <a:latin typeface="Arial" panose="020B0604020202020204" pitchFamily="34" charset="0"/>
                <a:cs typeface="Arial" panose="020B0604020202020204" pitchFamily="34" charset="0"/>
              </a:rPr>
              <a:t>IS IT A LACK OF MANAGEMENT ?</a:t>
            </a:r>
          </a:p>
          <a:p>
            <a:pPr algn="ctr"/>
            <a:r>
              <a:rPr lang="fr-FR" b="1" dirty="0">
                <a:solidFill>
                  <a:schemeClr val="accent1"/>
                </a:solidFill>
                <a:latin typeface="Arial" panose="020B0604020202020204" pitchFamily="34" charset="0"/>
                <a:cs typeface="Arial" panose="020B0604020202020204" pitchFamily="34" charset="0"/>
              </a:rPr>
              <a:t> </a:t>
            </a:r>
          </a:p>
        </p:txBody>
      </p:sp>
      <p:sp>
        <p:nvSpPr>
          <p:cNvPr id="7" name="Segnaposto testo 5">
            <a:extLst>
              <a:ext uri="{FF2B5EF4-FFF2-40B4-BE49-F238E27FC236}">
                <a16:creationId xmlns:a16="http://schemas.microsoft.com/office/drawing/2014/main" id="{869CB727-1ACD-2C4A-9D7E-F8B999CFE7A2}"/>
              </a:ext>
            </a:extLst>
          </p:cNvPr>
          <p:cNvSpPr txBox="1">
            <a:spLocks/>
          </p:cNvSpPr>
          <p:nvPr/>
        </p:nvSpPr>
        <p:spPr>
          <a:xfrm>
            <a:off x="11555605" y="6454342"/>
            <a:ext cx="530206"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15</a:t>
            </a:r>
          </a:p>
        </p:txBody>
      </p:sp>
    </p:spTree>
    <p:extLst>
      <p:ext uri="{BB962C8B-B14F-4D97-AF65-F5344CB8AC3E}">
        <p14:creationId xmlns:p14="http://schemas.microsoft.com/office/powerpoint/2010/main" val="2086146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555605" y="6471138"/>
            <a:ext cx="530206" cy="3868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16</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4127284" cy="461665"/>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THE  BOARD  DIRECTORS</a:t>
            </a:r>
            <a:r>
              <a:rPr lang="fr-FR" sz="2400" b="1" dirty="0">
                <a:solidFill>
                  <a:schemeClr val="accent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E0D193D1-16DB-114B-97D1-23171DCAF8AB}"/>
              </a:ext>
            </a:extLst>
          </p:cNvPr>
          <p:cNvSpPr/>
          <p:nvPr/>
        </p:nvSpPr>
        <p:spPr>
          <a:xfrm>
            <a:off x="1240972" y="2728844"/>
            <a:ext cx="10074728" cy="3970318"/>
          </a:xfrm>
          <a:prstGeom prst="rect">
            <a:avLst/>
          </a:prstGeom>
        </p:spPr>
        <p:txBody>
          <a:bodyPr wrap="square">
            <a:spAutoFit/>
          </a:bodyPr>
          <a:lstStyle/>
          <a:p>
            <a:pPr algn="ctr"/>
            <a:r>
              <a:rPr lang="en-US" b="1" dirty="0">
                <a:solidFill>
                  <a:schemeClr val="accent1"/>
                </a:solidFill>
                <a:latin typeface="Arial" panose="020B0604020202020204" pitchFamily="34" charset="0"/>
                <a:cs typeface="Arial" panose="020B0604020202020204" pitchFamily="34" charset="0"/>
              </a:rPr>
              <a:t>WHAT IS THE SENSE IN OUR NEW ERA TO HAVE 16 BD MEETING ONCE A YEAR , 3 MONTHS AFTER THE BEGINNING OF THE IIW YEAR ?</a:t>
            </a:r>
          </a:p>
          <a:p>
            <a:pPr algn="ctr"/>
            <a:endParaRPr lang="en-US"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rPr>
              <a:t>WE HAVE NOW ALL THE TOOLS TO MEET FREQUENTLY  </a:t>
            </a:r>
            <a:endParaRPr lang="fr-FR" dirty="0">
              <a:solidFill>
                <a:schemeClr val="accent1"/>
              </a:solidFill>
            </a:endParaRPr>
          </a:p>
          <a:p>
            <a:pPr algn="ctr"/>
            <a:r>
              <a:rPr lang="en-US" dirty="0">
                <a:solidFill>
                  <a:schemeClr val="accent1"/>
                </a:solidFill>
              </a:rPr>
              <a:t>AT LEAST EACH MONTH IF NOT MORE ORGANISING SMALL CELLS ON A SUBJECT ASSIGNED TO THEM</a:t>
            </a:r>
          </a:p>
          <a:p>
            <a:pPr algn="ctr"/>
            <a:endParaRPr lang="fr-FR" dirty="0">
              <a:solidFill>
                <a:schemeClr val="accent1"/>
              </a:solidFill>
            </a:endParaRPr>
          </a:p>
          <a:p>
            <a:pPr algn="ctr"/>
            <a:r>
              <a:rPr lang="en-US" dirty="0">
                <a:solidFill>
                  <a:schemeClr val="accent1"/>
                </a:solidFill>
              </a:rPr>
              <a:t>I WAS DURING TWO YEARS A BOARD DIRECTOR AND I KNOW AS ALL MY COLLEGUES THAT WE WOULD BE REALLY HAPPY IF SOME REAL FUNCTIONS WERE GIVEN TO US.</a:t>
            </a:r>
            <a:endParaRPr lang="fr-FR" dirty="0">
              <a:solidFill>
                <a:schemeClr val="accent1"/>
              </a:solidFill>
            </a:endParaRPr>
          </a:p>
          <a:p>
            <a:pPr algn="ctr"/>
            <a:r>
              <a:rPr lang="en-US" dirty="0">
                <a:solidFill>
                  <a:schemeClr val="accent1"/>
                </a:solidFill>
              </a:rPr>
              <a:t>TO MEET AS IT IS NOW, ONCE A YEAR IN PRESENCE REPRESENT A SIGNIFICANT EXPENSES WITHOUT ANY RETURN ON THE INVESTMENT </a:t>
            </a:r>
          </a:p>
          <a:p>
            <a:pPr algn="ctr"/>
            <a:endParaRPr lang="fr-FR" dirty="0">
              <a:solidFill>
                <a:schemeClr val="accent1"/>
              </a:solidFill>
            </a:endParaRPr>
          </a:p>
          <a:p>
            <a:pPr algn="ctr"/>
            <a:r>
              <a:rPr lang="en-US" b="1" dirty="0">
                <a:solidFill>
                  <a:schemeClr val="accent1"/>
                </a:solidFill>
              </a:rPr>
              <a:t>FOR THE MOMENT IT IS A KIND OF HONORARY POSITION  , WHICH FOR SOME, NOT YET NUMEROUS ENOUGH, IS AN OPEN DOOR TO BE ELECTED AT THE HIGHEST LEVEL.</a:t>
            </a:r>
            <a:endParaRPr lang="fr-FR" b="1" dirty="0">
              <a:solidFill>
                <a:schemeClr val="accent1"/>
              </a:solidFill>
            </a:endParaRPr>
          </a:p>
          <a:p>
            <a:pPr algn="ctr"/>
            <a:endParaRPr lang="fr-FR"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5752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555605" y="6422163"/>
            <a:ext cx="530206" cy="43583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17</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4127284" cy="461665"/>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THE  BOARD  DIRECTORS</a:t>
            </a:r>
            <a:r>
              <a:rPr lang="fr-FR" sz="2400" b="1" dirty="0">
                <a:solidFill>
                  <a:schemeClr val="accent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E0D193D1-16DB-114B-97D1-23171DCAF8AB}"/>
              </a:ext>
            </a:extLst>
          </p:cNvPr>
          <p:cNvSpPr/>
          <p:nvPr/>
        </p:nvSpPr>
        <p:spPr>
          <a:xfrm>
            <a:off x="1240972" y="2728844"/>
            <a:ext cx="10074728" cy="3693319"/>
          </a:xfrm>
          <a:prstGeom prst="rect">
            <a:avLst/>
          </a:prstGeom>
        </p:spPr>
        <p:txBody>
          <a:bodyPr wrap="square">
            <a:spAutoFit/>
          </a:bodyPr>
          <a:lstStyle/>
          <a:p>
            <a:pPr algn="ctr"/>
            <a:r>
              <a:rPr lang="en-US" b="1" dirty="0">
                <a:solidFill>
                  <a:schemeClr val="accent1"/>
                </a:solidFill>
              </a:rPr>
              <a:t>IT WOULD BE EXTREMELY INTERESTING TO MAKE A SURVEY  ASKING THE ACTUAL  DIRECTORS AS WELL AS THE PAST ONES WHO HAVE THE EXPERIENCE OF THE POSITION HOW THEY IMAGINE THIS FUNCTION IN THE FUTURE?</a:t>
            </a:r>
            <a:endParaRPr lang="fr-FR" b="1" dirty="0">
              <a:solidFill>
                <a:schemeClr val="accent1"/>
              </a:solidFill>
            </a:endParaRPr>
          </a:p>
          <a:p>
            <a:pPr algn="ctr"/>
            <a:r>
              <a:rPr lang="en-US" dirty="0">
                <a:solidFill>
                  <a:schemeClr val="accent1"/>
                </a:solidFill>
              </a:rPr>
              <a:t>FOR SURE WE MUST ORGANISE ONE MEETING IN PRESENCE AT THE BEGINNING OF THE YEAR, </a:t>
            </a:r>
          </a:p>
          <a:p>
            <a:pPr algn="ctr"/>
            <a:r>
              <a:rPr lang="en-US" dirty="0">
                <a:solidFill>
                  <a:schemeClr val="accent1"/>
                </a:solidFill>
              </a:rPr>
              <a:t>TO PREPARE THE WORK OF EACH OF THEM, WORKING PROBABLY IN TEAM OF 3/4 MEMBERS, </a:t>
            </a:r>
          </a:p>
          <a:p>
            <a:pPr algn="ctr"/>
            <a:r>
              <a:rPr lang="en-US" dirty="0">
                <a:solidFill>
                  <a:schemeClr val="accent1"/>
                </a:solidFill>
              </a:rPr>
              <a:t>BECAUSE WE NEED TO MEET SOMETIMES IN PRESENCE AND NOT BECOME ROBOTS</a:t>
            </a:r>
          </a:p>
          <a:p>
            <a:pPr algn="ctr"/>
            <a:endParaRPr lang="fr-FR" dirty="0">
              <a:solidFill>
                <a:schemeClr val="accent1"/>
              </a:solidFill>
            </a:endParaRPr>
          </a:p>
          <a:p>
            <a:pPr algn="ctr"/>
            <a:r>
              <a:rPr lang="en-US" dirty="0">
                <a:solidFill>
                  <a:schemeClr val="accent1"/>
                </a:solidFill>
              </a:rPr>
              <a:t>BUT AFTER  THIS FIRST MEETING IN PRESENCE THEY CAN WORK BY ZOOM OR ANY OTHER KIND OF NEW WAY OF COMMUNICATION ON THE WEB </a:t>
            </a:r>
            <a:endParaRPr lang="fr-FR" dirty="0">
              <a:solidFill>
                <a:schemeClr val="accent1"/>
              </a:solidFill>
            </a:endParaRPr>
          </a:p>
          <a:p>
            <a:pPr algn="ctr"/>
            <a:r>
              <a:rPr lang="en-US" dirty="0">
                <a:solidFill>
                  <a:schemeClr val="accent1"/>
                </a:solidFill>
              </a:rPr>
              <a:t>AND EVENTUALLY MEET AGAIN IN PRESENCE,  AT THE END OF THE YEAR/</a:t>
            </a:r>
            <a:endParaRPr lang="fr-FR" dirty="0">
              <a:solidFill>
                <a:schemeClr val="accent1"/>
              </a:solidFill>
            </a:endParaRPr>
          </a:p>
          <a:p>
            <a:pPr algn="ctr"/>
            <a:r>
              <a:rPr lang="en-US" dirty="0">
                <a:solidFill>
                  <a:schemeClr val="accent1"/>
                </a:solidFill>
              </a:rPr>
              <a:t>AS MENTORS  ON ASSIGNED MATTERS, THEY MUST EASILY CONTACT ALL THE NGB WHO NEED HELP</a:t>
            </a:r>
            <a:endParaRPr lang="fr-FR" dirty="0">
              <a:solidFill>
                <a:schemeClr val="accent1"/>
              </a:solidFill>
            </a:endParaRPr>
          </a:p>
          <a:p>
            <a:pPr algn="ctr"/>
            <a:r>
              <a:rPr lang="en-US" dirty="0">
                <a:solidFill>
                  <a:schemeClr val="accent1"/>
                </a:solidFill>
              </a:rPr>
              <a:t>I THINK THAT WE NOT ALL REALISE WHAT AN INCREDIBLE CHANGE MADE INTERNET IN OUR LIVES!</a:t>
            </a:r>
            <a:endParaRPr lang="fr-FR" dirty="0">
              <a:solidFill>
                <a:schemeClr val="accent1"/>
              </a:solidFill>
            </a:endParaRPr>
          </a:p>
          <a:p>
            <a:pPr algn="ctr"/>
            <a:r>
              <a:rPr lang="en-US" dirty="0">
                <a:solidFill>
                  <a:schemeClr val="accent1"/>
                </a:solidFill>
              </a:rPr>
              <a:t> </a:t>
            </a:r>
            <a:endParaRPr lang="fr-FR" dirty="0">
              <a:solidFill>
                <a:schemeClr val="accent1"/>
              </a:solidFill>
            </a:endParaRPr>
          </a:p>
        </p:txBody>
      </p:sp>
    </p:spTree>
    <p:extLst>
      <p:ext uri="{BB962C8B-B14F-4D97-AF65-F5344CB8AC3E}">
        <p14:creationId xmlns:p14="http://schemas.microsoft.com/office/powerpoint/2010/main" val="2323519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555605" y="6471138"/>
            <a:ext cx="530206" cy="3868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18</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4127284" cy="461665"/>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THE  BOARD  DIRECTORS</a:t>
            </a:r>
            <a:r>
              <a:rPr lang="fr-FR" sz="2400" b="1" dirty="0">
                <a:solidFill>
                  <a:schemeClr val="accent1"/>
                </a:solidFill>
                <a:latin typeface="Arial" panose="020B060402020202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E0D193D1-16DB-114B-97D1-23171DCAF8AB}"/>
              </a:ext>
            </a:extLst>
          </p:cNvPr>
          <p:cNvSpPr/>
          <p:nvPr/>
        </p:nvSpPr>
        <p:spPr>
          <a:xfrm>
            <a:off x="1240972" y="2728844"/>
            <a:ext cx="10074728" cy="2308324"/>
          </a:xfrm>
          <a:prstGeom prst="rect">
            <a:avLst/>
          </a:prstGeom>
        </p:spPr>
        <p:txBody>
          <a:bodyPr wrap="square">
            <a:spAutoFit/>
          </a:bodyPr>
          <a:lstStyle/>
          <a:p>
            <a:pPr algn="ctr"/>
            <a:r>
              <a:rPr lang="en-US" dirty="0">
                <a:solidFill>
                  <a:schemeClr val="accent1"/>
                </a:solidFill>
              </a:rPr>
              <a:t>FOR THE MANCHESTER CONVENTION  IN  2024 IT IS ALL OUR HIERACHICAL ORGANISATION WHICH NEEDS TO BE REORGANISED  TO BECOME MORE  EFFICIENT, STRONG, SUCCESSFUL AND MAKE IIW,THE MOST IMPORTANT WOMEN SERVICE ORGANISATION IN THE WORLD</a:t>
            </a:r>
          </a:p>
          <a:p>
            <a:pPr algn="ctr"/>
            <a:endParaRPr lang="fr-FR" dirty="0">
              <a:solidFill>
                <a:schemeClr val="accent1"/>
              </a:solidFill>
            </a:endParaRPr>
          </a:p>
          <a:p>
            <a:pPr algn="ctr"/>
            <a:r>
              <a:rPr lang="en-US" dirty="0">
                <a:solidFill>
                  <a:schemeClr val="accent1"/>
                </a:solidFill>
              </a:rPr>
              <a:t>WE HAVE LOST ALREADY TO MUCH TIME SO I REALLY HOPE THAT THE EUROPEAN MEMBERS WILL BE ABLE TO WORK ON IT AS SOON AS POSSIBLE, DON’T DREAM TOO MUCH ,  IF FOR 2024 WE CAN OUTLINE WHAT OUR CONSTITUTION SHOULD BE, BY DEFINING AND ACCEPTING  THE GUIDE LINES IT WILL BE ALREADY A HUGE SUCCESS</a:t>
            </a:r>
            <a:endParaRPr lang="fr-FR" dirty="0">
              <a:solidFill>
                <a:schemeClr val="accent1"/>
              </a:solidFill>
            </a:endParaRPr>
          </a:p>
        </p:txBody>
      </p:sp>
      <p:sp>
        <p:nvSpPr>
          <p:cNvPr id="7" name="ZoneTexte 6">
            <a:extLst>
              <a:ext uri="{FF2B5EF4-FFF2-40B4-BE49-F238E27FC236}">
                <a16:creationId xmlns:a16="http://schemas.microsoft.com/office/drawing/2014/main" id="{270DD1BE-8592-EF47-AC4A-DB996A0C609F}"/>
              </a:ext>
            </a:extLst>
          </p:cNvPr>
          <p:cNvSpPr txBox="1"/>
          <p:nvPr/>
        </p:nvSpPr>
        <p:spPr>
          <a:xfrm>
            <a:off x="4214694" y="5373851"/>
            <a:ext cx="4583114" cy="830997"/>
          </a:xfrm>
          <a:prstGeom prst="rect">
            <a:avLst/>
          </a:prstGeom>
          <a:noFill/>
        </p:spPr>
        <p:txBody>
          <a:bodyPr wrap="none" rtlCol="0">
            <a:spAutoFit/>
          </a:bodyPr>
          <a:lstStyle/>
          <a:p>
            <a:r>
              <a:rPr lang="en-US" sz="2400" b="1" dirty="0">
                <a:solidFill>
                  <a:schemeClr val="accent1"/>
                </a:solidFill>
                <a:latin typeface="Arial" panose="020B0604020202020204" pitchFamily="34" charset="0"/>
                <a:cs typeface="Arial" panose="020B0604020202020204" pitchFamily="34" charset="0"/>
              </a:rPr>
              <a:t>PLEASE THINK ABOUT THIS?</a:t>
            </a:r>
            <a:endParaRPr lang="fr-FR" sz="2400" b="1" dirty="0">
              <a:solidFill>
                <a:schemeClr val="accent1"/>
              </a:solidFill>
              <a:latin typeface="Arial" panose="020B0604020202020204" pitchFamily="34" charset="0"/>
              <a:cs typeface="Arial" panose="020B0604020202020204" pitchFamily="34" charset="0"/>
            </a:endParaRPr>
          </a:p>
          <a:p>
            <a:r>
              <a:rPr lang="en-US" sz="2400" b="1" dirty="0">
                <a:solidFill>
                  <a:schemeClr val="accent1"/>
                </a:solidFill>
                <a:latin typeface="Arial" panose="020B0604020202020204" pitchFamily="34" charset="0"/>
                <a:cs typeface="Arial" panose="020B0604020202020204" pitchFamily="34" charset="0"/>
              </a:rPr>
              <a:t> </a:t>
            </a:r>
            <a:endParaRPr lang="fr-FR" sz="2400" b="1"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0231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430001" y="6471138"/>
            <a:ext cx="655810" cy="3868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19</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F20FC187-3CBB-6040-BA3D-2E40F215577D}"/>
              </a:ext>
            </a:extLst>
          </p:cNvPr>
          <p:cNvSpPr txBox="1"/>
          <p:nvPr/>
        </p:nvSpPr>
        <p:spPr>
          <a:xfrm>
            <a:off x="4661506" y="2967335"/>
            <a:ext cx="2009717" cy="461665"/>
          </a:xfrm>
          <a:prstGeom prst="rect">
            <a:avLst/>
          </a:prstGeom>
          <a:noFill/>
        </p:spPr>
        <p:txBody>
          <a:bodyPr wrap="none" rtlCol="0">
            <a:spAutoFit/>
          </a:bodyPr>
          <a:lstStyle/>
          <a:p>
            <a:r>
              <a:rPr lang="fr-FR" sz="2400" b="1" dirty="0">
                <a:solidFill>
                  <a:schemeClr val="accent1"/>
                </a:solidFill>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3108778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98767260-CC19-AC49-9C3E-733BF223A5D3}"/>
              </a:ext>
            </a:extLst>
          </p:cNvPr>
          <p:cNvSpPr txBox="1">
            <a:spLocks/>
          </p:cNvSpPr>
          <p:nvPr/>
        </p:nvSpPr>
        <p:spPr>
          <a:xfrm>
            <a:off x="780384" y="951087"/>
            <a:ext cx="4270587" cy="114299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it-IT" sz="2800" i="1" dirty="0">
              <a:solidFill>
                <a:schemeClr val="bg1"/>
              </a:solidFill>
              <a:latin typeface="Myriad Pro" panose="020B0503030403020204" pitchFamily="34" charset="0"/>
            </a:endParaRPr>
          </a:p>
        </p:txBody>
      </p:sp>
      <p:sp>
        <p:nvSpPr>
          <p:cNvPr id="4" name="Segnaposto testo 5">
            <a:extLst>
              <a:ext uri="{FF2B5EF4-FFF2-40B4-BE49-F238E27FC236}">
                <a16:creationId xmlns:a16="http://schemas.microsoft.com/office/drawing/2014/main" id="{9AE38693-7A6D-A64A-89C1-3E90522AEAC6}"/>
              </a:ext>
            </a:extLst>
          </p:cNvPr>
          <p:cNvSpPr txBox="1">
            <a:spLocks/>
          </p:cNvSpPr>
          <p:nvPr/>
        </p:nvSpPr>
        <p:spPr>
          <a:xfrm>
            <a:off x="5196744" y="3801564"/>
            <a:ext cx="6879722" cy="145580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70000"/>
              </a:lnSpc>
            </a:pPr>
            <a:endParaRPr lang="it-IT" sz="3300" b="1" dirty="0">
              <a:solidFill>
                <a:srgbClr val="005C9A"/>
              </a:solidFill>
              <a:latin typeface="Myriad Pro" panose="020B0503030403020204" pitchFamily="34" charset="0"/>
            </a:endParaRPr>
          </a:p>
          <a:p>
            <a:pPr>
              <a:lnSpc>
                <a:spcPct val="70000"/>
              </a:lnSpc>
            </a:pPr>
            <a:r>
              <a:rPr lang="it-IT" sz="3300" b="1" dirty="0">
                <a:solidFill>
                  <a:srgbClr val="005C9A"/>
                </a:solidFill>
                <a:latin typeface="Myriad Pro" panose="020B0503030403020204" pitchFamily="34" charset="0"/>
              </a:rPr>
              <a:t>THE PRESIDENT : THE VOICE</a:t>
            </a:r>
          </a:p>
        </p:txBody>
      </p:sp>
    </p:spTree>
    <p:extLst>
      <p:ext uri="{BB962C8B-B14F-4D97-AF65-F5344CB8AC3E}">
        <p14:creationId xmlns:p14="http://schemas.microsoft.com/office/powerpoint/2010/main" val="3961627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751733" y="6454342"/>
            <a:ext cx="334077"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3</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7" name="Rettangolo 8">
            <a:extLst>
              <a:ext uri="{FF2B5EF4-FFF2-40B4-BE49-F238E27FC236}">
                <a16:creationId xmlns:a16="http://schemas.microsoft.com/office/drawing/2014/main" id="{F6EFBBB4-DE4C-4E48-99C1-CC56EA48AFA7}"/>
              </a:ext>
            </a:extLst>
          </p:cNvPr>
          <p:cNvSpPr/>
          <p:nvPr/>
        </p:nvSpPr>
        <p:spPr>
          <a:xfrm>
            <a:off x="609600" y="2267179"/>
            <a:ext cx="10972800" cy="3970318"/>
          </a:xfrm>
          <a:prstGeom prst="rect">
            <a:avLst/>
          </a:prstGeom>
        </p:spPr>
        <p:txBody>
          <a:bodyPr wrap="square">
            <a:spAutoFit/>
          </a:bodyPr>
          <a:lstStyle/>
          <a:p>
            <a:pPr algn="ctr"/>
            <a:r>
              <a:rPr lang="en-US" dirty="0">
                <a:solidFill>
                  <a:schemeClr val="accent1"/>
                </a:solidFill>
                <a:latin typeface="Arial" panose="020B0604020202020204" pitchFamily="34" charset="0"/>
                <a:cs typeface="Arial" panose="020B0604020202020204" pitchFamily="34" charset="0"/>
              </a:rPr>
              <a:t>THE  ROLE OF  INTERNATIONAL PRESIDENT ELECTED FOR ONE YEAR IS TOTALLY DIFFERENT FROM THE ONE SHE HAD 40 YEARS AGO</a:t>
            </a:r>
            <a:endParaRPr lang="fr-FR" dirty="0">
              <a:solidFill>
                <a:schemeClr val="accent1"/>
              </a:solidFill>
              <a:latin typeface="Arial" panose="020B0604020202020204" pitchFamily="34" charset="0"/>
              <a:cs typeface="Arial" panose="020B0604020202020204" pitchFamily="34" charset="0"/>
            </a:endParaRPr>
          </a:p>
          <a:p>
            <a:pPr algn="ctr"/>
            <a:r>
              <a:rPr lang="en-US" b="1" dirty="0">
                <a:solidFill>
                  <a:schemeClr val="accent1"/>
                </a:solidFill>
                <a:latin typeface="Arial" panose="020B0604020202020204" pitchFamily="34" charset="0"/>
                <a:cs typeface="Arial" panose="020B0604020202020204" pitchFamily="34" charset="0"/>
              </a:rPr>
              <a:t>IN 2021 WE ARE 108.614 MEMBERS COMING FROM 99 COUNTRIES AND 3979 CLUBS</a:t>
            </a:r>
          </a:p>
          <a:p>
            <a:pPr algn="ctr"/>
            <a:endParaRPr lang="fr-FR" b="1"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IN 1967 IIW WAS ESTABLISHED WITH  29 COUNTRIES, 42.538 MEMBERS and 1276 clubs</a:t>
            </a:r>
          </a:p>
          <a:p>
            <a:pPr algn="ctr"/>
            <a:endParaRPr lang="en-US"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IN TODAY’S INTERCONNECTED WORLD, THE PRESIDENT MUST THINK BROADLY AND INTERNATIONNALLY.</a:t>
            </a:r>
            <a:r>
              <a:rPr lang="fr-FR" dirty="0">
                <a:solidFill>
                  <a:schemeClr val="accent1"/>
                </a:solidFill>
                <a:latin typeface="Arial" panose="020B0604020202020204" pitchFamily="34" charset="0"/>
                <a:cs typeface="Arial" panose="020B0604020202020204" pitchFamily="34" charset="0"/>
              </a:rPr>
              <a:t>, </a:t>
            </a:r>
            <a:r>
              <a:rPr lang="en-US" dirty="0">
                <a:solidFill>
                  <a:schemeClr val="accent1"/>
                </a:solidFill>
                <a:latin typeface="Arial" panose="020B0604020202020204" pitchFamily="34" charset="0"/>
                <a:cs typeface="Arial" panose="020B0604020202020204" pitchFamily="34" charset="0"/>
              </a:rPr>
              <a:t>ITS CRITICAL THAT OUR PRESIDENT CONSIDER THE CROSS CULTURAL IMPLICATIONS OF HER DECISIONS MAKING.</a:t>
            </a:r>
            <a:endParaRPr lang="fr-FR" dirty="0">
              <a:solidFill>
                <a:schemeClr val="accent1"/>
              </a:solidFill>
              <a:latin typeface="Arial" panose="020B0604020202020204" pitchFamily="34" charset="0"/>
              <a:cs typeface="Arial" panose="020B0604020202020204" pitchFamily="34" charset="0"/>
            </a:endParaRPr>
          </a:p>
          <a:p>
            <a:pPr algn="ctr"/>
            <a:r>
              <a:rPr lang="en-US" b="1" dirty="0">
                <a:solidFill>
                  <a:schemeClr val="accent1"/>
                </a:solidFill>
                <a:latin typeface="Arial" panose="020B0604020202020204" pitchFamily="34" charset="0"/>
                <a:cs typeface="Arial" panose="020B0604020202020204" pitchFamily="34" charset="0"/>
              </a:rPr>
              <a:t>THE PRESIDENT MUST SEEK TO IMPROVE AND DEVELOP HER ABILITY TO COMMUNICATE AND LEAD TEAMS ACROSS CULTURES AND LIFE STYLES</a:t>
            </a:r>
          </a:p>
          <a:p>
            <a:pPr algn="ctr"/>
            <a:endParaRPr lang="en-US"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BEFORE SHE TRAVEL ACROSS IIW MAIN  COUNTRIES TO GET AN IDEA OF WHAT WAS HAPPENING THERE, AND WAS IN PERPETUAL REPRESENTATION.</a:t>
            </a:r>
            <a:endParaRPr lang="fr-FR" dirty="0">
              <a:solidFill>
                <a:schemeClr val="accent1"/>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C1BB79F0-3DA7-F24F-AD2B-8DFFBE4D902C}"/>
              </a:ext>
            </a:extLst>
          </p:cNvPr>
          <p:cNvSpPr txBox="1"/>
          <p:nvPr/>
        </p:nvSpPr>
        <p:spPr>
          <a:xfrm>
            <a:off x="1379518" y="1805514"/>
            <a:ext cx="7571303" cy="461665"/>
          </a:xfrm>
          <a:prstGeom prst="rect">
            <a:avLst/>
          </a:prstGeom>
          <a:noFill/>
        </p:spPr>
        <p:txBody>
          <a:bodyPr wrap="none" rtlCol="0">
            <a:spAutoFit/>
          </a:bodyPr>
          <a:lstStyle/>
          <a:p>
            <a:r>
              <a:rPr lang="en-US" sz="2400" b="1" dirty="0">
                <a:solidFill>
                  <a:schemeClr val="accent1">
                    <a:lumMod val="75000"/>
                  </a:schemeClr>
                </a:solidFill>
                <a:latin typeface="Arial" panose="020B0604020202020204" pitchFamily="34" charset="0"/>
                <a:cs typeface="Arial" panose="020B0604020202020204" pitchFamily="34" charset="0"/>
              </a:rPr>
              <a:t>P R E S I D E N T  :   T H E   V O I C E			</a:t>
            </a:r>
            <a:endParaRPr lang="fr-FR" sz="2400" b="1" dirty="0">
              <a:solidFill>
                <a:schemeClr val="accent1">
                  <a:lumMod val="75000"/>
                </a:schemeClr>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968401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751733" y="6454342"/>
            <a:ext cx="334077"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4</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7" name="Rettangolo 8">
            <a:extLst>
              <a:ext uri="{FF2B5EF4-FFF2-40B4-BE49-F238E27FC236}">
                <a16:creationId xmlns:a16="http://schemas.microsoft.com/office/drawing/2014/main" id="{F6EFBBB4-DE4C-4E48-99C1-CC56EA48AFA7}"/>
              </a:ext>
            </a:extLst>
          </p:cNvPr>
          <p:cNvSpPr/>
          <p:nvPr/>
        </p:nvSpPr>
        <p:spPr>
          <a:xfrm>
            <a:off x="609600" y="2267179"/>
            <a:ext cx="10972800" cy="3693319"/>
          </a:xfrm>
          <a:prstGeom prst="rect">
            <a:avLst/>
          </a:prstGeom>
        </p:spPr>
        <p:txBody>
          <a:bodyPr wrap="square">
            <a:spAutoFit/>
          </a:bodyPr>
          <a:lstStyle/>
          <a:p>
            <a:pPr algn="ctr"/>
            <a:r>
              <a:rPr lang="en-US" i="1" dirty="0">
                <a:solidFill>
                  <a:schemeClr val="accent1"/>
                </a:solidFill>
                <a:latin typeface="Arial" panose="020B0604020202020204" pitchFamily="34" charset="0"/>
                <a:cs typeface="Arial" panose="020B0604020202020204" pitchFamily="34" charset="0"/>
              </a:rPr>
              <a:t>Now in one second she can be connected with all countries, get immediately,  if she wish a daily report from the 99 countries. The technological revolution had change her life , her way of </a:t>
            </a:r>
            <a:r>
              <a:rPr lang="en-US" i="1" dirty="0" err="1">
                <a:solidFill>
                  <a:schemeClr val="accent1"/>
                </a:solidFill>
                <a:latin typeface="Arial" panose="020B0604020202020204" pitchFamily="34" charset="0"/>
                <a:cs typeface="Arial" panose="020B0604020202020204" pitchFamily="34" charset="0"/>
              </a:rPr>
              <a:t>comunications</a:t>
            </a:r>
            <a:r>
              <a:rPr lang="en-US" i="1" dirty="0">
                <a:solidFill>
                  <a:schemeClr val="accent1"/>
                </a:solidFill>
                <a:latin typeface="Arial" panose="020B0604020202020204" pitchFamily="34" charset="0"/>
                <a:cs typeface="Arial" panose="020B0604020202020204" pitchFamily="34" charset="0"/>
              </a:rPr>
              <a:t> and understanding what are the problems in a country</a:t>
            </a:r>
            <a:endParaRPr lang="fr-FR" i="1" dirty="0">
              <a:solidFill>
                <a:schemeClr val="accent1"/>
              </a:solidFill>
              <a:latin typeface="Arial" panose="020B0604020202020204" pitchFamily="34" charset="0"/>
              <a:cs typeface="Arial" panose="020B0604020202020204" pitchFamily="34" charset="0"/>
            </a:endParaRPr>
          </a:p>
          <a:p>
            <a:pPr algn="ctr"/>
            <a:endParaRPr lang="en-US"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If she cannot solve it from her place of working  or during the meetings, she should visit that country, not only the big countries but more important are the smaller ones who are starting they IIW  life and need help and guide lines, </a:t>
            </a:r>
            <a:endParaRPr lang="fr-FR"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Her role of representation had totally changed  as all the countries with or without NGB, the districts, the clubs can send her at her request a report with photos, videos and complete explanations which can reduce seriously the travel expenses and use it in training  or better communication as </a:t>
            </a:r>
            <a:r>
              <a:rPr lang="en-US" dirty="0" err="1">
                <a:solidFill>
                  <a:schemeClr val="accent1"/>
                </a:solidFill>
                <a:latin typeface="Arial" panose="020B0604020202020204" pitchFamily="34" charset="0"/>
                <a:cs typeface="Arial" panose="020B0604020202020204" pitchFamily="34" charset="0"/>
              </a:rPr>
              <a:t>organising</a:t>
            </a:r>
            <a:r>
              <a:rPr lang="en-US" dirty="0">
                <a:solidFill>
                  <a:schemeClr val="accent1"/>
                </a:solidFill>
                <a:latin typeface="Arial" panose="020B0604020202020204" pitchFamily="34" charset="0"/>
                <a:cs typeface="Arial" panose="020B0604020202020204" pitchFamily="34" charset="0"/>
              </a:rPr>
              <a:t> communication events during her  planned visits</a:t>
            </a:r>
            <a:endParaRPr lang="en-US" b="1" dirty="0">
              <a:solidFill>
                <a:schemeClr val="accent1"/>
              </a:solidFill>
              <a:latin typeface="Arial" panose="020B0604020202020204" pitchFamily="34" charset="0"/>
              <a:cs typeface="Arial" panose="020B0604020202020204" pitchFamily="34" charset="0"/>
            </a:endParaRPr>
          </a:p>
          <a:p>
            <a:pPr algn="ctr"/>
            <a:r>
              <a:rPr lang="en-US" b="1" dirty="0">
                <a:solidFill>
                  <a:schemeClr val="accent1"/>
                </a:solidFill>
                <a:latin typeface="Arial" panose="020B0604020202020204" pitchFamily="34" charset="0"/>
                <a:cs typeface="Arial" panose="020B0604020202020204" pitchFamily="34" charset="0"/>
              </a:rPr>
              <a:t>A successful president is </a:t>
            </a:r>
            <a:r>
              <a:rPr lang="en-US" b="1" dirty="0" err="1">
                <a:solidFill>
                  <a:schemeClr val="accent1"/>
                </a:solidFill>
                <a:latin typeface="Arial" panose="020B0604020202020204" pitchFamily="34" charset="0"/>
                <a:cs typeface="Arial" panose="020B0604020202020204" pitchFamily="34" charset="0"/>
              </a:rPr>
              <a:t>confortable</a:t>
            </a:r>
            <a:r>
              <a:rPr lang="en-US" b="1" dirty="0">
                <a:solidFill>
                  <a:schemeClr val="accent1"/>
                </a:solidFill>
                <a:latin typeface="Arial" panose="020B0604020202020204" pitchFamily="34" charset="0"/>
                <a:cs typeface="Arial" panose="020B0604020202020204" pitchFamily="34" charset="0"/>
              </a:rPr>
              <a:t> challenging her own views in order to make  the best objective decisions, but I would suggest it is not enough.</a:t>
            </a:r>
            <a:endParaRPr lang="fr-FR" b="1" dirty="0">
              <a:solidFill>
                <a:schemeClr val="accent1"/>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7571303" cy="461665"/>
          </a:xfrm>
          <a:prstGeom prst="rect">
            <a:avLst/>
          </a:prstGeom>
          <a:noFill/>
        </p:spPr>
        <p:txBody>
          <a:bodyPr wrap="none" rtlCol="0">
            <a:spAutoFit/>
          </a:bodyPr>
          <a:lstStyle/>
          <a:p>
            <a:r>
              <a:rPr lang="en-US" sz="2400" b="1" dirty="0">
                <a:solidFill>
                  <a:schemeClr val="accent1">
                    <a:lumMod val="75000"/>
                  </a:schemeClr>
                </a:solidFill>
                <a:latin typeface="Arial" panose="020B0604020202020204" pitchFamily="34" charset="0"/>
                <a:cs typeface="Arial" panose="020B0604020202020204" pitchFamily="34" charset="0"/>
              </a:rPr>
              <a:t>P R E S I D E N T  :   T H E   V O I C E			</a:t>
            </a:r>
            <a:endParaRPr lang="fr-FR" sz="2400" b="1" dirty="0">
              <a:solidFill>
                <a:schemeClr val="accent1">
                  <a:lumMod val="75000"/>
                </a:schemeClr>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25577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751733" y="6454342"/>
            <a:ext cx="334077"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5</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7" name="Rettangolo 8">
            <a:extLst>
              <a:ext uri="{FF2B5EF4-FFF2-40B4-BE49-F238E27FC236}">
                <a16:creationId xmlns:a16="http://schemas.microsoft.com/office/drawing/2014/main" id="{F6EFBBB4-DE4C-4E48-99C1-CC56EA48AFA7}"/>
              </a:ext>
            </a:extLst>
          </p:cNvPr>
          <p:cNvSpPr/>
          <p:nvPr/>
        </p:nvSpPr>
        <p:spPr>
          <a:xfrm>
            <a:off x="609600" y="2267179"/>
            <a:ext cx="10972800" cy="4524315"/>
          </a:xfrm>
          <a:prstGeom prst="rect">
            <a:avLst/>
          </a:prstGeom>
        </p:spPr>
        <p:txBody>
          <a:bodyPr wrap="square">
            <a:spAutoFit/>
          </a:bodyPr>
          <a:lstStyle/>
          <a:p>
            <a:pPr algn="ctr"/>
            <a:r>
              <a:rPr lang="en-US" dirty="0">
                <a:solidFill>
                  <a:schemeClr val="accent1"/>
                </a:solidFill>
                <a:latin typeface="Arial" panose="020B0604020202020204" pitchFamily="34" charset="0"/>
                <a:cs typeface="Arial" panose="020B0604020202020204" pitchFamily="34" charset="0"/>
              </a:rPr>
              <a:t>SHE MUST PUSH HERSELF OUT OF HER CONFORT ZONE AND ENCOURAGE FLEXIBILITY AND UNDERSTAND HOW TO RESPOND FAVOURABLY AND STRATEGICALLY TO LEAD THE CHANGE  STEP ASIDE FROM HER PRECONCEIVED BELIEFS, CONSIDER THE PERSPECTIVES OF OTHERS AND CHALLENGE HER CURRENT PROBLEMS</a:t>
            </a:r>
          </a:p>
          <a:p>
            <a:pPr algn="ctr"/>
            <a:endParaRPr lang="en-US" dirty="0">
              <a:solidFill>
                <a:schemeClr val="accent1"/>
              </a:solidFill>
              <a:latin typeface="Arial" panose="020B0604020202020204" pitchFamily="34" charset="0"/>
              <a:cs typeface="Arial" panose="020B0604020202020204" pitchFamily="34" charset="0"/>
            </a:endParaRPr>
          </a:p>
          <a:p>
            <a:pPr algn="ctr"/>
            <a:r>
              <a:rPr lang="en-US" b="1" dirty="0">
                <a:solidFill>
                  <a:schemeClr val="accent1"/>
                </a:solidFill>
                <a:latin typeface="Arial" panose="020B0604020202020204" pitchFamily="34" charset="0"/>
                <a:cs typeface="Arial" panose="020B0604020202020204" pitchFamily="34" charset="0"/>
              </a:rPr>
              <a:t>SHE MUST GAIN A GLOBAL PERSPECTIVE IN WORKING  WITH  ALL MEMBERS FROM A VARIETY OF CULTURES AND BACKGROUNDS SURROUNDING HERSELF WITH DIVERSE VIEWS AND OPINIONS </a:t>
            </a:r>
          </a:p>
          <a:p>
            <a:pPr algn="ctr"/>
            <a:r>
              <a:rPr lang="en-US" dirty="0">
                <a:solidFill>
                  <a:schemeClr val="accent1"/>
                </a:solidFill>
                <a:latin typeface="Arial" panose="020B0604020202020204" pitchFamily="34" charset="0"/>
                <a:cs typeface="Arial" panose="020B0604020202020204" pitchFamily="34" charset="0"/>
              </a:rPr>
              <a:t>WHICH WILL GIVE HER A BROADER PERSPECTIVE , INCREASE HER CULTURAL AWARENESS AND BETTER LEAD ACROSS COUNTRIES AND CULTURES</a:t>
            </a:r>
          </a:p>
          <a:p>
            <a:pPr algn="ctr"/>
            <a:br>
              <a:rPr lang="en-US" b="1" dirty="0">
                <a:solidFill>
                  <a:schemeClr val="accent1"/>
                </a:solidFill>
                <a:latin typeface="Arial" panose="020B0604020202020204" pitchFamily="34" charset="0"/>
                <a:cs typeface="Arial" panose="020B0604020202020204" pitchFamily="34" charset="0"/>
              </a:rPr>
            </a:br>
            <a:r>
              <a:rPr lang="en-US" b="1" dirty="0">
                <a:solidFill>
                  <a:schemeClr val="accent1"/>
                </a:solidFill>
                <a:latin typeface="Arial" panose="020B0604020202020204" pitchFamily="34" charset="0"/>
                <a:cs typeface="Arial" panose="020B0604020202020204" pitchFamily="34" charset="0"/>
              </a:rPr>
              <a:t>WHEN SHE ARRIVE A THIS POSITION SHE MUST HAVE A REAL AND SERIOUS  VISION OF THE FUTURE OF THE ASSOCIATION, ESPECIALLY NOW THAT EVERYTHING CHANGES EXTREMELY QUICKLY </a:t>
            </a:r>
            <a:endParaRPr lang="fr-FR" b="1" dirty="0">
              <a:solidFill>
                <a:schemeClr val="accent1"/>
              </a:solidFill>
              <a:latin typeface="Arial" panose="020B0604020202020204" pitchFamily="34" charset="0"/>
              <a:cs typeface="Arial" panose="020B0604020202020204" pitchFamily="34" charset="0"/>
            </a:endParaRPr>
          </a:p>
          <a:p>
            <a:pPr algn="ctr"/>
            <a:endParaRPr lang="fr-FR" dirty="0">
              <a:solidFill>
                <a:schemeClr val="accent1"/>
              </a:solidFill>
              <a:latin typeface="Arial" panose="020B0604020202020204" pitchFamily="34" charset="0"/>
              <a:cs typeface="Arial" panose="020B0604020202020204" pitchFamily="34" charset="0"/>
            </a:endParaRPr>
          </a:p>
          <a:p>
            <a:pPr algn="ctr"/>
            <a:endParaRPr lang="it-IT"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6647974" cy="461665"/>
          </a:xfrm>
          <a:prstGeom prst="rect">
            <a:avLst/>
          </a:prstGeom>
          <a:noFill/>
        </p:spPr>
        <p:txBody>
          <a:bodyPr wrap="none" rtlCol="0">
            <a:spAutoFit/>
          </a:bodyPr>
          <a:lstStyle/>
          <a:p>
            <a:r>
              <a:rPr lang="en-US" sz="2400" b="1" dirty="0">
                <a:solidFill>
                  <a:schemeClr val="accent1">
                    <a:lumMod val="75000"/>
                  </a:schemeClr>
                </a:solidFill>
              </a:rPr>
              <a:t>P R E S I D E N T  :   T H E   V O I C E			</a:t>
            </a:r>
            <a:endParaRPr lang="fr-FR" sz="2400" b="1" dirty="0">
              <a:solidFill>
                <a:schemeClr val="accent1">
                  <a:lumMod val="75000"/>
                </a:schemeClr>
              </a:solidFill>
            </a:endParaRP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54731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751733" y="6454342"/>
            <a:ext cx="334077"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6</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7" name="Rettangolo 8">
            <a:extLst>
              <a:ext uri="{FF2B5EF4-FFF2-40B4-BE49-F238E27FC236}">
                <a16:creationId xmlns:a16="http://schemas.microsoft.com/office/drawing/2014/main" id="{F6EFBBB4-DE4C-4E48-99C1-CC56EA48AFA7}"/>
              </a:ext>
            </a:extLst>
          </p:cNvPr>
          <p:cNvSpPr/>
          <p:nvPr/>
        </p:nvSpPr>
        <p:spPr>
          <a:xfrm>
            <a:off x="609600" y="2267179"/>
            <a:ext cx="10972800" cy="2677656"/>
          </a:xfrm>
          <a:prstGeom prst="rect">
            <a:avLst/>
          </a:prstGeom>
        </p:spPr>
        <p:txBody>
          <a:bodyPr wrap="square">
            <a:spAutoFit/>
          </a:bodyPr>
          <a:lstStyle/>
          <a:p>
            <a:pPr algn="ctr"/>
            <a:endParaRPr lang="en-US"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AS PRESIDENT SHE MUST MANAGE AND LEAD THE CHANGE, PROMOTE INNOVATION, TAKING IN ACCOUNT THE CHANGES IN TECHNOLOGY </a:t>
            </a:r>
            <a:endParaRPr lang="fr-FR"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SHE MUST HAVE CHARISMA, KNOWLEDGE, CONVICTION, ACCOUNTABILITY, LEADS BY EXAMPLE, FLEXIBILITY AND APPROACHABILITY</a:t>
            </a:r>
            <a:r>
              <a:rPr lang="fr-FR" dirty="0">
                <a:solidFill>
                  <a:schemeClr val="accent1"/>
                </a:solidFill>
                <a:latin typeface="Arial" panose="020B0604020202020204" pitchFamily="34" charset="0"/>
                <a:cs typeface="Arial" panose="020B0604020202020204" pitchFamily="34" charset="0"/>
              </a:rPr>
              <a:t> </a:t>
            </a:r>
            <a:r>
              <a:rPr lang="en-US" dirty="0">
                <a:solidFill>
                  <a:schemeClr val="accent1"/>
                </a:solidFill>
                <a:latin typeface="Arial" panose="020B0604020202020204" pitchFamily="34" charset="0"/>
                <a:cs typeface="Arial" panose="020B0604020202020204" pitchFamily="34" charset="0"/>
              </a:rPr>
              <a:t>WITH OPEN MINDEDNESS AND MOTIVATION</a:t>
            </a:r>
          </a:p>
          <a:p>
            <a:pPr algn="ctr"/>
            <a:endParaRPr lang="en-US" sz="2000" b="1" dirty="0">
              <a:solidFill>
                <a:schemeClr val="accent1"/>
              </a:solidFill>
              <a:latin typeface="Arial" panose="020B0604020202020204" pitchFamily="34" charset="0"/>
              <a:cs typeface="Arial" panose="020B0604020202020204" pitchFamily="34" charset="0"/>
            </a:endParaRPr>
          </a:p>
          <a:p>
            <a:pPr algn="ctr"/>
            <a:r>
              <a:rPr lang="en-US" sz="2000" b="1" dirty="0">
                <a:solidFill>
                  <a:schemeClr val="accent1"/>
                </a:solidFill>
                <a:latin typeface="Arial" panose="020B0604020202020204" pitchFamily="34" charset="0"/>
                <a:cs typeface="Arial" panose="020B0604020202020204" pitchFamily="34" charset="0"/>
              </a:rPr>
              <a:t>REMEMBER  : PEOPLE CANNOT ALWAYS CHOOSE THEIR MANAGER, THEIR PRESIDENT, BUT THEY CAN DECIDE WHO TO FOLLOW……..</a:t>
            </a:r>
            <a:r>
              <a:rPr lang="fr-FR" sz="2000" b="1" dirty="0">
                <a:solidFill>
                  <a:schemeClr val="accent1"/>
                </a:solidFill>
                <a:latin typeface="Arial" panose="020B0604020202020204" pitchFamily="34" charset="0"/>
                <a:cs typeface="Arial" panose="020B0604020202020204" pitchFamily="34" charset="0"/>
              </a:rPr>
              <a:t> </a:t>
            </a:r>
          </a:p>
          <a:p>
            <a:pPr algn="ctr"/>
            <a:endParaRPr lang="it-IT"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7571303" cy="461665"/>
          </a:xfrm>
          <a:prstGeom prst="rect">
            <a:avLst/>
          </a:prstGeom>
          <a:noFill/>
        </p:spPr>
        <p:txBody>
          <a:bodyPr wrap="none" rtlCol="0">
            <a:spAutoFit/>
          </a:bodyPr>
          <a:lstStyle/>
          <a:p>
            <a:r>
              <a:rPr lang="en-US" sz="2400" b="1" dirty="0">
                <a:solidFill>
                  <a:schemeClr val="accent1">
                    <a:lumMod val="75000"/>
                  </a:schemeClr>
                </a:solidFill>
                <a:latin typeface="Arial" panose="020B0604020202020204" pitchFamily="34" charset="0"/>
                <a:cs typeface="Arial" panose="020B0604020202020204" pitchFamily="34" charset="0"/>
              </a:rPr>
              <a:t>P R E S I D E N T  :   T H E   V O I C E			</a:t>
            </a:r>
            <a:endParaRPr lang="fr-FR" sz="2400" b="1" dirty="0">
              <a:solidFill>
                <a:schemeClr val="accent1">
                  <a:lumMod val="75000"/>
                </a:schemeClr>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10662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DA15D78F-28DF-AD49-ADB0-15FE4C52B0A1}"/>
              </a:ext>
            </a:extLst>
          </p:cNvPr>
          <p:cNvSpPr txBox="1">
            <a:spLocks/>
          </p:cNvSpPr>
          <p:nvPr/>
        </p:nvSpPr>
        <p:spPr>
          <a:xfrm>
            <a:off x="11751733" y="6454342"/>
            <a:ext cx="334077" cy="4036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70000"/>
              </a:lnSpc>
            </a:pPr>
            <a:r>
              <a:rPr lang="it-IT" sz="2000" b="1" i="1" dirty="0">
                <a:solidFill>
                  <a:srgbClr val="005C9A"/>
                </a:solidFill>
                <a:latin typeface="Myriad Pro" panose="020B0503030403020204" pitchFamily="34" charset="0"/>
              </a:rPr>
              <a:t>7</a:t>
            </a:r>
          </a:p>
        </p:txBody>
      </p:sp>
      <p:sp>
        <p:nvSpPr>
          <p:cNvPr id="4" name="Rectangle 3">
            <a:extLst>
              <a:ext uri="{FF2B5EF4-FFF2-40B4-BE49-F238E27FC236}">
                <a16:creationId xmlns:a16="http://schemas.microsoft.com/office/drawing/2014/main" id="{6B24072C-7467-F44C-B836-AA0F5CD39A6D}"/>
              </a:ext>
            </a:extLst>
          </p:cNvPr>
          <p:cNvSpPr/>
          <p:nvPr/>
        </p:nvSpPr>
        <p:spPr>
          <a:xfrm>
            <a:off x="9877530" y="497393"/>
            <a:ext cx="1678074" cy="386862"/>
          </a:xfrm>
          <a:prstGeom prst="rect">
            <a:avLst/>
          </a:prstGeom>
          <a:solidFill>
            <a:srgbClr val="FFD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2F5496"/>
                </a:solidFill>
                <a:latin typeface="Arial" panose="020B0604020202020204" pitchFamily="34" charset="0"/>
                <a:ea typeface="Times New Roman" panose="02020603050405020304" pitchFamily="18" charset="0"/>
                <a:cs typeface="Arial" panose="020B0604020202020204" pitchFamily="34" charset="0"/>
              </a:rPr>
              <a:t>Inner Wheel</a:t>
            </a:r>
            <a:endParaRPr lang="fr-FR" dirty="0"/>
          </a:p>
        </p:txBody>
      </p:sp>
      <p:sp>
        <p:nvSpPr>
          <p:cNvPr id="7" name="Rettangolo 8">
            <a:extLst>
              <a:ext uri="{FF2B5EF4-FFF2-40B4-BE49-F238E27FC236}">
                <a16:creationId xmlns:a16="http://schemas.microsoft.com/office/drawing/2014/main" id="{F6EFBBB4-DE4C-4E48-99C1-CC56EA48AFA7}"/>
              </a:ext>
            </a:extLst>
          </p:cNvPr>
          <p:cNvSpPr/>
          <p:nvPr/>
        </p:nvSpPr>
        <p:spPr>
          <a:xfrm>
            <a:off x="609600" y="2267179"/>
            <a:ext cx="10972800" cy="4555093"/>
          </a:xfrm>
          <a:prstGeom prst="rect">
            <a:avLst/>
          </a:prstGeom>
        </p:spPr>
        <p:txBody>
          <a:bodyPr wrap="square">
            <a:spAutoFit/>
          </a:bodyPr>
          <a:lstStyle/>
          <a:p>
            <a:pPr algn="ctr"/>
            <a:r>
              <a:rPr lang="en-US" dirty="0">
                <a:solidFill>
                  <a:schemeClr val="accent1"/>
                </a:solidFill>
                <a:latin typeface="Arial" panose="020B0604020202020204" pitchFamily="34" charset="0"/>
                <a:cs typeface="Arial" panose="020B0604020202020204" pitchFamily="34" charset="0"/>
              </a:rPr>
              <a:t>SHE MUST BUILD A TEAM  AROUND HER , A GROUP OF PEOPLE WITH A REAL COMMITMENT TO ONE ANOTHER, TO A COMMON GOAL AND TO A COMMON VISION KNOWING THAT A TEAM SUCCESS DEPENDS ON THE WORK OF  EVERY MEMBER;</a:t>
            </a:r>
          </a:p>
          <a:p>
            <a:endParaRPr lang="fr-FR"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A GOOD TEAM FUNCTION AS A SINGLE ORGANISATION .</a:t>
            </a:r>
            <a:endParaRPr lang="fr-FR" dirty="0">
              <a:solidFill>
                <a:schemeClr val="accent1"/>
              </a:solidFill>
              <a:latin typeface="Arial" panose="020B0604020202020204" pitchFamily="34" charset="0"/>
              <a:cs typeface="Arial" panose="020B0604020202020204" pitchFamily="34" charset="0"/>
            </a:endParaRPr>
          </a:p>
          <a:p>
            <a:pPr algn="ctr"/>
            <a:r>
              <a:rPr lang="en-US" b="1" dirty="0">
                <a:solidFill>
                  <a:schemeClr val="accent1"/>
                </a:solidFill>
                <a:latin typeface="Arial" panose="020B0604020202020204" pitchFamily="34" charset="0"/>
                <a:cs typeface="Arial" panose="020B0604020202020204" pitchFamily="34" charset="0"/>
              </a:rPr>
              <a:t>THE PRESIDENT IS THE VOICE, THE SPOKE PERSON OF  ALL IIW MEMBERS</a:t>
            </a:r>
            <a:endParaRPr lang="fr-FR" b="1" dirty="0">
              <a:solidFill>
                <a:schemeClr val="accent1"/>
              </a:solidFill>
              <a:latin typeface="Arial" panose="020B0604020202020204" pitchFamily="34" charset="0"/>
              <a:cs typeface="Arial" panose="020B0604020202020204" pitchFamily="34" charset="0"/>
            </a:endParaRPr>
          </a:p>
          <a:p>
            <a:pPr algn="ctr"/>
            <a:r>
              <a:rPr lang="en-US" dirty="0">
                <a:solidFill>
                  <a:schemeClr val="accent1"/>
                </a:solidFill>
                <a:latin typeface="Arial" panose="020B0604020202020204" pitchFamily="34" charset="0"/>
                <a:cs typeface="Arial" panose="020B0604020202020204" pitchFamily="34" charset="0"/>
              </a:rPr>
              <a:t>THE POWER OF WORDS IS FANTASTIC IF IT MATCHES THE STRENGH OF THE ASSOCIATION </a:t>
            </a:r>
            <a:endParaRPr lang="fr-FR" dirty="0">
              <a:solidFill>
                <a:schemeClr val="accent1"/>
              </a:solidFill>
              <a:latin typeface="Arial" panose="020B0604020202020204" pitchFamily="34" charset="0"/>
              <a:cs typeface="Arial" panose="020B0604020202020204" pitchFamily="34" charset="0"/>
            </a:endParaRPr>
          </a:p>
          <a:p>
            <a:endParaRPr lang="en-US" dirty="0">
              <a:solidFill>
                <a:schemeClr val="accent1"/>
              </a:solidFill>
              <a:latin typeface="Arial" panose="020B0604020202020204" pitchFamily="34" charset="0"/>
              <a:cs typeface="Arial" panose="020B0604020202020204" pitchFamily="34" charset="0"/>
            </a:endParaRPr>
          </a:p>
          <a:p>
            <a:r>
              <a:rPr lang="en-US" dirty="0">
                <a:solidFill>
                  <a:schemeClr val="accent1"/>
                </a:solidFill>
                <a:latin typeface="Arial" panose="020B0604020202020204" pitchFamily="34" charset="0"/>
                <a:cs typeface="Arial" panose="020B0604020202020204" pitchFamily="34" charset="0"/>
              </a:rPr>
              <a:t>THE VOICE MUST SHAPE A RELIABLE , ADMIRABLE AND RESPECTABLE IMAGE OF IIW.</a:t>
            </a:r>
            <a:endParaRPr lang="fr-FR" dirty="0">
              <a:solidFill>
                <a:schemeClr val="accent1"/>
              </a:solidFill>
              <a:latin typeface="Arial" panose="020B0604020202020204" pitchFamily="34" charset="0"/>
              <a:cs typeface="Arial" panose="020B0604020202020204" pitchFamily="34" charset="0"/>
            </a:endParaRPr>
          </a:p>
          <a:p>
            <a:r>
              <a:rPr lang="en-US" dirty="0">
                <a:solidFill>
                  <a:schemeClr val="accent1"/>
                </a:solidFill>
                <a:latin typeface="Arial" panose="020B0604020202020204" pitchFamily="34" charset="0"/>
                <a:cs typeface="Arial" panose="020B0604020202020204" pitchFamily="34" charset="0"/>
              </a:rPr>
              <a:t>AS PRESIDENT, SHE DOES NOT HAVE A PERSONAL OPINION , SHE IS SPEAKING AS THE MOST IMPORTANT VISIONNARY OF OUR ASSOCIATION ;</a:t>
            </a:r>
            <a:endParaRPr lang="fr-FR" dirty="0">
              <a:solidFill>
                <a:schemeClr val="accent1"/>
              </a:solidFill>
              <a:latin typeface="Arial" panose="020B0604020202020204" pitchFamily="34" charset="0"/>
              <a:cs typeface="Arial" panose="020B0604020202020204" pitchFamily="34" charset="0"/>
            </a:endParaRPr>
          </a:p>
          <a:p>
            <a:pPr algn="ctr"/>
            <a:endParaRPr lang="en-US" b="1" dirty="0">
              <a:solidFill>
                <a:schemeClr val="accent1"/>
              </a:solidFill>
              <a:latin typeface="Arial" panose="020B0604020202020204" pitchFamily="34" charset="0"/>
              <a:cs typeface="Arial" panose="020B0604020202020204" pitchFamily="34" charset="0"/>
            </a:endParaRPr>
          </a:p>
          <a:p>
            <a:pPr algn="ctr"/>
            <a:r>
              <a:rPr lang="en-US" b="1" dirty="0">
                <a:solidFill>
                  <a:schemeClr val="accent1"/>
                </a:solidFill>
                <a:latin typeface="Arial" panose="020B0604020202020204" pitchFamily="34" charset="0"/>
                <a:cs typeface="Arial" panose="020B0604020202020204" pitchFamily="34" charset="0"/>
              </a:rPr>
              <a:t>AS PRESIDENT, </a:t>
            </a:r>
          </a:p>
          <a:p>
            <a:pPr algn="ctr"/>
            <a:r>
              <a:rPr lang="en-US" b="1" dirty="0">
                <a:solidFill>
                  <a:schemeClr val="accent1"/>
                </a:solidFill>
                <a:latin typeface="Arial" panose="020B0604020202020204" pitchFamily="34" charset="0"/>
                <a:cs typeface="Arial" panose="020B0604020202020204" pitchFamily="34" charset="0"/>
              </a:rPr>
              <a:t>SHE LEAD, DEVELOP, ACHIEVE </a:t>
            </a:r>
            <a:r>
              <a:rPr lang="fr-FR" b="1" dirty="0">
                <a:solidFill>
                  <a:schemeClr val="accent1"/>
                </a:solidFill>
                <a:latin typeface="Arial" panose="020B0604020202020204" pitchFamily="34" charset="0"/>
                <a:cs typeface="Arial" panose="020B0604020202020204" pitchFamily="34" charset="0"/>
              </a:rPr>
              <a:t> </a:t>
            </a:r>
            <a:r>
              <a:rPr lang="en-US" b="1" dirty="0">
                <a:solidFill>
                  <a:schemeClr val="accent1"/>
                </a:solidFill>
                <a:latin typeface="Arial" panose="020B0604020202020204" pitchFamily="34" charset="0"/>
                <a:cs typeface="Arial" panose="020B0604020202020204" pitchFamily="34" charset="0"/>
              </a:rPr>
              <a:t>WHAT SHE PROPOSED AT THE BEGINNING OF HER MANDATE</a:t>
            </a:r>
            <a:endParaRPr lang="fr-FR" b="1" dirty="0">
              <a:solidFill>
                <a:schemeClr val="accent1"/>
              </a:solidFill>
              <a:latin typeface="Arial" panose="020B0604020202020204" pitchFamily="34" charset="0"/>
              <a:cs typeface="Arial" panose="020B0604020202020204" pitchFamily="34" charset="0"/>
            </a:endParaRPr>
          </a:p>
          <a:p>
            <a:r>
              <a:rPr lang="en-US" dirty="0">
                <a:solidFill>
                  <a:schemeClr val="accent1"/>
                </a:solidFill>
                <a:latin typeface="Arial" panose="020B0604020202020204" pitchFamily="34" charset="0"/>
                <a:cs typeface="Arial" panose="020B0604020202020204" pitchFamily="34" charset="0"/>
              </a:rPr>
              <a:t> </a:t>
            </a:r>
            <a:endParaRPr lang="fr-FR" dirty="0">
              <a:solidFill>
                <a:schemeClr val="accent1"/>
              </a:solidFill>
              <a:latin typeface="Arial" panose="020B0604020202020204" pitchFamily="34" charset="0"/>
              <a:cs typeface="Arial" panose="020B0604020202020204" pitchFamily="34" charset="0"/>
            </a:endParaRPr>
          </a:p>
          <a:p>
            <a:endParaRPr lang="it-IT" sz="2000" dirty="0">
              <a:solidFill>
                <a:schemeClr val="accent1"/>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ZoneTexte 5">
            <a:extLst>
              <a:ext uri="{FF2B5EF4-FFF2-40B4-BE49-F238E27FC236}">
                <a16:creationId xmlns:a16="http://schemas.microsoft.com/office/drawing/2014/main" id="{C1BB79F0-3DA7-F24F-AD2B-8DFFBE4D902C}"/>
              </a:ext>
            </a:extLst>
          </p:cNvPr>
          <p:cNvSpPr txBox="1"/>
          <p:nvPr/>
        </p:nvSpPr>
        <p:spPr>
          <a:xfrm>
            <a:off x="1240972" y="1816464"/>
            <a:ext cx="7571303" cy="461665"/>
          </a:xfrm>
          <a:prstGeom prst="rect">
            <a:avLst/>
          </a:prstGeom>
          <a:noFill/>
        </p:spPr>
        <p:txBody>
          <a:bodyPr wrap="none" rtlCol="0">
            <a:spAutoFit/>
          </a:bodyPr>
          <a:lstStyle/>
          <a:p>
            <a:r>
              <a:rPr lang="en-US" sz="2400" b="1" dirty="0">
                <a:solidFill>
                  <a:schemeClr val="accent1">
                    <a:lumMod val="75000"/>
                  </a:schemeClr>
                </a:solidFill>
                <a:latin typeface="Arial" panose="020B0604020202020204" pitchFamily="34" charset="0"/>
                <a:cs typeface="Arial" panose="020B0604020202020204" pitchFamily="34" charset="0"/>
              </a:rPr>
              <a:t>P R E S I D E N T  :   T H E   V O I C E			</a:t>
            </a:r>
            <a:endParaRPr lang="fr-FR" sz="2400" b="1" dirty="0">
              <a:solidFill>
                <a:schemeClr val="accent1">
                  <a:lumMod val="75000"/>
                </a:schemeClr>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779821B9-14FD-0B4B-8A2A-554EEFB27345}"/>
              </a:ext>
            </a:extLst>
          </p:cNvPr>
          <p:cNvSpPr/>
          <p:nvPr/>
        </p:nvSpPr>
        <p:spPr>
          <a:xfrm>
            <a:off x="0" y="6172200"/>
            <a:ext cx="4359729"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49198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egnaposto testo 5">
            <a:extLst>
              <a:ext uri="{FF2B5EF4-FFF2-40B4-BE49-F238E27FC236}">
                <a16:creationId xmlns:a16="http://schemas.microsoft.com/office/drawing/2014/main" id="{98767260-CC19-AC49-9C3E-733BF223A5D3}"/>
              </a:ext>
            </a:extLst>
          </p:cNvPr>
          <p:cNvSpPr txBox="1">
            <a:spLocks/>
          </p:cNvSpPr>
          <p:nvPr/>
        </p:nvSpPr>
        <p:spPr>
          <a:xfrm>
            <a:off x="780384" y="951087"/>
            <a:ext cx="4270587" cy="114299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it-IT" sz="2800" i="1" dirty="0">
              <a:solidFill>
                <a:schemeClr val="bg1"/>
              </a:solidFill>
              <a:latin typeface="Myriad Pro" panose="020B0503030403020204" pitchFamily="34" charset="0"/>
            </a:endParaRPr>
          </a:p>
        </p:txBody>
      </p:sp>
      <p:sp>
        <p:nvSpPr>
          <p:cNvPr id="4" name="Segnaposto testo 5">
            <a:extLst>
              <a:ext uri="{FF2B5EF4-FFF2-40B4-BE49-F238E27FC236}">
                <a16:creationId xmlns:a16="http://schemas.microsoft.com/office/drawing/2014/main" id="{9AE38693-7A6D-A64A-89C1-3E90522AEAC6}"/>
              </a:ext>
            </a:extLst>
          </p:cNvPr>
          <p:cNvSpPr txBox="1">
            <a:spLocks/>
          </p:cNvSpPr>
          <p:nvPr/>
        </p:nvSpPr>
        <p:spPr>
          <a:xfrm>
            <a:off x="5196744" y="4114800"/>
            <a:ext cx="6879722" cy="114256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70000"/>
              </a:lnSpc>
            </a:pPr>
            <a:r>
              <a:rPr lang="it-IT" sz="3300" b="1" dirty="0">
                <a:solidFill>
                  <a:srgbClr val="005C9A"/>
                </a:solidFill>
                <a:latin typeface="Myriad Pro" panose="020B0503030403020204" pitchFamily="34" charset="0"/>
              </a:rPr>
              <a:t>CONSTITUTION CHAIRMAN : </a:t>
            </a:r>
          </a:p>
          <a:p>
            <a:pPr>
              <a:lnSpc>
                <a:spcPct val="70000"/>
              </a:lnSpc>
            </a:pPr>
            <a:r>
              <a:rPr lang="it-IT" sz="3300" b="1" dirty="0">
                <a:solidFill>
                  <a:srgbClr val="005C9A"/>
                </a:solidFill>
                <a:latin typeface="Myriad Pro" panose="020B0503030403020204" pitchFamily="34" charset="0"/>
              </a:rPr>
              <a:t>THE LAW</a:t>
            </a:r>
          </a:p>
        </p:txBody>
      </p:sp>
    </p:spTree>
    <p:extLst>
      <p:ext uri="{BB962C8B-B14F-4D97-AF65-F5344CB8AC3E}">
        <p14:creationId xmlns:p14="http://schemas.microsoft.com/office/powerpoint/2010/main" val="255884964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6669</TotalTime>
  <Words>2371</Words>
  <Application>Microsoft Macintosh PowerPoint</Application>
  <PresentationFormat>Grand écran</PresentationFormat>
  <Paragraphs>243</Paragraphs>
  <Slides>24</Slides>
  <Notes>21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24</vt:i4>
      </vt:variant>
    </vt:vector>
  </HeadingPairs>
  <TitlesOfParts>
    <vt:vector size="29" baseType="lpstr">
      <vt:lpstr>Arial</vt:lpstr>
      <vt:lpstr>Calibri</vt:lpstr>
      <vt:lpstr>Calibri Light</vt:lpstr>
      <vt:lpstr>Myriad Pro</vt:lpstr>
      <vt:lpstr>Tema di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INNER WHEEL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PPT_MODEL_EU_INT_WEBINAR</dc:title>
  <dc:subject>1° EUROPEAN INTERNATIONAL WEBINAR</dc:subject>
  <dc:creator>Microsoft Office User;LUISA VINCIGUERRA</dc:creator>
  <cp:lastModifiedBy>refabert.catherine@wanadoo.fr</cp:lastModifiedBy>
  <cp:revision>59</cp:revision>
  <cp:lastPrinted>2021-09-08T21:17:24Z</cp:lastPrinted>
  <dcterms:created xsi:type="dcterms:W3CDTF">2020-11-05T09:54:19Z</dcterms:created>
  <dcterms:modified xsi:type="dcterms:W3CDTF">2021-09-09T09:16:40Z</dcterms:modified>
</cp:coreProperties>
</file>