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5" r:id="rId3"/>
    <p:sldId id="268" r:id="rId4"/>
    <p:sldId id="269" r:id="rId5"/>
    <p:sldId id="270" r:id="rId6"/>
    <p:sldId id="275" r:id="rId7"/>
    <p:sldId id="312" r:id="rId8"/>
    <p:sldId id="279" r:id="rId9"/>
    <p:sldId id="278" r:id="rId10"/>
    <p:sldId id="277" r:id="rId11"/>
    <p:sldId id="276" r:id="rId12"/>
    <p:sldId id="262" r:id="rId13"/>
    <p:sldId id="295" r:id="rId14"/>
    <p:sldId id="289" r:id="rId15"/>
    <p:sldId id="288" r:id="rId16"/>
    <p:sldId id="287" r:id="rId17"/>
    <p:sldId id="286" r:id="rId18"/>
    <p:sldId id="294" r:id="rId19"/>
    <p:sldId id="290" r:id="rId20"/>
    <p:sldId id="292" r:id="rId21"/>
    <p:sldId id="313" r:id="rId22"/>
    <p:sldId id="293" r:id="rId23"/>
    <p:sldId id="298" r:id="rId24"/>
    <p:sldId id="297" r:id="rId25"/>
    <p:sldId id="303" r:id="rId26"/>
    <p:sldId id="304" r:id="rId27"/>
    <p:sldId id="301" r:id="rId28"/>
    <p:sldId id="300" r:id="rId29"/>
    <p:sldId id="315" r:id="rId30"/>
    <p:sldId id="299" r:id="rId31"/>
    <p:sldId id="309" r:id="rId32"/>
    <p:sldId id="308" r:id="rId33"/>
    <p:sldId id="307" r:id="rId34"/>
    <p:sldId id="306" r:id="rId35"/>
    <p:sldId id="305" r:id="rId36"/>
    <p:sldId id="311" r:id="rId37"/>
    <p:sldId id="310" r:id="rId38"/>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2-09T10:21:13.675"/>
    </inkml:context>
    <inkml:brush xml:id="br0">
      <inkml:brushProperty name="width" value="0.05" units="cm"/>
      <inkml:brushProperty name="height" value="0.05" units="cm"/>
    </inkml:brush>
  </inkml:definitions>
  <inkml:trace contextRef="#ctx0" brushRef="#br0">44 4 24575,'0'10'0,"0"-1"0,0 4 0,1-1 0,-1 0 0,2 3 0,-2 1 0,0 4 0,0-2 0,0 4 0,0-2 0,0 4 0,0 2 0,-2 2 0,1 1 0,-1-1 0,1 0 0,1-1 0,0 2 0,-2 0 0,2 0 0,-1-5 0,1 5 0,0 4 0,0 2 0,0 8 0,0-4 0,0 4 0,0-2 0,-2 1 0,1 3 0,-2 1 0,-1 0 0,0 2 0,2-4 0,-1 1 0,3-3 0,0-1 0,0 1 0,0-2 0,0-2 0,0 0 0,-2-4 0,2 1 0,-1 1 0,1 0 0,0 2 0,-2 4 0,2-1 0,-2 5 0,2-6 0,-1 5 0,1-7 0,-3 4 0,2-4 0,0-5 0,1-2 0,-1-7 0,0-1 0,0-6 0,1-3 0,-1-2 0,1 1 0,-2 1 0,2 3 0,0 0 0,0-1 0,0 1 0,0-5 0,0 0 0,0-5 0,0-3 0,0 5 0,0 0 0,0 6 0,0 0 0,0-3 0,0 2 0,0-4 0,0-2 0,0-1 0,0-4 0,1-1 0,0-6 0,0-1 0,-1-3 0,0 3 0,0 0 0,0 2 0,0-1 0,0 2 0,-1-2 0,0 1 0,0-3 0,1 1 0,0-3 0,0 0 0,0 1 0,0 1 0,0-1 0,1-1 0,-1-4 0,3-2 0,-3-2 0,2-1 0,0-1 0,-1 0 0,1-2 0,-1 0 0,-1 2 0,2 0 0,-1 4 0,1-1 0,-2 4 0,3-5 0,-3 0 0,3-5 0,-3 1 0,2-2 0,-1 0 0,0 0 0,0-1 0,1 1 0,-1-2 0,2 1 0,-3-1 0,3-2 0,-2 1 0,2 2 0,-2 2 0,2 3 0,-3 1 0,1 2 0,-1 1 0,0 2 0,0 1 0,0 2 0,1-2 0,0 2 0,0-3 0,0-2 0,-1-1 0,2-2 0,-1 1 0,-1-4 0,1 2 0,-1-4 0,0 3 0,0-1 0,0 3 0,0-1 0,0 3 0,1 0 0,0 1 0,0 1 0,-1 2 0,0-3 0,0 2 0,0-6 0,0-1 0,0-3 0,0-3 0,-1-1 0,0 0 0,0 0 0,1-1 0,0 0 0,-1-1 0,0-1 0,0 3 0,0-2 0,0 0 0,0 2 0,0-2 0,0 4 0,-1-2 0,0 0 0,0-4 0,0 1 0,2-5 0,-2 2 0,1-1 0,-1 4 0,1 3 0,-1 3 0,2 6 0,0 2 0,0 4 0,0 2 0,0-2 0,0 2 0,-1-5 0,1 0 0,-3-5 0,3 0 0,-3-2 0,3 0 0,-1 1 0,-1-2 0,1 3 0,-1 1 0,1 6 0,1 3 0,0 3 0,0 1 0,0-3 0,0 0 0,0 1 0,0 2 0,0 3 0,0-1 0,0 1 0,0-1 0,0 0 0,0 0 0,1-3 0,1 0 0,-1-3 0,0 0 0,0 1 0,-1 3 0,2 1 0,-2 2 0,1-1 0,-1 1 0,1 0 0,-1 1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7E6F3B-EEF3-45EB-914B-32F3213D4492}"/>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B325F247-48A0-40A4-AD6F-AFDE973CFA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DB26D9E5-5F5E-4BD0-BC83-66F52A81742E}"/>
              </a:ext>
            </a:extLst>
          </p:cNvPr>
          <p:cNvSpPr>
            <a:spLocks noGrp="1"/>
          </p:cNvSpPr>
          <p:nvPr>
            <p:ph type="dt" sz="half" idx="10"/>
          </p:nvPr>
        </p:nvSpPr>
        <p:spPr/>
        <p:txBody>
          <a:bodyPr/>
          <a:lstStyle/>
          <a:p>
            <a:fld id="{86EE585E-7082-444A-8E3F-0C3EEDDED437}" type="datetimeFigureOut">
              <a:rPr lang="da-DK" smtClean="0"/>
              <a:t>11-12-2020</a:t>
            </a:fld>
            <a:endParaRPr lang="da-DK"/>
          </a:p>
        </p:txBody>
      </p:sp>
      <p:sp>
        <p:nvSpPr>
          <p:cNvPr id="5" name="Pladsholder til sidefod 4">
            <a:extLst>
              <a:ext uri="{FF2B5EF4-FFF2-40B4-BE49-F238E27FC236}">
                <a16:creationId xmlns:a16="http://schemas.microsoft.com/office/drawing/2014/main" id="{6F4C9713-0A6D-4571-B2A0-4A6D68115F2C}"/>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2D141C82-645D-47E1-A822-7C44A770F5F4}"/>
              </a:ext>
            </a:extLst>
          </p:cNvPr>
          <p:cNvSpPr>
            <a:spLocks noGrp="1"/>
          </p:cNvSpPr>
          <p:nvPr>
            <p:ph type="sldNum" sz="quarter" idx="12"/>
          </p:nvPr>
        </p:nvSpPr>
        <p:spPr/>
        <p:txBody>
          <a:bodyPr/>
          <a:lstStyle/>
          <a:p>
            <a:fld id="{201AF7F0-E178-49D8-B157-FE819A2EFD71}" type="slidenum">
              <a:rPr lang="da-DK" smtClean="0"/>
              <a:t>‹nr.›</a:t>
            </a:fld>
            <a:endParaRPr lang="da-DK"/>
          </a:p>
        </p:txBody>
      </p:sp>
    </p:spTree>
    <p:extLst>
      <p:ext uri="{BB962C8B-B14F-4D97-AF65-F5344CB8AC3E}">
        <p14:creationId xmlns:p14="http://schemas.microsoft.com/office/powerpoint/2010/main" val="734674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1A443F-1075-4B98-A955-DBBC620CF13B}"/>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EAC880F5-1E59-4BA2-B14D-B7CF72E2B5CA}"/>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7769F1FA-B811-412B-937F-2130C66C2132}"/>
              </a:ext>
            </a:extLst>
          </p:cNvPr>
          <p:cNvSpPr>
            <a:spLocks noGrp="1"/>
          </p:cNvSpPr>
          <p:nvPr>
            <p:ph type="dt" sz="half" idx="10"/>
          </p:nvPr>
        </p:nvSpPr>
        <p:spPr/>
        <p:txBody>
          <a:bodyPr/>
          <a:lstStyle/>
          <a:p>
            <a:fld id="{86EE585E-7082-444A-8E3F-0C3EEDDED437}" type="datetimeFigureOut">
              <a:rPr lang="da-DK" smtClean="0"/>
              <a:t>11-12-2020</a:t>
            </a:fld>
            <a:endParaRPr lang="da-DK"/>
          </a:p>
        </p:txBody>
      </p:sp>
      <p:sp>
        <p:nvSpPr>
          <p:cNvPr id="5" name="Pladsholder til sidefod 4">
            <a:extLst>
              <a:ext uri="{FF2B5EF4-FFF2-40B4-BE49-F238E27FC236}">
                <a16:creationId xmlns:a16="http://schemas.microsoft.com/office/drawing/2014/main" id="{08C04715-AD63-471D-930D-C90DDF1E6475}"/>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920BC6EE-F61E-48D3-AAAD-FBEBCF605AE4}"/>
              </a:ext>
            </a:extLst>
          </p:cNvPr>
          <p:cNvSpPr>
            <a:spLocks noGrp="1"/>
          </p:cNvSpPr>
          <p:nvPr>
            <p:ph type="sldNum" sz="quarter" idx="12"/>
          </p:nvPr>
        </p:nvSpPr>
        <p:spPr/>
        <p:txBody>
          <a:bodyPr/>
          <a:lstStyle/>
          <a:p>
            <a:fld id="{201AF7F0-E178-49D8-B157-FE819A2EFD71}" type="slidenum">
              <a:rPr lang="da-DK" smtClean="0"/>
              <a:t>‹nr.›</a:t>
            </a:fld>
            <a:endParaRPr lang="da-DK"/>
          </a:p>
        </p:txBody>
      </p:sp>
    </p:spTree>
    <p:extLst>
      <p:ext uri="{BB962C8B-B14F-4D97-AF65-F5344CB8AC3E}">
        <p14:creationId xmlns:p14="http://schemas.microsoft.com/office/powerpoint/2010/main" val="3350237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14F6E30B-8CD4-4096-B00F-FD6B41BDED87}"/>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9FCB6A78-92D2-4D86-9E84-EBC08CC3C7E8}"/>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7E96A563-F32D-41F9-B7FA-3D1E808FB525}"/>
              </a:ext>
            </a:extLst>
          </p:cNvPr>
          <p:cNvSpPr>
            <a:spLocks noGrp="1"/>
          </p:cNvSpPr>
          <p:nvPr>
            <p:ph type="dt" sz="half" idx="10"/>
          </p:nvPr>
        </p:nvSpPr>
        <p:spPr/>
        <p:txBody>
          <a:bodyPr/>
          <a:lstStyle/>
          <a:p>
            <a:fld id="{86EE585E-7082-444A-8E3F-0C3EEDDED437}" type="datetimeFigureOut">
              <a:rPr lang="da-DK" smtClean="0"/>
              <a:t>11-12-2020</a:t>
            </a:fld>
            <a:endParaRPr lang="da-DK"/>
          </a:p>
        </p:txBody>
      </p:sp>
      <p:sp>
        <p:nvSpPr>
          <p:cNvPr id="5" name="Pladsholder til sidefod 4">
            <a:extLst>
              <a:ext uri="{FF2B5EF4-FFF2-40B4-BE49-F238E27FC236}">
                <a16:creationId xmlns:a16="http://schemas.microsoft.com/office/drawing/2014/main" id="{E7F9CB68-51C6-42B4-B80E-CDEFFF73AA8B}"/>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D5BFF03-376E-4874-8DBC-6933E321DABE}"/>
              </a:ext>
            </a:extLst>
          </p:cNvPr>
          <p:cNvSpPr>
            <a:spLocks noGrp="1"/>
          </p:cNvSpPr>
          <p:nvPr>
            <p:ph type="sldNum" sz="quarter" idx="12"/>
          </p:nvPr>
        </p:nvSpPr>
        <p:spPr/>
        <p:txBody>
          <a:bodyPr/>
          <a:lstStyle/>
          <a:p>
            <a:fld id="{201AF7F0-E178-49D8-B157-FE819A2EFD71}" type="slidenum">
              <a:rPr lang="da-DK" smtClean="0"/>
              <a:t>‹nr.›</a:t>
            </a:fld>
            <a:endParaRPr lang="da-DK"/>
          </a:p>
        </p:txBody>
      </p:sp>
    </p:spTree>
    <p:extLst>
      <p:ext uri="{BB962C8B-B14F-4D97-AF65-F5344CB8AC3E}">
        <p14:creationId xmlns:p14="http://schemas.microsoft.com/office/powerpoint/2010/main" val="3694515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8059BB-1568-4445-86B1-DDD1EFB4D1E9}"/>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CCC3E6BF-619C-40A2-A9C7-AB7076083558}"/>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4187C97A-DF69-4829-970C-7EA76E430D90}"/>
              </a:ext>
            </a:extLst>
          </p:cNvPr>
          <p:cNvSpPr>
            <a:spLocks noGrp="1"/>
          </p:cNvSpPr>
          <p:nvPr>
            <p:ph type="dt" sz="half" idx="10"/>
          </p:nvPr>
        </p:nvSpPr>
        <p:spPr/>
        <p:txBody>
          <a:bodyPr/>
          <a:lstStyle/>
          <a:p>
            <a:fld id="{86EE585E-7082-444A-8E3F-0C3EEDDED437}" type="datetimeFigureOut">
              <a:rPr lang="da-DK" smtClean="0"/>
              <a:t>11-12-2020</a:t>
            </a:fld>
            <a:endParaRPr lang="da-DK"/>
          </a:p>
        </p:txBody>
      </p:sp>
      <p:sp>
        <p:nvSpPr>
          <p:cNvPr id="5" name="Pladsholder til sidefod 4">
            <a:extLst>
              <a:ext uri="{FF2B5EF4-FFF2-40B4-BE49-F238E27FC236}">
                <a16:creationId xmlns:a16="http://schemas.microsoft.com/office/drawing/2014/main" id="{60DFDEFA-168D-4DE3-99E6-BF2779F60F9B}"/>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C0026029-0454-4EDB-A3E2-7BD31E73D62E}"/>
              </a:ext>
            </a:extLst>
          </p:cNvPr>
          <p:cNvSpPr>
            <a:spLocks noGrp="1"/>
          </p:cNvSpPr>
          <p:nvPr>
            <p:ph type="sldNum" sz="quarter" idx="12"/>
          </p:nvPr>
        </p:nvSpPr>
        <p:spPr/>
        <p:txBody>
          <a:bodyPr/>
          <a:lstStyle/>
          <a:p>
            <a:fld id="{201AF7F0-E178-49D8-B157-FE819A2EFD71}" type="slidenum">
              <a:rPr lang="da-DK" smtClean="0"/>
              <a:t>‹nr.›</a:t>
            </a:fld>
            <a:endParaRPr lang="da-DK"/>
          </a:p>
        </p:txBody>
      </p:sp>
    </p:spTree>
    <p:extLst>
      <p:ext uri="{BB962C8B-B14F-4D97-AF65-F5344CB8AC3E}">
        <p14:creationId xmlns:p14="http://schemas.microsoft.com/office/powerpoint/2010/main" val="2964117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C21AE0-D45B-44F1-98A0-E58E56DCC524}"/>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6F510CE7-80A2-4792-8830-9A82919239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FD29D307-5B3C-4A09-B074-339100B7D71F}"/>
              </a:ext>
            </a:extLst>
          </p:cNvPr>
          <p:cNvSpPr>
            <a:spLocks noGrp="1"/>
          </p:cNvSpPr>
          <p:nvPr>
            <p:ph type="dt" sz="half" idx="10"/>
          </p:nvPr>
        </p:nvSpPr>
        <p:spPr/>
        <p:txBody>
          <a:bodyPr/>
          <a:lstStyle/>
          <a:p>
            <a:fld id="{86EE585E-7082-444A-8E3F-0C3EEDDED437}" type="datetimeFigureOut">
              <a:rPr lang="da-DK" smtClean="0"/>
              <a:t>11-12-2020</a:t>
            </a:fld>
            <a:endParaRPr lang="da-DK"/>
          </a:p>
        </p:txBody>
      </p:sp>
      <p:sp>
        <p:nvSpPr>
          <p:cNvPr id="5" name="Pladsholder til sidefod 4">
            <a:extLst>
              <a:ext uri="{FF2B5EF4-FFF2-40B4-BE49-F238E27FC236}">
                <a16:creationId xmlns:a16="http://schemas.microsoft.com/office/drawing/2014/main" id="{4D56443A-5BE9-4FC9-AA74-D9D593C0A9D1}"/>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F95F1638-6DE4-4891-AE64-4E514F4D34EA}"/>
              </a:ext>
            </a:extLst>
          </p:cNvPr>
          <p:cNvSpPr>
            <a:spLocks noGrp="1"/>
          </p:cNvSpPr>
          <p:nvPr>
            <p:ph type="sldNum" sz="quarter" idx="12"/>
          </p:nvPr>
        </p:nvSpPr>
        <p:spPr/>
        <p:txBody>
          <a:bodyPr/>
          <a:lstStyle/>
          <a:p>
            <a:fld id="{201AF7F0-E178-49D8-B157-FE819A2EFD71}" type="slidenum">
              <a:rPr lang="da-DK" smtClean="0"/>
              <a:t>‹nr.›</a:t>
            </a:fld>
            <a:endParaRPr lang="da-DK"/>
          </a:p>
        </p:txBody>
      </p:sp>
    </p:spTree>
    <p:extLst>
      <p:ext uri="{BB962C8B-B14F-4D97-AF65-F5344CB8AC3E}">
        <p14:creationId xmlns:p14="http://schemas.microsoft.com/office/powerpoint/2010/main" val="8847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A7F550-BC43-487E-A412-95C8E4CE8170}"/>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29173A64-7AAB-456F-90B0-F7C77615C164}"/>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451CCC66-7CF0-45D3-A798-6BC2026C1872}"/>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BBAC91E9-C06C-4265-B114-0B1EEE27F219}"/>
              </a:ext>
            </a:extLst>
          </p:cNvPr>
          <p:cNvSpPr>
            <a:spLocks noGrp="1"/>
          </p:cNvSpPr>
          <p:nvPr>
            <p:ph type="dt" sz="half" idx="10"/>
          </p:nvPr>
        </p:nvSpPr>
        <p:spPr/>
        <p:txBody>
          <a:bodyPr/>
          <a:lstStyle/>
          <a:p>
            <a:fld id="{86EE585E-7082-444A-8E3F-0C3EEDDED437}" type="datetimeFigureOut">
              <a:rPr lang="da-DK" smtClean="0"/>
              <a:t>11-12-2020</a:t>
            </a:fld>
            <a:endParaRPr lang="da-DK"/>
          </a:p>
        </p:txBody>
      </p:sp>
      <p:sp>
        <p:nvSpPr>
          <p:cNvPr id="6" name="Pladsholder til sidefod 5">
            <a:extLst>
              <a:ext uri="{FF2B5EF4-FFF2-40B4-BE49-F238E27FC236}">
                <a16:creationId xmlns:a16="http://schemas.microsoft.com/office/drawing/2014/main" id="{AFC99266-19B8-4C04-9037-07D14CE3C764}"/>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5DD9CD8E-D03E-4900-A87B-07F1542B547A}"/>
              </a:ext>
            </a:extLst>
          </p:cNvPr>
          <p:cNvSpPr>
            <a:spLocks noGrp="1"/>
          </p:cNvSpPr>
          <p:nvPr>
            <p:ph type="sldNum" sz="quarter" idx="12"/>
          </p:nvPr>
        </p:nvSpPr>
        <p:spPr/>
        <p:txBody>
          <a:bodyPr/>
          <a:lstStyle/>
          <a:p>
            <a:fld id="{201AF7F0-E178-49D8-B157-FE819A2EFD71}" type="slidenum">
              <a:rPr lang="da-DK" smtClean="0"/>
              <a:t>‹nr.›</a:t>
            </a:fld>
            <a:endParaRPr lang="da-DK"/>
          </a:p>
        </p:txBody>
      </p:sp>
    </p:spTree>
    <p:extLst>
      <p:ext uri="{BB962C8B-B14F-4D97-AF65-F5344CB8AC3E}">
        <p14:creationId xmlns:p14="http://schemas.microsoft.com/office/powerpoint/2010/main" val="1762912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80CC83-C832-4108-96DE-2D6608225836}"/>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6DE07828-0750-4DBD-806F-6EBB48C36C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9EB7377B-3FB0-40E1-A82F-E97E70913C1F}"/>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9D936B20-ED2D-498A-9B57-4B8B8BB607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6D4A04C4-8AF7-4D65-A3AA-2B118F7B92B8}"/>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4B19A11D-0B24-4A3F-B6F8-41E02E73B438}"/>
              </a:ext>
            </a:extLst>
          </p:cNvPr>
          <p:cNvSpPr>
            <a:spLocks noGrp="1"/>
          </p:cNvSpPr>
          <p:nvPr>
            <p:ph type="dt" sz="half" idx="10"/>
          </p:nvPr>
        </p:nvSpPr>
        <p:spPr/>
        <p:txBody>
          <a:bodyPr/>
          <a:lstStyle/>
          <a:p>
            <a:fld id="{86EE585E-7082-444A-8E3F-0C3EEDDED437}" type="datetimeFigureOut">
              <a:rPr lang="da-DK" smtClean="0"/>
              <a:t>11-12-2020</a:t>
            </a:fld>
            <a:endParaRPr lang="da-DK"/>
          </a:p>
        </p:txBody>
      </p:sp>
      <p:sp>
        <p:nvSpPr>
          <p:cNvPr id="8" name="Pladsholder til sidefod 7">
            <a:extLst>
              <a:ext uri="{FF2B5EF4-FFF2-40B4-BE49-F238E27FC236}">
                <a16:creationId xmlns:a16="http://schemas.microsoft.com/office/drawing/2014/main" id="{35F1ADD7-4C25-40C4-A96B-45C0D539D31B}"/>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62158C57-0E1A-4F1C-B6AA-5371C8E9DB57}"/>
              </a:ext>
            </a:extLst>
          </p:cNvPr>
          <p:cNvSpPr>
            <a:spLocks noGrp="1"/>
          </p:cNvSpPr>
          <p:nvPr>
            <p:ph type="sldNum" sz="quarter" idx="12"/>
          </p:nvPr>
        </p:nvSpPr>
        <p:spPr/>
        <p:txBody>
          <a:bodyPr/>
          <a:lstStyle/>
          <a:p>
            <a:fld id="{201AF7F0-E178-49D8-B157-FE819A2EFD71}" type="slidenum">
              <a:rPr lang="da-DK" smtClean="0"/>
              <a:t>‹nr.›</a:t>
            </a:fld>
            <a:endParaRPr lang="da-DK"/>
          </a:p>
        </p:txBody>
      </p:sp>
    </p:spTree>
    <p:extLst>
      <p:ext uri="{BB962C8B-B14F-4D97-AF65-F5344CB8AC3E}">
        <p14:creationId xmlns:p14="http://schemas.microsoft.com/office/powerpoint/2010/main" val="2218591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FA34C9-FDDD-46D2-9DE7-D4806C8E8AB7}"/>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F7C06DF0-9602-47F1-82B4-0767BC4EBD39}"/>
              </a:ext>
            </a:extLst>
          </p:cNvPr>
          <p:cNvSpPr>
            <a:spLocks noGrp="1"/>
          </p:cNvSpPr>
          <p:nvPr>
            <p:ph type="dt" sz="half" idx="10"/>
          </p:nvPr>
        </p:nvSpPr>
        <p:spPr/>
        <p:txBody>
          <a:bodyPr/>
          <a:lstStyle/>
          <a:p>
            <a:fld id="{86EE585E-7082-444A-8E3F-0C3EEDDED437}" type="datetimeFigureOut">
              <a:rPr lang="da-DK" smtClean="0"/>
              <a:t>11-12-2020</a:t>
            </a:fld>
            <a:endParaRPr lang="da-DK"/>
          </a:p>
        </p:txBody>
      </p:sp>
      <p:sp>
        <p:nvSpPr>
          <p:cNvPr id="4" name="Pladsholder til sidefod 3">
            <a:extLst>
              <a:ext uri="{FF2B5EF4-FFF2-40B4-BE49-F238E27FC236}">
                <a16:creationId xmlns:a16="http://schemas.microsoft.com/office/drawing/2014/main" id="{44E82500-1A5E-41CE-A4BF-DC719D34D283}"/>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EFF6E7E1-794D-476A-9FFB-6247E22DE0AB}"/>
              </a:ext>
            </a:extLst>
          </p:cNvPr>
          <p:cNvSpPr>
            <a:spLocks noGrp="1"/>
          </p:cNvSpPr>
          <p:nvPr>
            <p:ph type="sldNum" sz="quarter" idx="12"/>
          </p:nvPr>
        </p:nvSpPr>
        <p:spPr/>
        <p:txBody>
          <a:bodyPr/>
          <a:lstStyle/>
          <a:p>
            <a:fld id="{201AF7F0-E178-49D8-B157-FE819A2EFD71}" type="slidenum">
              <a:rPr lang="da-DK" smtClean="0"/>
              <a:t>‹nr.›</a:t>
            </a:fld>
            <a:endParaRPr lang="da-DK"/>
          </a:p>
        </p:txBody>
      </p:sp>
    </p:spTree>
    <p:extLst>
      <p:ext uri="{BB962C8B-B14F-4D97-AF65-F5344CB8AC3E}">
        <p14:creationId xmlns:p14="http://schemas.microsoft.com/office/powerpoint/2010/main" val="718977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7DA8C1D7-0DED-4CE0-8DC4-3683BEA78C84}"/>
              </a:ext>
            </a:extLst>
          </p:cNvPr>
          <p:cNvSpPr>
            <a:spLocks noGrp="1"/>
          </p:cNvSpPr>
          <p:nvPr>
            <p:ph type="dt" sz="half" idx="10"/>
          </p:nvPr>
        </p:nvSpPr>
        <p:spPr/>
        <p:txBody>
          <a:bodyPr/>
          <a:lstStyle/>
          <a:p>
            <a:fld id="{86EE585E-7082-444A-8E3F-0C3EEDDED437}" type="datetimeFigureOut">
              <a:rPr lang="da-DK" smtClean="0"/>
              <a:t>11-12-2020</a:t>
            </a:fld>
            <a:endParaRPr lang="da-DK"/>
          </a:p>
        </p:txBody>
      </p:sp>
      <p:sp>
        <p:nvSpPr>
          <p:cNvPr id="3" name="Pladsholder til sidefod 2">
            <a:extLst>
              <a:ext uri="{FF2B5EF4-FFF2-40B4-BE49-F238E27FC236}">
                <a16:creationId xmlns:a16="http://schemas.microsoft.com/office/drawing/2014/main" id="{3F1A2420-A950-4B92-99C0-43868BBBFF49}"/>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09E506C5-F23F-496C-938A-EFD4B7E0F86A}"/>
              </a:ext>
            </a:extLst>
          </p:cNvPr>
          <p:cNvSpPr>
            <a:spLocks noGrp="1"/>
          </p:cNvSpPr>
          <p:nvPr>
            <p:ph type="sldNum" sz="quarter" idx="12"/>
          </p:nvPr>
        </p:nvSpPr>
        <p:spPr/>
        <p:txBody>
          <a:bodyPr/>
          <a:lstStyle/>
          <a:p>
            <a:fld id="{201AF7F0-E178-49D8-B157-FE819A2EFD71}" type="slidenum">
              <a:rPr lang="da-DK" smtClean="0"/>
              <a:t>‹nr.›</a:t>
            </a:fld>
            <a:endParaRPr lang="da-DK"/>
          </a:p>
        </p:txBody>
      </p:sp>
    </p:spTree>
    <p:extLst>
      <p:ext uri="{BB962C8B-B14F-4D97-AF65-F5344CB8AC3E}">
        <p14:creationId xmlns:p14="http://schemas.microsoft.com/office/powerpoint/2010/main" val="3731612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7E128C-5E42-4118-B022-D2013D86ED52}"/>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6FF2BD0B-F1DE-496E-8337-91FF29E34D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D66F72A4-474B-4E66-AD38-32E925FC0F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45489246-7B46-4BD9-A23A-EDD5DB3FAA5B}"/>
              </a:ext>
            </a:extLst>
          </p:cNvPr>
          <p:cNvSpPr>
            <a:spLocks noGrp="1"/>
          </p:cNvSpPr>
          <p:nvPr>
            <p:ph type="dt" sz="half" idx="10"/>
          </p:nvPr>
        </p:nvSpPr>
        <p:spPr/>
        <p:txBody>
          <a:bodyPr/>
          <a:lstStyle/>
          <a:p>
            <a:fld id="{86EE585E-7082-444A-8E3F-0C3EEDDED437}" type="datetimeFigureOut">
              <a:rPr lang="da-DK" smtClean="0"/>
              <a:t>11-12-2020</a:t>
            </a:fld>
            <a:endParaRPr lang="da-DK"/>
          </a:p>
        </p:txBody>
      </p:sp>
      <p:sp>
        <p:nvSpPr>
          <p:cNvPr id="6" name="Pladsholder til sidefod 5">
            <a:extLst>
              <a:ext uri="{FF2B5EF4-FFF2-40B4-BE49-F238E27FC236}">
                <a16:creationId xmlns:a16="http://schemas.microsoft.com/office/drawing/2014/main" id="{4F98B470-A005-4F8A-A201-63C004E121CA}"/>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5385CE1C-F220-4705-97F3-6DF45E211E53}"/>
              </a:ext>
            </a:extLst>
          </p:cNvPr>
          <p:cNvSpPr>
            <a:spLocks noGrp="1"/>
          </p:cNvSpPr>
          <p:nvPr>
            <p:ph type="sldNum" sz="quarter" idx="12"/>
          </p:nvPr>
        </p:nvSpPr>
        <p:spPr/>
        <p:txBody>
          <a:bodyPr/>
          <a:lstStyle/>
          <a:p>
            <a:fld id="{201AF7F0-E178-49D8-B157-FE819A2EFD71}" type="slidenum">
              <a:rPr lang="da-DK" smtClean="0"/>
              <a:t>‹nr.›</a:t>
            </a:fld>
            <a:endParaRPr lang="da-DK"/>
          </a:p>
        </p:txBody>
      </p:sp>
    </p:spTree>
    <p:extLst>
      <p:ext uri="{BB962C8B-B14F-4D97-AF65-F5344CB8AC3E}">
        <p14:creationId xmlns:p14="http://schemas.microsoft.com/office/powerpoint/2010/main" val="1539315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FE227A-98E3-49DB-9C7F-8661F72D4ED4}"/>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AEC3B830-B7DF-4CD3-9DD0-3EBBBBD29B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F1A0B818-3FFA-45F2-82A8-FBB52CE503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3E4A652C-7170-45D6-AB96-7E9ADED75152}"/>
              </a:ext>
            </a:extLst>
          </p:cNvPr>
          <p:cNvSpPr>
            <a:spLocks noGrp="1"/>
          </p:cNvSpPr>
          <p:nvPr>
            <p:ph type="dt" sz="half" idx="10"/>
          </p:nvPr>
        </p:nvSpPr>
        <p:spPr/>
        <p:txBody>
          <a:bodyPr/>
          <a:lstStyle/>
          <a:p>
            <a:fld id="{86EE585E-7082-444A-8E3F-0C3EEDDED437}" type="datetimeFigureOut">
              <a:rPr lang="da-DK" smtClean="0"/>
              <a:t>11-12-2020</a:t>
            </a:fld>
            <a:endParaRPr lang="da-DK"/>
          </a:p>
        </p:txBody>
      </p:sp>
      <p:sp>
        <p:nvSpPr>
          <p:cNvPr id="6" name="Pladsholder til sidefod 5">
            <a:extLst>
              <a:ext uri="{FF2B5EF4-FFF2-40B4-BE49-F238E27FC236}">
                <a16:creationId xmlns:a16="http://schemas.microsoft.com/office/drawing/2014/main" id="{BCCEFAFA-7B5A-4C28-828F-87149E115698}"/>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B84E4F8C-6401-46E2-B5CA-397C9CB900FB}"/>
              </a:ext>
            </a:extLst>
          </p:cNvPr>
          <p:cNvSpPr>
            <a:spLocks noGrp="1"/>
          </p:cNvSpPr>
          <p:nvPr>
            <p:ph type="sldNum" sz="quarter" idx="12"/>
          </p:nvPr>
        </p:nvSpPr>
        <p:spPr/>
        <p:txBody>
          <a:bodyPr/>
          <a:lstStyle/>
          <a:p>
            <a:fld id="{201AF7F0-E178-49D8-B157-FE819A2EFD71}" type="slidenum">
              <a:rPr lang="da-DK" smtClean="0"/>
              <a:t>‹nr.›</a:t>
            </a:fld>
            <a:endParaRPr lang="da-DK"/>
          </a:p>
        </p:txBody>
      </p:sp>
    </p:spTree>
    <p:extLst>
      <p:ext uri="{BB962C8B-B14F-4D97-AF65-F5344CB8AC3E}">
        <p14:creationId xmlns:p14="http://schemas.microsoft.com/office/powerpoint/2010/main" val="4172895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29835DCA-F662-4E6B-8CA8-243CAE8FBF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D1CE0140-FE80-4EE2-BBC2-3EBE159A6A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92FA9B6D-5FF5-460B-A8EB-26FB421D52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EE585E-7082-444A-8E3F-0C3EEDDED437}" type="datetimeFigureOut">
              <a:rPr lang="da-DK" smtClean="0"/>
              <a:t>11-12-2020</a:t>
            </a:fld>
            <a:endParaRPr lang="da-DK"/>
          </a:p>
        </p:txBody>
      </p:sp>
      <p:sp>
        <p:nvSpPr>
          <p:cNvPr id="5" name="Pladsholder til sidefod 4">
            <a:extLst>
              <a:ext uri="{FF2B5EF4-FFF2-40B4-BE49-F238E27FC236}">
                <a16:creationId xmlns:a16="http://schemas.microsoft.com/office/drawing/2014/main" id="{9DE248E4-0142-4829-B88A-97E8287DF4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9E8CFD59-AF3A-4D4D-972C-2A98CC7965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1AF7F0-E178-49D8-B157-FE819A2EFD71}" type="slidenum">
              <a:rPr lang="da-DK" smtClean="0"/>
              <a:t>‹nr.›</a:t>
            </a:fld>
            <a:endParaRPr lang="da-DK"/>
          </a:p>
        </p:txBody>
      </p:sp>
    </p:spTree>
    <p:extLst>
      <p:ext uri="{BB962C8B-B14F-4D97-AF65-F5344CB8AC3E}">
        <p14:creationId xmlns:p14="http://schemas.microsoft.com/office/powerpoint/2010/main" val="1285220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NULL"/><Relationship Id="rId4" Type="http://schemas.openxmlformats.org/officeDocument/2006/relationships/customXml" Target="../ink/ink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58487D-A2EE-4275-B758-9BDF38C68D72}"/>
              </a:ext>
            </a:extLst>
          </p:cNvPr>
          <p:cNvSpPr>
            <a:spLocks noGrp="1"/>
          </p:cNvSpPr>
          <p:nvPr>
            <p:ph type="title"/>
          </p:nvPr>
        </p:nvSpPr>
        <p:spPr/>
        <p:txBody>
          <a:bodyPr/>
          <a:lstStyle/>
          <a:p>
            <a:pPr algn="ctr"/>
            <a:r>
              <a:rPr lang="da-DK" b="1" dirty="0"/>
              <a:t>European virtuel meeting 2020</a:t>
            </a:r>
            <a:endParaRPr lang="da-DK" dirty="0"/>
          </a:p>
        </p:txBody>
      </p:sp>
      <p:sp>
        <p:nvSpPr>
          <p:cNvPr id="3" name="Pladsholder til indhold 2">
            <a:extLst>
              <a:ext uri="{FF2B5EF4-FFF2-40B4-BE49-F238E27FC236}">
                <a16:creationId xmlns:a16="http://schemas.microsoft.com/office/drawing/2014/main" id="{E63C7569-69F3-4C09-97FF-4B2D91024F91}"/>
              </a:ext>
            </a:extLst>
          </p:cNvPr>
          <p:cNvSpPr>
            <a:spLocks noGrp="1"/>
          </p:cNvSpPr>
          <p:nvPr>
            <p:ph idx="1"/>
          </p:nvPr>
        </p:nvSpPr>
        <p:spPr>
          <a:xfrm>
            <a:off x="838200" y="2743200"/>
            <a:ext cx="10515600" cy="4069079"/>
          </a:xfrm>
        </p:spPr>
        <p:txBody>
          <a:bodyPr/>
          <a:lstStyle/>
          <a:p>
            <a:pPr marL="0" indent="0" algn="ctr">
              <a:buNone/>
            </a:pPr>
            <a:endParaRPr lang="da-DK" u="sng" dirty="0"/>
          </a:p>
          <a:p>
            <a:pPr marL="0" indent="0" algn="ctr">
              <a:buNone/>
            </a:pPr>
            <a:endParaRPr lang="da-DK" u="sng" dirty="0"/>
          </a:p>
          <a:p>
            <a:pPr marL="0" indent="0" algn="ctr">
              <a:buNone/>
            </a:pPr>
            <a:endParaRPr lang="da-DK" u="sng" dirty="0"/>
          </a:p>
          <a:p>
            <a:pPr marL="0" indent="0" algn="ctr">
              <a:buNone/>
            </a:pPr>
            <a:r>
              <a:rPr lang="da-DK" sz="4400" u="sng" dirty="0" err="1"/>
              <a:t>Proposals</a:t>
            </a:r>
            <a:r>
              <a:rPr lang="da-DK" sz="4400" u="sng" dirty="0"/>
              <a:t> for </a:t>
            </a:r>
            <a:r>
              <a:rPr lang="da-DK" sz="4400" u="sng" dirty="0" err="1"/>
              <a:t>change</a:t>
            </a:r>
            <a:r>
              <a:rPr lang="da-DK" sz="4400" u="sng" dirty="0"/>
              <a:t> of the Constitution</a:t>
            </a:r>
          </a:p>
        </p:txBody>
      </p:sp>
      <p:pic>
        <p:nvPicPr>
          <p:cNvPr id="4" name="Billede 3">
            <a:extLst>
              <a:ext uri="{FF2B5EF4-FFF2-40B4-BE49-F238E27FC236}">
                <a16:creationId xmlns:a16="http://schemas.microsoft.com/office/drawing/2014/main" id="{47DDA59D-5842-48E6-B1A3-064F232CBB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020" y="233781"/>
            <a:ext cx="1639460" cy="1513739"/>
          </a:xfrm>
          <a:prstGeom prst="rect">
            <a:avLst/>
          </a:prstGeom>
        </p:spPr>
      </p:pic>
    </p:spTree>
    <p:extLst>
      <p:ext uri="{BB962C8B-B14F-4D97-AF65-F5344CB8AC3E}">
        <p14:creationId xmlns:p14="http://schemas.microsoft.com/office/powerpoint/2010/main" val="1254981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118C22-7656-4A4F-A177-1505462D0892}"/>
              </a:ext>
            </a:extLst>
          </p:cNvPr>
          <p:cNvSpPr>
            <a:spLocks noGrp="1"/>
          </p:cNvSpPr>
          <p:nvPr>
            <p:ph type="title"/>
          </p:nvPr>
        </p:nvSpPr>
        <p:spPr>
          <a:xfrm>
            <a:off x="838200" y="365125"/>
            <a:ext cx="10515600" cy="776631"/>
          </a:xfrm>
          <a:ln w="38100">
            <a:solidFill>
              <a:srgbClr val="0070C0"/>
            </a:solidFill>
          </a:ln>
        </p:spPr>
        <p:txBody>
          <a:bodyPr>
            <a:normAutofit/>
          </a:bodyPr>
          <a:lstStyle/>
          <a:p>
            <a:pPr algn="ctr"/>
            <a:r>
              <a:rPr lang="da-DK" sz="3200" b="1" dirty="0" err="1"/>
              <a:t>Proposals</a:t>
            </a:r>
            <a:r>
              <a:rPr lang="da-DK" sz="3200" b="1" dirty="0"/>
              <a:t> for Convention 2021</a:t>
            </a:r>
          </a:p>
        </p:txBody>
      </p:sp>
      <p:sp>
        <p:nvSpPr>
          <p:cNvPr id="3" name="Pladsholder til indhold 2">
            <a:extLst>
              <a:ext uri="{FF2B5EF4-FFF2-40B4-BE49-F238E27FC236}">
                <a16:creationId xmlns:a16="http://schemas.microsoft.com/office/drawing/2014/main" id="{F6AE9D57-1BC2-4396-B472-FBEC05C87C41}"/>
              </a:ext>
            </a:extLst>
          </p:cNvPr>
          <p:cNvSpPr>
            <a:spLocks noGrp="1"/>
          </p:cNvSpPr>
          <p:nvPr>
            <p:ph idx="1"/>
          </p:nvPr>
        </p:nvSpPr>
        <p:spPr>
          <a:xfrm>
            <a:off x="838200" y="1402080"/>
            <a:ext cx="10515600" cy="4774883"/>
          </a:xfrm>
        </p:spPr>
        <p:txBody>
          <a:bodyPr>
            <a:normAutofit lnSpcReduction="10000"/>
          </a:bodyPr>
          <a:lstStyle/>
          <a:p>
            <a:pPr marL="0" indent="0">
              <a:lnSpc>
                <a:spcPct val="107000"/>
              </a:lnSpc>
              <a:spcAft>
                <a:spcPts val="800"/>
              </a:spcAft>
              <a:buNone/>
            </a:pPr>
            <a:r>
              <a:rPr lang="en-US" sz="2100" b="1" dirty="0">
                <a:effectLst/>
                <a:latin typeface="Arial" panose="020B0604020202020204" pitchFamily="34" charset="0"/>
                <a:ea typeface="Calibri" panose="020F0502020204030204" pitchFamily="34" charset="0"/>
                <a:cs typeface="Times New Roman" panose="02020603050405020304" pitchFamily="18" charset="0"/>
              </a:rPr>
              <a:t>Proposal 4</a:t>
            </a:r>
            <a:endParaRPr lang="da-DK" sz="2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100" dirty="0">
                <a:effectLst/>
                <a:latin typeface="Arial" panose="020B0604020202020204" pitchFamily="34" charset="0"/>
                <a:ea typeface="Calibri" panose="020F0502020204030204" pitchFamily="34" charset="0"/>
                <a:cs typeface="Times New Roman" panose="02020603050405020304" pitchFamily="18" charset="0"/>
              </a:rPr>
              <a:t>(Page 29-30)</a:t>
            </a:r>
          </a:p>
          <a:p>
            <a:pPr marL="0" indent="0">
              <a:lnSpc>
                <a:spcPct val="107000"/>
              </a:lnSpc>
              <a:spcAft>
                <a:spcPts val="800"/>
              </a:spcAft>
              <a:buNone/>
            </a:pPr>
            <a:r>
              <a:rPr lang="en-US" sz="2100" b="1" dirty="0">
                <a:effectLst/>
                <a:latin typeface="Arial" panose="020B0604020202020204" pitchFamily="34" charset="0"/>
                <a:ea typeface="Calibri" panose="020F0502020204030204" pitchFamily="34" charset="0"/>
                <a:cs typeface="Times New Roman" panose="02020603050405020304" pitchFamily="18" charset="0"/>
              </a:rPr>
              <a:t>Insert before the text Standard Rules for Clubs with no National Governing Body</a:t>
            </a:r>
            <a:endParaRPr lang="da-DK" sz="2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100" b="1" dirty="0">
                <a:effectLst/>
                <a:latin typeface="Arial" panose="020B0604020202020204" pitchFamily="34" charset="0"/>
                <a:ea typeface="Calibri" panose="020F0502020204030204" pitchFamily="34" charset="0"/>
                <a:cs typeface="Times New Roman" panose="02020603050405020304" pitchFamily="18" charset="0"/>
              </a:rPr>
              <a:t>National Governing Body Bye Laws</a:t>
            </a:r>
            <a:r>
              <a:rPr lang="en-US" sz="2100" dirty="0">
                <a:effectLst/>
                <a:latin typeface="Arial" panose="020B0604020202020204" pitchFamily="34" charset="0"/>
                <a:ea typeface="Calibri" panose="020F0502020204030204" pitchFamily="34" charset="0"/>
                <a:cs typeface="Times New Roman" panose="02020603050405020304" pitchFamily="18" charset="0"/>
              </a:rPr>
              <a:t>.” </a:t>
            </a:r>
            <a:endParaRPr lang="da-DK" sz="2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100" dirty="0">
                <a:effectLst/>
                <a:latin typeface="Arial" panose="020B0604020202020204" pitchFamily="34" charset="0"/>
                <a:ea typeface="Calibri" panose="020F0502020204030204" pitchFamily="34" charset="0"/>
                <a:cs typeface="Times New Roman" panose="02020603050405020304" pitchFamily="18" charset="0"/>
              </a:rPr>
              <a:t>Countries with a National Governing Body may draw up National, District and Club Bye Laws. These Bye Laws are based on the International Inner Wheel Constitution, but enable members to enjoy their membership according to the customs and traditions of their own country. Bye Laws and any changes to existing Bye-Laws must be approved by International Inner Wheel before implementation. The corresponding section of the International Inner Wheel Constitution must be taken as reference for points not mentioned in these Bye-Laws.</a:t>
            </a:r>
            <a:endParaRPr lang="da-DK" sz="2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a-DK" dirty="0"/>
          </a:p>
        </p:txBody>
      </p:sp>
      <p:pic>
        <p:nvPicPr>
          <p:cNvPr id="5" name="Pladsholder til indhold 4">
            <a:extLst>
              <a:ext uri="{FF2B5EF4-FFF2-40B4-BE49-F238E27FC236}">
                <a16:creationId xmlns:a16="http://schemas.microsoft.com/office/drawing/2014/main" id="{7B21E967-9B69-4E88-BE62-E3330F1183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6640" y="365126"/>
            <a:ext cx="792480" cy="776630"/>
          </a:xfrm>
          <a:prstGeom prst="rect">
            <a:avLst/>
          </a:prstGeom>
        </p:spPr>
      </p:pic>
    </p:spTree>
    <p:extLst>
      <p:ext uri="{BB962C8B-B14F-4D97-AF65-F5344CB8AC3E}">
        <p14:creationId xmlns:p14="http://schemas.microsoft.com/office/powerpoint/2010/main" val="93874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118C22-7656-4A4F-A177-1505462D0892}"/>
              </a:ext>
            </a:extLst>
          </p:cNvPr>
          <p:cNvSpPr>
            <a:spLocks noGrp="1"/>
          </p:cNvSpPr>
          <p:nvPr>
            <p:ph type="title"/>
          </p:nvPr>
        </p:nvSpPr>
        <p:spPr>
          <a:xfrm>
            <a:off x="838200" y="365125"/>
            <a:ext cx="10515600" cy="776631"/>
          </a:xfrm>
          <a:ln w="38100">
            <a:solidFill>
              <a:srgbClr val="0070C0"/>
            </a:solidFill>
          </a:ln>
        </p:spPr>
        <p:txBody>
          <a:bodyPr>
            <a:normAutofit/>
          </a:bodyPr>
          <a:lstStyle/>
          <a:p>
            <a:pPr algn="ctr"/>
            <a:r>
              <a:rPr lang="da-DK" sz="3200" b="1" dirty="0" err="1"/>
              <a:t>Proposals</a:t>
            </a:r>
            <a:r>
              <a:rPr lang="da-DK" sz="3200" b="1" dirty="0"/>
              <a:t> for Convention 2021</a:t>
            </a:r>
          </a:p>
        </p:txBody>
      </p:sp>
      <p:sp>
        <p:nvSpPr>
          <p:cNvPr id="3" name="Pladsholder til indhold 2">
            <a:extLst>
              <a:ext uri="{FF2B5EF4-FFF2-40B4-BE49-F238E27FC236}">
                <a16:creationId xmlns:a16="http://schemas.microsoft.com/office/drawing/2014/main" id="{F6AE9D57-1BC2-4396-B472-FBEC05C87C41}"/>
              </a:ext>
            </a:extLst>
          </p:cNvPr>
          <p:cNvSpPr>
            <a:spLocks noGrp="1"/>
          </p:cNvSpPr>
          <p:nvPr>
            <p:ph idx="1"/>
          </p:nvPr>
        </p:nvSpPr>
        <p:spPr>
          <a:xfrm>
            <a:off x="838200" y="1642745"/>
            <a:ext cx="10515600" cy="4351338"/>
          </a:xfrm>
        </p:spPr>
        <p:txBody>
          <a:bodyPr>
            <a:normAutofit fontScale="85000" lnSpcReduction="20000"/>
          </a:bodyPr>
          <a:lstStyle/>
          <a:p>
            <a:pPr marL="0" indent="0">
              <a:lnSpc>
                <a:spcPct val="107000"/>
              </a:lnSpc>
              <a:spcAft>
                <a:spcPts val="800"/>
              </a:spcAft>
              <a:buNone/>
            </a:pPr>
            <a:r>
              <a:rPr lang="en-US" sz="3200" b="1" dirty="0">
                <a:effectLst/>
                <a:latin typeface="Arial" panose="020B0604020202020204" pitchFamily="34" charset="0"/>
                <a:ea typeface="Calibri" panose="020F0502020204030204" pitchFamily="34" charset="0"/>
                <a:cs typeface="Times New Roman" panose="02020603050405020304" pitchFamily="18" charset="0"/>
              </a:rPr>
              <a:t>Proposal 5</a:t>
            </a: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800" dirty="0">
                <a:effectLst/>
                <a:latin typeface="Arial" panose="020B0604020202020204" pitchFamily="34" charset="0"/>
                <a:ea typeface="Calibri" panose="020F0502020204030204" pitchFamily="34" charset="0"/>
                <a:cs typeface="Times New Roman" panose="02020603050405020304" pitchFamily="18" charset="0"/>
              </a:rPr>
              <a:t>Change the title (Page 30) </a:t>
            </a: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300" dirty="0">
                <a:effectLst/>
                <a:latin typeface="Arial" panose="020B0604020202020204" pitchFamily="34" charset="0"/>
                <a:ea typeface="Calibri" panose="020F0502020204030204" pitchFamily="34" charset="0"/>
                <a:cs typeface="Times New Roman" panose="02020603050405020304" pitchFamily="18" charset="0"/>
              </a:rPr>
              <a:t>STANDARD RULES FOR CLUBS WITH NO NATIONAL GOVERNING BODY </a:t>
            </a:r>
            <a:endParaRPr lang="da-DK" sz="23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800" dirty="0">
                <a:effectLst/>
                <a:latin typeface="Arial" panose="020B0604020202020204" pitchFamily="34" charset="0"/>
                <a:ea typeface="Calibri" panose="020F0502020204030204" pitchFamily="34" charset="0"/>
                <a:cs typeface="Times New Roman" panose="02020603050405020304" pitchFamily="18" charset="0"/>
              </a:rPr>
              <a:t>To - </a:t>
            </a:r>
            <a:r>
              <a:rPr lang="en-US" sz="2800" b="1" dirty="0">
                <a:effectLst/>
                <a:latin typeface="Arial" panose="020B0604020202020204" pitchFamily="34" charset="0"/>
                <a:ea typeface="Calibri" panose="020F0502020204030204" pitchFamily="34" charset="0"/>
                <a:cs typeface="Times New Roman" panose="02020603050405020304" pitchFamily="18" charset="0"/>
              </a:rPr>
              <a:t>STANDARD RULES FOR CLUBS</a:t>
            </a: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800" dirty="0">
                <a:effectLst/>
                <a:latin typeface="Arial" panose="020B0604020202020204" pitchFamily="34" charset="0"/>
                <a:ea typeface="Calibri" panose="020F0502020204030204" pitchFamily="34" charset="0"/>
                <a:cs typeface="Times New Roman" panose="02020603050405020304" pitchFamily="18" charset="0"/>
              </a:rPr>
              <a:t> </a:t>
            </a: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800" dirty="0">
                <a:effectLst/>
                <a:latin typeface="Arial" panose="020B0604020202020204" pitchFamily="34" charset="0"/>
                <a:ea typeface="Calibri" panose="020F0502020204030204" pitchFamily="34" charset="0"/>
                <a:cs typeface="Times New Roman" panose="02020603050405020304" pitchFamily="18" charset="0"/>
              </a:rPr>
              <a:t>Change the title (Page 36)</a:t>
            </a: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300" dirty="0">
                <a:effectLst/>
                <a:latin typeface="Arial" panose="020B0604020202020204" pitchFamily="34" charset="0"/>
                <a:ea typeface="Calibri" panose="020F0502020204030204" pitchFamily="34" charset="0"/>
                <a:cs typeface="Times New Roman" panose="02020603050405020304" pitchFamily="18" charset="0"/>
              </a:rPr>
              <a:t>STANDARD RULES FOR DISTRICTS WITH NO NATIONAL GOVERNING BODY </a:t>
            </a:r>
            <a:endParaRPr lang="da-DK" sz="23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effectLst/>
                <a:latin typeface="Arial" panose="020B0604020202020204" pitchFamily="34" charset="0"/>
                <a:ea typeface="Calibri" panose="020F0502020204030204" pitchFamily="34" charset="0"/>
                <a:cs typeface="Times New Roman" panose="02020603050405020304" pitchFamily="18" charset="0"/>
              </a:rPr>
              <a:t>to -</a:t>
            </a:r>
            <a:r>
              <a:rPr lang="en-US" sz="2800" b="1" dirty="0">
                <a:effectLst/>
                <a:latin typeface="Arial" panose="020B0604020202020204" pitchFamily="34" charset="0"/>
                <a:ea typeface="Calibri" panose="020F0502020204030204" pitchFamily="34" charset="0"/>
                <a:cs typeface="Times New Roman" panose="02020603050405020304" pitchFamily="18" charset="0"/>
              </a:rPr>
              <a:t>STANDARD RULES FOR DISTRICTS</a:t>
            </a: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pic>
        <p:nvPicPr>
          <p:cNvPr id="5" name="Pladsholder til indhold 4">
            <a:extLst>
              <a:ext uri="{FF2B5EF4-FFF2-40B4-BE49-F238E27FC236}">
                <a16:creationId xmlns:a16="http://schemas.microsoft.com/office/drawing/2014/main" id="{7B21E967-9B69-4E88-BE62-E3330F1183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6640" y="365126"/>
            <a:ext cx="792480" cy="776630"/>
          </a:xfrm>
          <a:prstGeom prst="rect">
            <a:avLst/>
          </a:prstGeom>
        </p:spPr>
      </p:pic>
    </p:spTree>
    <p:extLst>
      <p:ext uri="{BB962C8B-B14F-4D97-AF65-F5344CB8AC3E}">
        <p14:creationId xmlns:p14="http://schemas.microsoft.com/office/powerpoint/2010/main" val="3773872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04A67F-A273-45BD-82A6-846F93B3E89B}"/>
              </a:ext>
            </a:extLst>
          </p:cNvPr>
          <p:cNvSpPr>
            <a:spLocks noGrp="1"/>
          </p:cNvSpPr>
          <p:nvPr>
            <p:ph type="title"/>
          </p:nvPr>
        </p:nvSpPr>
        <p:spPr>
          <a:xfrm>
            <a:off x="838200" y="365125"/>
            <a:ext cx="10515600" cy="778753"/>
          </a:xfrm>
          <a:ln w="19050">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da-DK" sz="3600" b="1" dirty="0" err="1"/>
              <a:t>Proposals</a:t>
            </a:r>
            <a:r>
              <a:rPr lang="da-DK" sz="3600" b="1" dirty="0"/>
              <a:t> for Convention 2021</a:t>
            </a:r>
          </a:p>
        </p:txBody>
      </p:sp>
      <p:pic>
        <p:nvPicPr>
          <p:cNvPr id="5" name="Pladsholder til indhold 4">
            <a:extLst>
              <a:ext uri="{FF2B5EF4-FFF2-40B4-BE49-F238E27FC236}">
                <a16:creationId xmlns:a16="http://schemas.microsoft.com/office/drawing/2014/main" id="{64585AA7-9596-4A86-B59A-960726BA943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5829" y="435564"/>
            <a:ext cx="650891" cy="637873"/>
          </a:xfrm>
        </p:spPr>
      </p:pic>
      <p:sp>
        <p:nvSpPr>
          <p:cNvPr id="7" name="Tekstfelt 6">
            <a:extLst>
              <a:ext uri="{FF2B5EF4-FFF2-40B4-BE49-F238E27FC236}">
                <a16:creationId xmlns:a16="http://schemas.microsoft.com/office/drawing/2014/main" id="{F64F5476-8AE6-40B2-A401-66943A2C8DBF}"/>
              </a:ext>
            </a:extLst>
          </p:cNvPr>
          <p:cNvSpPr txBox="1"/>
          <p:nvPr/>
        </p:nvSpPr>
        <p:spPr>
          <a:xfrm>
            <a:off x="838200" y="1214318"/>
            <a:ext cx="11018520" cy="10425290"/>
          </a:xfrm>
          <a:prstGeom prst="rect">
            <a:avLst/>
          </a:prstGeom>
          <a:noFill/>
        </p:spPr>
        <p:txBody>
          <a:bodyPr wrap="square">
            <a:spAutoFit/>
          </a:bodyPr>
          <a:lstStyle/>
          <a:p>
            <a:pPr>
              <a:lnSpc>
                <a:spcPct val="107000"/>
              </a:lnSpc>
              <a:spcAft>
                <a:spcPts val="800"/>
              </a:spcAft>
            </a:pPr>
            <a:endParaRPr lang="en-US" sz="2000" b="1"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b="1" dirty="0">
                <a:effectLst/>
                <a:latin typeface="Arial" panose="020B0604020202020204" pitchFamily="34" charset="0"/>
                <a:ea typeface="Calibri" panose="020F0502020204030204" pitchFamily="34" charset="0"/>
                <a:cs typeface="Times New Roman" panose="02020603050405020304" pitchFamily="18" charset="0"/>
              </a:rPr>
              <a:t>Proposal 6.</a:t>
            </a: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PROPOSED BY Inner Wheel National Council, Belgium &amp; Luxembourg </a:t>
            </a:r>
            <a:endParaRPr lang="da-DK"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SECONDED BY Inner Wheel District 217 Belgium &amp; Luxembourg</a:t>
            </a:r>
          </a:p>
          <a:p>
            <a:pPr>
              <a:lnSpc>
                <a:spcPct val="107000"/>
              </a:lnSpc>
              <a:spcAft>
                <a:spcPts val="800"/>
              </a:spcAft>
            </a:pPr>
            <a:endParaRPr lang="en-US" sz="16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Membership </a:t>
            </a:r>
          </a:p>
          <a:p>
            <a:pPr>
              <a:lnSpc>
                <a:spcPct val="107000"/>
              </a:lnSpc>
              <a:spcAft>
                <a:spcPts val="800"/>
              </a:spcAft>
            </a:pPr>
            <a:r>
              <a:rPr lang="en-US" sz="1600" dirty="0">
                <a:latin typeface="Arial" panose="020B0604020202020204" pitchFamily="34" charset="0"/>
                <a:ea typeface="Calibri" panose="020F0502020204030204" pitchFamily="34" charset="0"/>
                <a:cs typeface="Times New Roman" panose="02020603050405020304" pitchFamily="18" charset="0"/>
              </a:rPr>
              <a:t>Page 4</a:t>
            </a:r>
            <a:endParaRPr lang="en-US" sz="16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6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6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6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6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6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6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6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6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6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6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6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6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6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6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6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6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6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6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6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6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kstfelt 10">
            <a:extLst>
              <a:ext uri="{FF2B5EF4-FFF2-40B4-BE49-F238E27FC236}">
                <a16:creationId xmlns:a16="http://schemas.microsoft.com/office/drawing/2014/main" id="{9D5A5E36-4520-40FF-844B-B7AC147F6CEF}"/>
              </a:ext>
            </a:extLst>
          </p:cNvPr>
          <p:cNvSpPr txBox="1"/>
          <p:nvPr/>
        </p:nvSpPr>
        <p:spPr>
          <a:xfrm>
            <a:off x="838200" y="4777054"/>
            <a:ext cx="10195560" cy="1262846"/>
          </a:xfrm>
          <a:prstGeom prst="rect">
            <a:avLst/>
          </a:prstGeom>
          <a:noFill/>
        </p:spPr>
        <p:txBody>
          <a:bodyPr wrap="square">
            <a:spAutoFit/>
          </a:bodyPr>
          <a:lstStyle/>
          <a:p>
            <a:pPr>
              <a:lnSpc>
                <a:spcPct val="107000"/>
              </a:lnSpc>
              <a:spcAft>
                <a:spcPts val="800"/>
              </a:spcAft>
            </a:pPr>
            <a:r>
              <a:rPr lang="en-US" b="1" dirty="0">
                <a:effectLst/>
                <a:latin typeface="Arial" panose="020B0604020202020204" pitchFamily="34" charset="0"/>
                <a:ea typeface="Calibri" panose="020F0502020204030204" pitchFamily="34" charset="0"/>
                <a:cs typeface="Times New Roman" panose="02020603050405020304" pitchFamily="18" charset="0"/>
              </a:rPr>
              <a:t>MOTIVATION</a:t>
            </a:r>
            <a:r>
              <a:rPr lang="en-US" dirty="0">
                <a:effectLst/>
                <a:latin typeface="Arial" panose="020B0604020202020204" pitchFamily="34" charset="0"/>
                <a:ea typeface="Calibri" panose="020F0502020204030204" pitchFamily="34" charset="0"/>
                <a:cs typeface="Times New Roman" panose="02020603050405020304" pitchFamily="18" charset="0"/>
              </a:rPr>
              <a:t> The actual three categories are discriminating. Now every woman can join IW. The rule must be the same for all members with no distinction. Women related to Rotary or Inner Wheel must not have special status. There is no clarification necessary by International Inner Wheel Executive Committee</a:t>
            </a:r>
            <a:endParaRPr lang="da-DK"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01449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2A15AF1-4C80-41BD-9386-1DAECDC938DF}"/>
              </a:ext>
            </a:extLst>
          </p:cNvPr>
          <p:cNvSpPr>
            <a:spLocks noGrp="1"/>
          </p:cNvSpPr>
          <p:nvPr>
            <p:ph idx="1"/>
          </p:nvPr>
        </p:nvSpPr>
        <p:spPr>
          <a:xfrm>
            <a:off x="838200" y="1391920"/>
            <a:ext cx="10515600" cy="5033963"/>
          </a:xfrm>
        </p:spPr>
        <p: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The text today</a:t>
            </a:r>
            <a:endParaRPr kumimoji="0" lang="da-DK"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(Page 6) </a:t>
            </a:r>
            <a:endParaRPr kumimoji="0" lang="da-DK"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A Active Membership may be retained or taken up by the following, provided that they are over 18 years:</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 a) Women related to Inner Wheel members/former Inner Wheel members. </a:t>
            </a:r>
            <a:endParaRPr kumimoji="0" lang="da-DK"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b) Women related to Rotarians/former Rotarians.</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 c) Women who have been invited to join – provided that a majority of the Club members agree</a:t>
            </a:r>
            <a:endParaRPr kumimoji="0" lang="da-DK"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Active Membership should be taken up in the Inner Wheel Club most convenient for an Inner Wheel member to attend. </a:t>
            </a:r>
            <a:endParaRPr kumimoji="0" lang="da-DK"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1"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The International Inner Wheel Executive Committee is empowered to clarify this section of the membership rule, and to include in this clarification those changes to clause (A) of the membership rule, which have been passed at the International Inner Wheel Convention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1"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effectLst/>
                <a:latin typeface="Arial" panose="020B0604020202020204" pitchFamily="34" charset="0"/>
                <a:ea typeface="Calibri" panose="020F0502020204030204" pitchFamily="34" charset="0"/>
                <a:cs typeface="Times New Roman" panose="02020603050405020304" pitchFamily="18" charset="0"/>
              </a:rPr>
              <a:t>Proposal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i="1" dirty="0">
              <a:solidFill>
                <a:srgbClr val="000000"/>
              </a:solidFill>
              <a:latin typeface="Arial" panose="020B0604020202020204" pitchFamily="34" charset="0"/>
            </a:endParaRPr>
          </a:p>
          <a:p>
            <a:pPr marL="0" indent="0">
              <a:lnSpc>
                <a:spcPct val="100000"/>
              </a:lnSpc>
              <a:spcBef>
                <a:spcPts val="0"/>
              </a:spcBef>
              <a:buNone/>
              <a:defRPr/>
            </a:pPr>
            <a:r>
              <a:rPr lang="en-US" sz="1600" b="1" dirty="0">
                <a:effectLst/>
                <a:latin typeface="Arial" panose="020B0604020202020204" pitchFamily="34" charset="0"/>
                <a:ea typeface="Calibri" panose="020F0502020204030204" pitchFamily="34" charset="0"/>
                <a:cs typeface="Times New Roman" panose="02020603050405020304" pitchFamily="18" charset="0"/>
              </a:rPr>
              <a:t>A . Active membership may be retained or taken up by women who have been invited to join provided that they are over 18 years and the majority of the club members agree. </a:t>
            </a:r>
            <a:endParaRPr lang="da-DK" sz="16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da-DK" dirty="0"/>
          </a:p>
        </p:txBody>
      </p:sp>
      <p:sp>
        <p:nvSpPr>
          <p:cNvPr id="4" name="Titel 1">
            <a:extLst>
              <a:ext uri="{FF2B5EF4-FFF2-40B4-BE49-F238E27FC236}">
                <a16:creationId xmlns:a16="http://schemas.microsoft.com/office/drawing/2014/main" id="{F94D4E73-2600-4456-A898-B3A573AFE081}"/>
              </a:ext>
            </a:extLst>
          </p:cNvPr>
          <p:cNvSpPr>
            <a:spLocks noGrp="1"/>
          </p:cNvSpPr>
          <p:nvPr>
            <p:ph type="title"/>
          </p:nvPr>
        </p:nvSpPr>
        <p:spPr>
          <a:xfrm>
            <a:off x="726440" y="285169"/>
            <a:ext cx="10515600" cy="787083"/>
          </a:xfrm>
          <a:ln w="19050">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da-DK" sz="3600" b="1" dirty="0" err="1"/>
              <a:t>Proposals</a:t>
            </a:r>
            <a:r>
              <a:rPr lang="da-DK" sz="3600" b="1" dirty="0"/>
              <a:t> for Convention 2021</a:t>
            </a:r>
          </a:p>
        </p:txBody>
      </p:sp>
      <p:pic>
        <p:nvPicPr>
          <p:cNvPr id="7" name="Billede 6">
            <a:extLst>
              <a:ext uri="{FF2B5EF4-FFF2-40B4-BE49-F238E27FC236}">
                <a16:creationId xmlns:a16="http://schemas.microsoft.com/office/drawing/2014/main" id="{0B9F4E1B-5965-4AB8-B9DC-7F08A8B268E8}"/>
              </a:ext>
            </a:extLst>
          </p:cNvPr>
          <p:cNvPicPr>
            <a:picLocks noChangeAspect="1"/>
          </p:cNvPicPr>
          <p:nvPr/>
        </p:nvPicPr>
        <p:blipFill>
          <a:blip r:embed="rId2"/>
          <a:stretch>
            <a:fillRect/>
          </a:stretch>
        </p:blipFill>
        <p:spPr>
          <a:xfrm>
            <a:off x="1129764" y="432117"/>
            <a:ext cx="646232" cy="640135"/>
          </a:xfrm>
          <a:prstGeom prst="rect">
            <a:avLst/>
          </a:prstGeom>
        </p:spPr>
      </p:pic>
    </p:spTree>
    <p:extLst>
      <p:ext uri="{BB962C8B-B14F-4D97-AF65-F5344CB8AC3E}">
        <p14:creationId xmlns:p14="http://schemas.microsoft.com/office/powerpoint/2010/main" val="1392151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F94D4E73-2600-4456-A898-B3A573AFE081}"/>
              </a:ext>
            </a:extLst>
          </p:cNvPr>
          <p:cNvSpPr>
            <a:spLocks noGrp="1"/>
          </p:cNvSpPr>
          <p:nvPr>
            <p:ph type="title"/>
          </p:nvPr>
        </p:nvSpPr>
        <p:spPr>
          <a:xfrm>
            <a:off x="726440" y="285169"/>
            <a:ext cx="10515600" cy="787083"/>
          </a:xfrm>
          <a:ln w="19050">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da-DK" sz="3600" b="1" dirty="0" err="1"/>
              <a:t>Proposals</a:t>
            </a:r>
            <a:r>
              <a:rPr lang="da-DK" sz="3600" b="1" dirty="0"/>
              <a:t> for Convention 2021</a:t>
            </a:r>
          </a:p>
        </p:txBody>
      </p:sp>
      <p:pic>
        <p:nvPicPr>
          <p:cNvPr id="7" name="Billede 6">
            <a:extLst>
              <a:ext uri="{FF2B5EF4-FFF2-40B4-BE49-F238E27FC236}">
                <a16:creationId xmlns:a16="http://schemas.microsoft.com/office/drawing/2014/main" id="{0B9F4E1B-5965-4AB8-B9DC-7F08A8B268E8}"/>
              </a:ext>
            </a:extLst>
          </p:cNvPr>
          <p:cNvPicPr>
            <a:picLocks noChangeAspect="1"/>
          </p:cNvPicPr>
          <p:nvPr/>
        </p:nvPicPr>
        <p:blipFill>
          <a:blip r:embed="rId2"/>
          <a:stretch>
            <a:fillRect/>
          </a:stretch>
        </p:blipFill>
        <p:spPr>
          <a:xfrm>
            <a:off x="1129764" y="432117"/>
            <a:ext cx="646232" cy="640135"/>
          </a:xfrm>
          <a:prstGeom prst="rect">
            <a:avLst/>
          </a:prstGeom>
        </p:spPr>
      </p:pic>
      <p:sp>
        <p:nvSpPr>
          <p:cNvPr id="5" name="Pladsholder til indhold 4">
            <a:extLst>
              <a:ext uri="{FF2B5EF4-FFF2-40B4-BE49-F238E27FC236}">
                <a16:creationId xmlns:a16="http://schemas.microsoft.com/office/drawing/2014/main" id="{618B9374-BF36-481C-A58D-7E3FC85328B3}"/>
              </a:ext>
            </a:extLst>
          </p:cNvPr>
          <p:cNvSpPr>
            <a:spLocks noGrp="1"/>
          </p:cNvSpPr>
          <p:nvPr>
            <p:ph idx="1"/>
          </p:nvPr>
        </p:nvSpPr>
        <p:spPr>
          <a:xfrm>
            <a:off x="838200" y="1432560"/>
            <a:ext cx="10515600" cy="5140271"/>
          </a:xfrm>
        </p:spPr>
        <p:txBody>
          <a:bodyPr>
            <a:normAutofit lnSpcReduction="10000"/>
          </a:bodyPr>
          <a:lstStyle/>
          <a:p>
            <a:pPr marL="0" indent="0">
              <a:buNone/>
            </a:pPr>
            <a:r>
              <a:rPr lang="da-DK" sz="2200" b="1" dirty="0" err="1">
                <a:latin typeface="Arial" panose="020B0604020202020204" pitchFamily="34" charset="0"/>
                <a:cs typeface="Arial" panose="020B0604020202020204" pitchFamily="34" charset="0"/>
              </a:rPr>
              <a:t>Proposal</a:t>
            </a:r>
            <a:r>
              <a:rPr lang="da-DK" sz="2200" b="1" dirty="0">
                <a:latin typeface="Arial" panose="020B0604020202020204" pitchFamily="34" charset="0"/>
                <a:cs typeface="Arial" panose="020B0604020202020204" pitchFamily="34" charset="0"/>
              </a:rPr>
              <a:t> 7</a:t>
            </a:r>
          </a:p>
          <a:p>
            <a:pPr marL="0" indent="0">
              <a:buNone/>
            </a:pPr>
            <a:r>
              <a:rPr lang="da-DK" sz="1800" dirty="0" err="1">
                <a:latin typeface="Arial" panose="020B0604020202020204" pitchFamily="34" charset="0"/>
                <a:cs typeface="Arial" panose="020B0604020202020204" pitchFamily="34" charset="0"/>
              </a:rPr>
              <a:t>Proposed</a:t>
            </a:r>
            <a:r>
              <a:rPr lang="da-DK" sz="1800" dirty="0">
                <a:latin typeface="Arial" panose="020B0604020202020204" pitchFamily="34" charset="0"/>
                <a:cs typeface="Arial" panose="020B0604020202020204" pitchFamily="34" charset="0"/>
              </a:rPr>
              <a:t> by: Inner Wheel Club of Lunen </a:t>
            </a:r>
            <a:r>
              <a:rPr lang="da-DK" sz="1800" dirty="0" err="1">
                <a:latin typeface="Arial" panose="020B0604020202020204" pitchFamily="34" charset="0"/>
                <a:cs typeface="Arial" panose="020B0604020202020204" pitchFamily="34" charset="0"/>
              </a:rPr>
              <a:t>Werne</a:t>
            </a:r>
            <a:r>
              <a:rPr lang="da-DK" sz="1800" dirty="0">
                <a:latin typeface="Arial" panose="020B0604020202020204" pitchFamily="34" charset="0"/>
                <a:cs typeface="Arial" panose="020B0604020202020204" pitchFamily="34" charset="0"/>
              </a:rPr>
              <a:t> </a:t>
            </a:r>
            <a:r>
              <a:rPr lang="da-DK" sz="1800" dirty="0" err="1">
                <a:latin typeface="Arial" panose="020B0604020202020204" pitchFamily="34" charset="0"/>
                <a:cs typeface="Arial" panose="020B0604020202020204" pitchFamily="34" charset="0"/>
              </a:rPr>
              <a:t>District</a:t>
            </a:r>
            <a:r>
              <a:rPr lang="da-DK" sz="1800" dirty="0">
                <a:latin typeface="Arial" panose="020B0604020202020204" pitchFamily="34" charset="0"/>
                <a:cs typeface="Arial" panose="020B0604020202020204" pitchFamily="34" charset="0"/>
              </a:rPr>
              <a:t> 90, Germany </a:t>
            </a:r>
          </a:p>
          <a:p>
            <a:pPr marL="0" indent="0">
              <a:buNone/>
            </a:pPr>
            <a:r>
              <a:rPr lang="da-DK" sz="1800" dirty="0" err="1">
                <a:latin typeface="Arial" panose="020B0604020202020204" pitchFamily="34" charset="0"/>
                <a:cs typeface="Arial" panose="020B0604020202020204" pitchFamily="34" charset="0"/>
              </a:rPr>
              <a:t>Seconded</a:t>
            </a:r>
            <a:r>
              <a:rPr lang="da-DK" sz="1800" dirty="0">
                <a:latin typeface="Arial" panose="020B0604020202020204" pitchFamily="34" charset="0"/>
                <a:cs typeface="Arial" panose="020B0604020202020204" pitchFamily="34" charset="0"/>
              </a:rPr>
              <a:t> by : </a:t>
            </a:r>
            <a:r>
              <a:rPr lang="en-US" sz="1800" dirty="0">
                <a:effectLst/>
                <a:latin typeface="Arial" panose="020B0604020202020204" pitchFamily="34" charset="0"/>
                <a:ea typeface="Calibri" panose="020F0502020204030204" pitchFamily="34" charset="0"/>
              </a:rPr>
              <a:t>Inner Wheel Club of </a:t>
            </a:r>
            <a:r>
              <a:rPr lang="en-US" sz="1800" dirty="0" err="1">
                <a:effectLst/>
                <a:latin typeface="Arial" panose="020B0604020202020204" pitchFamily="34" charset="0"/>
                <a:ea typeface="Calibri" panose="020F0502020204030204" pitchFamily="34" charset="0"/>
              </a:rPr>
              <a:t>Oberschwaben</a:t>
            </a:r>
            <a:r>
              <a:rPr lang="en-US" sz="1800" dirty="0">
                <a:effectLst/>
                <a:latin typeface="Arial" panose="020B0604020202020204" pitchFamily="34" charset="0"/>
                <a:ea typeface="Calibri" panose="020F0502020204030204" pitchFamily="34" charset="0"/>
              </a:rPr>
              <a:t> District 90 Germany</a:t>
            </a:r>
          </a:p>
          <a:p>
            <a:pPr marL="0" indent="0">
              <a:buNone/>
            </a:pPr>
            <a:endParaRPr lang="en-US" sz="1800" dirty="0">
              <a:latin typeface="Arial" panose="020B0604020202020204" pitchFamily="34" charset="0"/>
              <a:cs typeface="Arial" panose="020B0604020202020204" pitchFamily="34" charset="0"/>
            </a:endParaRPr>
          </a:p>
          <a:p>
            <a:pPr marL="0" indent="0">
              <a:buNone/>
            </a:pPr>
            <a:r>
              <a:rPr lang="en-US" sz="1800" dirty="0">
                <a:latin typeface="Arial" panose="020B0604020202020204" pitchFamily="34" charset="0"/>
                <a:cs typeface="Arial" panose="020B0604020202020204" pitchFamily="34" charset="0"/>
              </a:rPr>
              <a:t>Page 6.</a:t>
            </a:r>
          </a:p>
          <a:p>
            <a:pPr marL="0" indent="0">
              <a:buNone/>
            </a:pPr>
            <a:r>
              <a:rPr lang="en-US" sz="1800" dirty="0">
                <a:latin typeface="Arial" panose="020B0604020202020204" pitchFamily="34" charset="0"/>
                <a:cs typeface="Arial" panose="020B0604020202020204" pitchFamily="34" charset="0"/>
              </a:rPr>
              <a:t>Text today, the same as in proposal 6</a:t>
            </a:r>
          </a:p>
          <a:p>
            <a:pPr marL="0" indent="0">
              <a:buNone/>
            </a:pPr>
            <a:endParaRPr lang="en-US" sz="1800" dirty="0">
              <a:latin typeface="Arial" panose="020B0604020202020204" pitchFamily="34" charset="0"/>
              <a:cs typeface="Arial" panose="020B0604020202020204" pitchFamily="34" charset="0"/>
            </a:endParaRPr>
          </a:p>
          <a:p>
            <a:pPr marL="0" indent="0">
              <a:buNone/>
            </a:pPr>
            <a:r>
              <a:rPr lang="en-US" sz="1800" b="1" dirty="0">
                <a:latin typeface="Arial" panose="020B0604020202020204" pitchFamily="34" charset="0"/>
                <a:cs typeface="Arial" panose="020B0604020202020204" pitchFamily="34" charset="0"/>
              </a:rPr>
              <a:t>Proposal </a:t>
            </a:r>
          </a:p>
          <a:p>
            <a:pPr>
              <a:lnSpc>
                <a:spcPct val="107000"/>
              </a:lnSpc>
              <a:spcAft>
                <a:spcPts val="80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Active Membership may be retained or taken up by the following, provided that they are over 18 years </a:t>
            </a:r>
            <a:r>
              <a:rPr lang="en-US" sz="1800" b="1" dirty="0">
                <a:effectLst/>
                <a:latin typeface="Arial" panose="020B0604020202020204" pitchFamily="34" charset="0"/>
                <a:ea typeface="Calibri" panose="020F0502020204030204" pitchFamily="34" charset="0"/>
                <a:cs typeface="Times New Roman" panose="02020603050405020304" pitchFamily="18" charset="0"/>
              </a:rPr>
              <a:t>and a majority of club members agree</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da-DK"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a) Women related to Inner Wheel members/former Inner Wheel members. </a:t>
            </a:r>
            <a:endParaRPr lang="da-DK"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b) Women related to Rotarians/former Rotarians. </a:t>
            </a:r>
            <a:endParaRPr lang="da-DK"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c) Women who have been invited to join. </a:t>
            </a:r>
            <a:endParaRPr lang="da-DK"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a-DK"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7151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2A15AF1-4C80-41BD-9386-1DAECDC938DF}"/>
              </a:ext>
            </a:extLst>
          </p:cNvPr>
          <p:cNvSpPr>
            <a:spLocks noGrp="1"/>
          </p:cNvSpPr>
          <p:nvPr>
            <p:ph idx="1"/>
          </p:nvPr>
        </p:nvSpPr>
        <p:spPr>
          <a:xfrm>
            <a:off x="838200" y="2032000"/>
            <a:ext cx="10515600" cy="4144963"/>
          </a:xfrm>
        </p:spPr>
        <p:txBody>
          <a:bodyPr>
            <a:normAutofit/>
          </a:bodyPr>
          <a:lstStyle/>
          <a:p>
            <a:pPr marL="0" indent="0">
              <a:lnSpc>
                <a:spcPct val="107000"/>
              </a:lnSpc>
              <a:spcAft>
                <a:spcPts val="800"/>
              </a:spcAft>
              <a:buNone/>
            </a:pPr>
            <a:r>
              <a:rPr lang="en-US" sz="2400" b="1" dirty="0">
                <a:effectLst/>
                <a:latin typeface="Arial" panose="020B0604020202020204" pitchFamily="34" charset="0"/>
                <a:ea typeface="Calibri" panose="020F0502020204030204" pitchFamily="34" charset="0"/>
                <a:cs typeface="Times New Roman" panose="02020603050405020304" pitchFamily="18" charset="0"/>
              </a:rPr>
              <a:t>Proposal 8</a:t>
            </a:r>
          </a:p>
          <a:p>
            <a:pPr marL="0" indent="0">
              <a:lnSpc>
                <a:spcPct val="107000"/>
              </a:lnSpc>
              <a:spcAft>
                <a:spcPts val="800"/>
              </a:spcAft>
              <a:buNone/>
            </a:pPr>
            <a:r>
              <a:rPr lang="en-US" sz="1600" dirty="0">
                <a:effectLst/>
                <a:latin typeface="Arial" panose="020B0604020202020204" pitchFamily="34" charset="0"/>
                <a:ea typeface="Calibri" panose="020F0502020204030204" pitchFamily="34" charset="0"/>
                <a:cs typeface="Times New Roman" panose="02020603050405020304" pitchFamily="18" charset="0"/>
              </a:rPr>
              <a:t>PROPOSED BY National Council Belgium-Luxembourg </a:t>
            </a:r>
            <a:endParaRPr lang="da-DK"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600" dirty="0">
                <a:effectLst/>
                <a:latin typeface="Arial" panose="020B0604020202020204" pitchFamily="34" charset="0"/>
                <a:ea typeface="Calibri" panose="020F0502020204030204" pitchFamily="34" charset="0"/>
                <a:cs typeface="Times New Roman" panose="02020603050405020304" pitchFamily="18" charset="0"/>
              </a:rPr>
              <a:t>SECONDED BY District 62</a:t>
            </a:r>
          </a:p>
          <a:p>
            <a:pPr marL="0" indent="0">
              <a:lnSpc>
                <a:spcPct val="107000"/>
              </a:lnSpc>
              <a:spcAft>
                <a:spcPts val="800"/>
              </a:spcAft>
              <a:buNone/>
            </a:pPr>
            <a:r>
              <a:rPr lang="en-US" sz="2000" b="1" dirty="0" err="1">
                <a:effectLst/>
                <a:latin typeface="Arial" panose="020B0604020202020204" pitchFamily="34" charset="0"/>
                <a:ea typeface="Calibri" panose="020F0502020204030204" pitchFamily="34" charset="0"/>
                <a:cs typeface="Times New Roman" panose="02020603050405020304" pitchFamily="18" charset="0"/>
              </a:rPr>
              <a:t>Honoured</a:t>
            </a:r>
            <a:r>
              <a:rPr lang="en-US" sz="2000" b="1" dirty="0">
                <a:effectLst/>
                <a:latin typeface="Arial" panose="020B0604020202020204" pitchFamily="34" charset="0"/>
                <a:ea typeface="Calibri" panose="020F0502020204030204" pitchFamily="34" charset="0"/>
                <a:cs typeface="Times New Roman" panose="02020603050405020304" pitchFamily="18" charset="0"/>
              </a:rPr>
              <a:t> active membership</a:t>
            </a:r>
            <a:endParaRPr lang="da-DK" sz="20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Aft>
                <a:spcPts val="800"/>
              </a:spcAft>
              <a:buNone/>
            </a:pPr>
            <a:endParaRPr lang="en-US" sz="1800" b="1" dirty="0">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00000"/>
              </a:lnSpc>
              <a:spcAft>
                <a:spcPts val="800"/>
              </a:spcAft>
              <a:buNone/>
            </a:pPr>
            <a:r>
              <a:rPr lang="en-US" sz="1800" b="1" dirty="0">
                <a:effectLst/>
                <a:latin typeface="Arial" panose="020B0604020202020204" pitchFamily="34" charset="0"/>
                <a:ea typeface="Calibri" panose="020F0502020204030204" pitchFamily="34" charset="0"/>
                <a:cs typeface="Times New Roman" panose="02020603050405020304" pitchFamily="18" charset="0"/>
              </a:rPr>
              <a:t>MOTIVATION</a:t>
            </a:r>
            <a:r>
              <a:rPr lang="en-US" sz="1800" dirty="0">
                <a:effectLst/>
                <a:latin typeface="Arial" panose="020B0604020202020204" pitchFamily="34" charset="0"/>
                <a:ea typeface="Calibri" panose="020F0502020204030204" pitchFamily="34" charset="0"/>
                <a:cs typeface="Times New Roman" panose="02020603050405020304" pitchFamily="18" charset="0"/>
              </a:rPr>
              <a:t> Active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honoured</a:t>
            </a:r>
            <a:r>
              <a:rPr lang="en-US" sz="1800" dirty="0">
                <a:effectLst/>
                <a:latin typeface="Arial" panose="020B0604020202020204" pitchFamily="34" charset="0"/>
                <a:ea typeface="Calibri" panose="020F0502020204030204" pitchFamily="34" charset="0"/>
                <a:cs typeface="Times New Roman" panose="02020603050405020304" pitchFamily="18" charset="0"/>
              </a:rPr>
              <a:t> membership is an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honour</a:t>
            </a:r>
            <a:r>
              <a:rPr lang="en-US" sz="1800" dirty="0">
                <a:effectLst/>
                <a:latin typeface="Arial" panose="020B0604020202020204" pitchFamily="34" charset="0"/>
                <a:ea typeface="Calibri" panose="020F0502020204030204" pitchFamily="34" charset="0"/>
                <a:cs typeface="Times New Roman" panose="02020603050405020304" pitchFamily="18" charset="0"/>
              </a:rPr>
              <a:t> and should not be combined with a financial advantage. Clubs may consider not to give the award because of the obligation to pay the due the first year.</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Aft>
                <a:spcPts val="800"/>
              </a:spcAft>
              <a:buNone/>
            </a:pPr>
            <a:endParaRPr lang="da-DK"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300000"/>
              </a:lnSpc>
              <a:spcAft>
                <a:spcPts val="800"/>
              </a:spcAft>
              <a:buNone/>
            </a:pPr>
            <a:endParaRPr lang="da-DK"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300000"/>
              </a:lnSpc>
              <a:spcAft>
                <a:spcPts val="800"/>
              </a:spcAft>
              <a:buNone/>
            </a:pP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00000"/>
              </a:lnSpc>
              <a:spcAft>
                <a:spcPts val="800"/>
              </a:spcAft>
              <a:buNone/>
            </a:pP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00000"/>
              </a:lnSpc>
              <a:spcAft>
                <a:spcPts val="800"/>
              </a:spcAft>
              <a:buNone/>
            </a:pPr>
            <a:endParaRPr lang="da-DK" sz="1800" dirty="0">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itel 1">
            <a:extLst>
              <a:ext uri="{FF2B5EF4-FFF2-40B4-BE49-F238E27FC236}">
                <a16:creationId xmlns:a16="http://schemas.microsoft.com/office/drawing/2014/main" id="{F94D4E73-2600-4456-A898-B3A573AFE081}"/>
              </a:ext>
            </a:extLst>
          </p:cNvPr>
          <p:cNvSpPr>
            <a:spLocks noGrp="1"/>
          </p:cNvSpPr>
          <p:nvPr>
            <p:ph type="title"/>
          </p:nvPr>
        </p:nvSpPr>
        <p:spPr>
          <a:xfrm>
            <a:off x="726440" y="285169"/>
            <a:ext cx="10515600" cy="787083"/>
          </a:xfrm>
          <a:ln w="19050">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da-DK" sz="3600" b="1" dirty="0" err="1"/>
              <a:t>Proposals</a:t>
            </a:r>
            <a:r>
              <a:rPr lang="da-DK" sz="3600" b="1" dirty="0"/>
              <a:t> for Convention 2021</a:t>
            </a:r>
          </a:p>
        </p:txBody>
      </p:sp>
      <p:pic>
        <p:nvPicPr>
          <p:cNvPr id="7" name="Billede 6">
            <a:extLst>
              <a:ext uri="{FF2B5EF4-FFF2-40B4-BE49-F238E27FC236}">
                <a16:creationId xmlns:a16="http://schemas.microsoft.com/office/drawing/2014/main" id="{0B9F4E1B-5965-4AB8-B9DC-7F08A8B268E8}"/>
              </a:ext>
            </a:extLst>
          </p:cNvPr>
          <p:cNvPicPr>
            <a:picLocks noChangeAspect="1"/>
          </p:cNvPicPr>
          <p:nvPr/>
        </p:nvPicPr>
        <p:blipFill>
          <a:blip r:embed="rId2"/>
          <a:stretch>
            <a:fillRect/>
          </a:stretch>
        </p:blipFill>
        <p:spPr>
          <a:xfrm>
            <a:off x="1129764" y="432117"/>
            <a:ext cx="646232" cy="640135"/>
          </a:xfrm>
          <a:prstGeom prst="rect">
            <a:avLst/>
          </a:prstGeom>
        </p:spPr>
      </p:pic>
    </p:spTree>
    <p:extLst>
      <p:ext uri="{BB962C8B-B14F-4D97-AF65-F5344CB8AC3E}">
        <p14:creationId xmlns:p14="http://schemas.microsoft.com/office/powerpoint/2010/main" val="10316592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2A15AF1-4C80-41BD-9386-1DAECDC938DF}"/>
              </a:ext>
            </a:extLst>
          </p:cNvPr>
          <p:cNvSpPr>
            <a:spLocks noGrp="1"/>
          </p:cNvSpPr>
          <p:nvPr>
            <p:ph idx="1"/>
          </p:nvPr>
        </p:nvSpPr>
        <p:spPr>
          <a:xfrm>
            <a:off x="538480" y="1219200"/>
            <a:ext cx="11338560" cy="5353631"/>
          </a:xfrm>
        </p:spPr>
        <p:txBody>
          <a:bodyPr>
            <a:normAutofit lnSpcReduction="10000"/>
          </a:bodyPr>
          <a:lstStyle/>
          <a:p>
            <a:pPr marL="0" indent="0">
              <a:lnSpc>
                <a:spcPct val="107000"/>
              </a:lnSpc>
              <a:spcAft>
                <a:spcPts val="80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r>
              <a:rPr lang="en-US" sz="1800" b="1" u="sng" dirty="0">
                <a:effectLst/>
                <a:latin typeface="Arial" panose="020B0604020202020204" pitchFamily="34" charset="0"/>
                <a:ea typeface="Calibri" panose="020F0502020204030204" pitchFamily="34" charset="0"/>
                <a:cs typeface="Times New Roman" panose="02020603050405020304" pitchFamily="18" charset="0"/>
              </a:rPr>
              <a:t>The text today</a:t>
            </a:r>
            <a:endParaRPr lang="da-DK" sz="1800" b="1" u="sng"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400" dirty="0">
                <a:effectLst/>
                <a:latin typeface="Arial" panose="020B0604020202020204" pitchFamily="34" charset="0"/>
                <a:ea typeface="Calibri" panose="020F0502020204030204" pitchFamily="34" charset="0"/>
                <a:cs typeface="Times New Roman" panose="02020603050405020304" pitchFamily="18" charset="0"/>
              </a:rPr>
              <a:t>(Page 6)</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b="1" dirty="0" err="1">
                <a:effectLst/>
                <a:latin typeface="Arial" panose="020B0604020202020204" pitchFamily="34" charset="0"/>
                <a:ea typeface="Calibri" panose="020F0502020204030204" pitchFamily="34" charset="0"/>
                <a:cs typeface="Times New Roman" panose="02020603050405020304" pitchFamily="18" charset="0"/>
              </a:rPr>
              <a:t>Honoured</a:t>
            </a:r>
            <a:r>
              <a:rPr lang="en-US" sz="1800" b="1" dirty="0">
                <a:effectLst/>
                <a:latin typeface="Arial" panose="020B0604020202020204" pitchFamily="34" charset="0"/>
                <a:ea typeface="Calibri" panose="020F0502020204030204" pitchFamily="34" charset="0"/>
                <a:cs typeface="Times New Roman" panose="02020603050405020304" pitchFamily="18" charset="0"/>
              </a:rPr>
              <a:t> active </a:t>
            </a:r>
            <a:r>
              <a:rPr lang="en-US" sz="1800" b="1" dirty="0">
                <a:latin typeface="Arial" panose="020B0604020202020204" pitchFamily="34" charset="0"/>
                <a:ea typeface="Calibri" panose="020F0502020204030204" pitchFamily="34" charset="0"/>
                <a:cs typeface="Times New Roman" panose="02020603050405020304" pitchFamily="18" charset="0"/>
              </a:rPr>
              <a:t>m</a:t>
            </a:r>
            <a:r>
              <a:rPr lang="en-US" sz="1800" b="1" dirty="0">
                <a:effectLst/>
                <a:latin typeface="Arial" panose="020B0604020202020204" pitchFamily="34" charset="0"/>
                <a:ea typeface="Calibri" panose="020F0502020204030204" pitchFamily="34" charset="0"/>
                <a:cs typeface="Times New Roman" panose="02020603050405020304" pitchFamily="18" charset="0"/>
              </a:rPr>
              <a:t>embership</a:t>
            </a:r>
            <a:endParaRPr lang="da-DK"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 An Award. </a:t>
            </a:r>
          </a:p>
          <a:p>
            <a:pPr marL="0" indent="0">
              <a:lnSpc>
                <a:spcPct val="107000"/>
              </a:lnSpc>
              <a:spcAft>
                <a:spcPts val="80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A Club may confer </a:t>
            </a:r>
            <a:r>
              <a:rPr lang="en-US" sz="1800" dirty="0" err="1">
                <a:latin typeface="Arial" panose="020B0604020202020204" pitchFamily="34" charset="0"/>
                <a:ea typeface="Calibri" panose="020F0502020204030204" pitchFamily="34" charset="0"/>
                <a:cs typeface="Times New Roman" panose="02020603050405020304" pitchFamily="18" charset="0"/>
              </a:rPr>
              <a:t>h</a:t>
            </a:r>
            <a:r>
              <a:rPr lang="en-US" sz="1800" dirty="0" err="1">
                <a:effectLst/>
                <a:latin typeface="Arial" panose="020B0604020202020204" pitchFamily="34" charset="0"/>
                <a:ea typeface="Calibri" panose="020F0502020204030204" pitchFamily="34" charset="0"/>
                <a:cs typeface="Times New Roman" panose="02020603050405020304" pitchFamily="18" charset="0"/>
              </a:rPr>
              <a:t>onoured</a:t>
            </a:r>
            <a:r>
              <a:rPr lang="en-US" sz="1800" dirty="0">
                <a:effectLst/>
                <a:latin typeface="Arial" panose="020B0604020202020204" pitchFamily="34" charset="0"/>
                <a:ea typeface="Calibri" panose="020F0502020204030204" pitchFamily="34" charset="0"/>
                <a:cs typeface="Times New Roman" panose="02020603050405020304" pitchFamily="18" charset="0"/>
              </a:rPr>
              <a:t> active </a:t>
            </a:r>
            <a:r>
              <a:rPr lang="en-US" sz="1800" dirty="0">
                <a:latin typeface="Arial" panose="020B0604020202020204" pitchFamily="34" charset="0"/>
                <a:ea typeface="Calibri" panose="020F0502020204030204" pitchFamily="34" charset="0"/>
                <a:cs typeface="Times New Roman" panose="02020603050405020304" pitchFamily="18" charset="0"/>
              </a:rPr>
              <a:t>m</a:t>
            </a:r>
            <a:r>
              <a:rPr lang="en-US" sz="1800" dirty="0">
                <a:effectLst/>
                <a:latin typeface="Arial" panose="020B0604020202020204" pitchFamily="34" charset="0"/>
                <a:ea typeface="Calibri" panose="020F0502020204030204" pitchFamily="34" charset="0"/>
                <a:cs typeface="Times New Roman" panose="02020603050405020304" pitchFamily="18" charset="0"/>
              </a:rPr>
              <a:t>embership on an active </a:t>
            </a:r>
            <a:r>
              <a:rPr lang="en-US" sz="1800" dirty="0">
                <a:latin typeface="Arial" panose="020B0604020202020204" pitchFamily="34" charset="0"/>
                <a:ea typeface="Calibri" panose="020F0502020204030204" pitchFamily="34" charset="0"/>
                <a:cs typeface="Times New Roman" panose="02020603050405020304" pitchFamily="18" charset="0"/>
              </a:rPr>
              <a:t>m</a:t>
            </a:r>
            <a:r>
              <a:rPr lang="en-US" sz="1800" dirty="0">
                <a:effectLst/>
                <a:latin typeface="Arial" panose="020B0604020202020204" pitchFamily="34" charset="0"/>
                <a:ea typeface="Calibri" panose="020F0502020204030204" pitchFamily="34" charset="0"/>
                <a:cs typeface="Times New Roman" panose="02020603050405020304" pitchFamily="18" charset="0"/>
              </a:rPr>
              <a:t>ember who has given outstanding service to Inner Wheel. </a:t>
            </a:r>
            <a:r>
              <a:rPr lang="en-US" sz="1800" b="1" dirty="0">
                <a:effectLst/>
                <a:latin typeface="Arial" panose="020B0604020202020204" pitchFamily="34" charset="0"/>
                <a:ea typeface="Calibri" panose="020F0502020204030204" pitchFamily="34" charset="0"/>
                <a:cs typeface="Times New Roman" panose="02020603050405020304" pitchFamily="18" charset="0"/>
              </a:rPr>
              <a:t>The Club will pay the members dues for the year in which </a:t>
            </a:r>
            <a:r>
              <a:rPr lang="en-US" sz="1800" b="1" dirty="0" err="1">
                <a:latin typeface="Arial" panose="020B0604020202020204" pitchFamily="34" charset="0"/>
                <a:ea typeface="Calibri" panose="020F0502020204030204" pitchFamily="34" charset="0"/>
                <a:cs typeface="Times New Roman" panose="02020603050405020304" pitchFamily="18" charset="0"/>
              </a:rPr>
              <a:t>h</a:t>
            </a:r>
            <a:r>
              <a:rPr lang="en-US" sz="1800" b="1" dirty="0" err="1">
                <a:effectLst/>
                <a:latin typeface="Arial" panose="020B0604020202020204" pitchFamily="34" charset="0"/>
                <a:ea typeface="Calibri" panose="020F0502020204030204" pitchFamily="34" charset="0"/>
                <a:cs typeface="Times New Roman" panose="02020603050405020304" pitchFamily="18" charset="0"/>
              </a:rPr>
              <a:t>onoured</a:t>
            </a:r>
            <a:r>
              <a:rPr lang="en-US" sz="1800" b="1" dirty="0">
                <a:effectLst/>
                <a:latin typeface="Arial" panose="020B0604020202020204" pitchFamily="34" charset="0"/>
                <a:ea typeface="Calibri" panose="020F0502020204030204" pitchFamily="34" charset="0"/>
                <a:cs typeface="Times New Roman" panose="02020603050405020304" pitchFamily="18" charset="0"/>
              </a:rPr>
              <a:t> active </a:t>
            </a:r>
            <a:r>
              <a:rPr lang="en-US" sz="1800" b="1" dirty="0">
                <a:latin typeface="Arial" panose="020B0604020202020204" pitchFamily="34" charset="0"/>
                <a:ea typeface="Calibri" panose="020F0502020204030204" pitchFamily="34" charset="0"/>
                <a:cs typeface="Times New Roman" panose="02020603050405020304" pitchFamily="18" charset="0"/>
              </a:rPr>
              <a:t>m</a:t>
            </a:r>
            <a:r>
              <a:rPr lang="en-US" sz="1800" b="1" dirty="0">
                <a:effectLst/>
                <a:latin typeface="Arial" panose="020B0604020202020204" pitchFamily="34" charset="0"/>
                <a:ea typeface="Calibri" panose="020F0502020204030204" pitchFamily="34" charset="0"/>
                <a:cs typeface="Times New Roman" panose="02020603050405020304" pitchFamily="18" charset="0"/>
              </a:rPr>
              <a:t>embership is awarded. In the following years, she retains </a:t>
            </a:r>
            <a:r>
              <a:rPr lang="en-US" sz="1800" b="1" dirty="0" err="1">
                <a:latin typeface="Arial" panose="020B0604020202020204" pitchFamily="34" charset="0"/>
                <a:ea typeface="Calibri" panose="020F0502020204030204" pitchFamily="34" charset="0"/>
                <a:cs typeface="Times New Roman" panose="02020603050405020304" pitchFamily="18" charset="0"/>
              </a:rPr>
              <a:t>h</a:t>
            </a:r>
            <a:r>
              <a:rPr lang="en-US" sz="1800" b="1" dirty="0" err="1">
                <a:effectLst/>
                <a:latin typeface="Arial" panose="020B0604020202020204" pitchFamily="34" charset="0"/>
                <a:ea typeface="Calibri" panose="020F0502020204030204" pitchFamily="34" charset="0"/>
                <a:cs typeface="Times New Roman" panose="02020603050405020304" pitchFamily="18" charset="0"/>
              </a:rPr>
              <a:t>onoured</a:t>
            </a:r>
            <a:r>
              <a:rPr lang="en-US" sz="1800" b="1" dirty="0">
                <a:effectLst/>
                <a:latin typeface="Arial" panose="020B0604020202020204" pitchFamily="34" charset="0"/>
                <a:ea typeface="Calibri" panose="020F0502020204030204" pitchFamily="34" charset="0"/>
                <a:cs typeface="Times New Roman" panose="02020603050405020304" pitchFamily="18" charset="0"/>
              </a:rPr>
              <a:t> active status, but pays all her own dues.</a:t>
            </a:r>
            <a:r>
              <a:rPr lang="en-US" sz="1800" dirty="0">
                <a:effectLst/>
                <a:latin typeface="Arial" panose="020B0604020202020204" pitchFamily="34" charset="0"/>
                <a:ea typeface="Calibri" panose="020F0502020204030204" pitchFamily="34" charset="0"/>
                <a:cs typeface="Times New Roman" panose="02020603050405020304" pitchFamily="18" charset="0"/>
              </a:rPr>
              <a:t> Such a member retains all the rights of Active membership for life, or until she leaves Inner Wheel.</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b="1" u="sng" dirty="0">
                <a:effectLst/>
                <a:latin typeface="Arial" panose="020B0604020202020204" pitchFamily="34" charset="0"/>
                <a:ea typeface="Calibri" panose="020F0502020204030204" pitchFamily="34" charset="0"/>
                <a:cs typeface="Times New Roman" panose="02020603050405020304" pitchFamily="18" charset="0"/>
              </a:rPr>
              <a:t>Proposal</a:t>
            </a:r>
            <a:endParaRPr lang="da-DK" sz="1800" u="sng"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An Award. </a:t>
            </a:r>
          </a:p>
          <a:p>
            <a:pPr marL="0" indent="0">
              <a:lnSpc>
                <a:spcPct val="107000"/>
              </a:lnSpc>
              <a:spcAft>
                <a:spcPts val="80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A Club may confer </a:t>
            </a:r>
            <a:r>
              <a:rPr lang="en-US" sz="1800" dirty="0" err="1">
                <a:latin typeface="Arial" panose="020B0604020202020204" pitchFamily="34" charset="0"/>
                <a:ea typeface="Calibri" panose="020F0502020204030204" pitchFamily="34" charset="0"/>
                <a:cs typeface="Times New Roman" panose="02020603050405020304" pitchFamily="18" charset="0"/>
              </a:rPr>
              <a:t>h</a:t>
            </a:r>
            <a:r>
              <a:rPr lang="en-US" sz="1800" dirty="0" err="1">
                <a:effectLst/>
                <a:latin typeface="Arial" panose="020B0604020202020204" pitchFamily="34" charset="0"/>
                <a:ea typeface="Calibri" panose="020F0502020204030204" pitchFamily="34" charset="0"/>
                <a:cs typeface="Times New Roman" panose="02020603050405020304" pitchFamily="18" charset="0"/>
              </a:rPr>
              <a:t>onoured</a:t>
            </a:r>
            <a:r>
              <a:rPr lang="en-US" sz="1800" dirty="0">
                <a:effectLst/>
                <a:latin typeface="Arial" panose="020B0604020202020204" pitchFamily="34" charset="0"/>
                <a:ea typeface="Calibri" panose="020F0502020204030204" pitchFamily="34" charset="0"/>
                <a:cs typeface="Times New Roman" panose="02020603050405020304" pitchFamily="18" charset="0"/>
              </a:rPr>
              <a:t> active </a:t>
            </a:r>
            <a:r>
              <a:rPr lang="en-US" sz="1800" dirty="0">
                <a:latin typeface="Arial" panose="020B0604020202020204" pitchFamily="34" charset="0"/>
                <a:ea typeface="Calibri" panose="020F0502020204030204" pitchFamily="34" charset="0"/>
                <a:cs typeface="Times New Roman" panose="02020603050405020304" pitchFamily="18" charset="0"/>
              </a:rPr>
              <a:t>m</a:t>
            </a:r>
            <a:r>
              <a:rPr lang="en-US" sz="1800" dirty="0">
                <a:effectLst/>
                <a:latin typeface="Arial" panose="020B0604020202020204" pitchFamily="34" charset="0"/>
                <a:ea typeface="Calibri" panose="020F0502020204030204" pitchFamily="34" charset="0"/>
                <a:cs typeface="Times New Roman" panose="02020603050405020304" pitchFamily="18" charset="0"/>
              </a:rPr>
              <a:t>embership on an active </a:t>
            </a:r>
            <a:r>
              <a:rPr lang="en-US" sz="1800" dirty="0">
                <a:latin typeface="Arial" panose="020B0604020202020204" pitchFamily="34" charset="0"/>
                <a:ea typeface="Calibri" panose="020F0502020204030204" pitchFamily="34" charset="0"/>
                <a:cs typeface="Times New Roman" panose="02020603050405020304" pitchFamily="18" charset="0"/>
              </a:rPr>
              <a:t>m</a:t>
            </a:r>
            <a:r>
              <a:rPr lang="en-US" sz="1800" dirty="0">
                <a:effectLst/>
                <a:latin typeface="Arial" panose="020B0604020202020204" pitchFamily="34" charset="0"/>
                <a:ea typeface="Calibri" panose="020F0502020204030204" pitchFamily="34" charset="0"/>
                <a:cs typeface="Times New Roman" panose="02020603050405020304" pitchFamily="18" charset="0"/>
              </a:rPr>
              <a:t>ember who has given outstanding service to Inner Wheel. Such a member retains all the rights of active membership for life, or until she leaves Inner Wheel.</a:t>
            </a:r>
            <a:endParaRPr lang="da-DK" dirty="0"/>
          </a:p>
          <a:p>
            <a:endParaRPr lang="da-DK" dirty="0"/>
          </a:p>
        </p:txBody>
      </p:sp>
      <p:sp>
        <p:nvSpPr>
          <p:cNvPr id="4" name="Titel 1">
            <a:extLst>
              <a:ext uri="{FF2B5EF4-FFF2-40B4-BE49-F238E27FC236}">
                <a16:creationId xmlns:a16="http://schemas.microsoft.com/office/drawing/2014/main" id="{F94D4E73-2600-4456-A898-B3A573AFE081}"/>
              </a:ext>
            </a:extLst>
          </p:cNvPr>
          <p:cNvSpPr>
            <a:spLocks noGrp="1"/>
          </p:cNvSpPr>
          <p:nvPr>
            <p:ph type="title"/>
          </p:nvPr>
        </p:nvSpPr>
        <p:spPr>
          <a:xfrm>
            <a:off x="406400" y="285169"/>
            <a:ext cx="11470640" cy="787083"/>
          </a:xfrm>
          <a:ln w="19050">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da-DK" sz="3600" b="1" dirty="0" err="1"/>
              <a:t>Proposals</a:t>
            </a:r>
            <a:r>
              <a:rPr lang="da-DK" sz="3600" b="1" dirty="0"/>
              <a:t> for Convention 2021</a:t>
            </a:r>
          </a:p>
        </p:txBody>
      </p:sp>
      <p:pic>
        <p:nvPicPr>
          <p:cNvPr id="7" name="Billede 6">
            <a:extLst>
              <a:ext uri="{FF2B5EF4-FFF2-40B4-BE49-F238E27FC236}">
                <a16:creationId xmlns:a16="http://schemas.microsoft.com/office/drawing/2014/main" id="{0B9F4E1B-5965-4AB8-B9DC-7F08A8B268E8}"/>
              </a:ext>
            </a:extLst>
          </p:cNvPr>
          <p:cNvPicPr>
            <a:picLocks noChangeAspect="1"/>
          </p:cNvPicPr>
          <p:nvPr/>
        </p:nvPicPr>
        <p:blipFill>
          <a:blip r:embed="rId2"/>
          <a:stretch>
            <a:fillRect/>
          </a:stretch>
        </p:blipFill>
        <p:spPr>
          <a:xfrm>
            <a:off x="916404" y="358642"/>
            <a:ext cx="646232" cy="640135"/>
          </a:xfrm>
          <a:prstGeom prst="rect">
            <a:avLst/>
          </a:prstGeom>
        </p:spPr>
      </p:pic>
    </p:spTree>
    <p:extLst>
      <p:ext uri="{BB962C8B-B14F-4D97-AF65-F5344CB8AC3E}">
        <p14:creationId xmlns:p14="http://schemas.microsoft.com/office/powerpoint/2010/main" val="13729240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2A15AF1-4C80-41BD-9386-1DAECDC938DF}"/>
              </a:ext>
            </a:extLst>
          </p:cNvPr>
          <p:cNvSpPr>
            <a:spLocks noGrp="1"/>
          </p:cNvSpPr>
          <p:nvPr>
            <p:ph idx="1"/>
          </p:nvPr>
        </p:nvSpPr>
        <p:spPr>
          <a:xfrm>
            <a:off x="838200" y="1676400"/>
            <a:ext cx="10515600" cy="5334000"/>
          </a:xfrm>
        </p:spPr>
        <p:txBody>
          <a:bodyPr>
            <a:normAutofit lnSpcReduction="10000"/>
          </a:bodyPr>
          <a:lstStyle/>
          <a:p>
            <a:pPr marL="0" indent="0">
              <a:lnSpc>
                <a:spcPct val="107000"/>
              </a:lnSpc>
              <a:spcAft>
                <a:spcPts val="800"/>
              </a:spcAft>
              <a:buNone/>
            </a:pPr>
            <a:r>
              <a:rPr lang="en-US" sz="2400" b="1" dirty="0">
                <a:effectLst/>
                <a:latin typeface="Arial" panose="020B0604020202020204" pitchFamily="34" charset="0"/>
                <a:ea typeface="Calibri" panose="020F0502020204030204" pitchFamily="34" charset="0"/>
                <a:cs typeface="Times New Roman" panose="02020603050405020304" pitchFamily="18" charset="0"/>
              </a:rPr>
              <a:t>Proposal 9</a:t>
            </a:r>
          </a:p>
          <a:p>
            <a:pPr marL="0" indent="0">
              <a:lnSpc>
                <a:spcPct val="100000"/>
              </a:lnSpc>
              <a:spcBef>
                <a:spcPts val="0"/>
              </a:spcBef>
              <a:spcAft>
                <a:spcPts val="800"/>
              </a:spcAft>
              <a:buNone/>
            </a:pPr>
            <a:r>
              <a:rPr lang="en-US" sz="1400" dirty="0">
                <a:effectLst/>
                <a:latin typeface="Arial" panose="020B0604020202020204" pitchFamily="34" charset="0"/>
                <a:ea typeface="Calibri" panose="020F0502020204030204" pitchFamily="34" charset="0"/>
                <a:cs typeface="Times New Roman" panose="02020603050405020304" pitchFamily="18" charset="0"/>
              </a:rPr>
              <a:t>PROPOSED BY Inner Wheel Club of Patra </a:t>
            </a:r>
            <a:r>
              <a:rPr lang="en-US" sz="1400" dirty="0" err="1">
                <a:effectLst/>
                <a:latin typeface="Arial" panose="020B0604020202020204" pitchFamily="34" charset="0"/>
                <a:ea typeface="Calibri" panose="020F0502020204030204" pitchFamily="34" charset="0"/>
                <a:cs typeface="Times New Roman" panose="02020603050405020304" pitchFamily="18" charset="0"/>
              </a:rPr>
              <a:t>Europea</a:t>
            </a:r>
            <a:r>
              <a:rPr lang="en-US" sz="1400" dirty="0">
                <a:effectLst/>
                <a:latin typeface="Arial" panose="020B0604020202020204" pitchFamily="34" charset="0"/>
                <a:ea typeface="Calibri" panose="020F0502020204030204" pitchFamily="34" charset="0"/>
                <a:cs typeface="Times New Roman" panose="02020603050405020304" pitchFamily="18" charset="0"/>
              </a:rPr>
              <a:t> District 247 Greece </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Bef>
                <a:spcPts val="0"/>
              </a:spcBef>
              <a:spcAft>
                <a:spcPts val="800"/>
              </a:spcAft>
              <a:buNone/>
            </a:pPr>
            <a:r>
              <a:rPr lang="en-US" sz="1400" dirty="0">
                <a:effectLst/>
                <a:latin typeface="Arial" panose="020B0604020202020204" pitchFamily="34" charset="0"/>
                <a:ea typeface="Calibri" panose="020F0502020204030204" pitchFamily="34" charset="0"/>
                <a:cs typeface="Times New Roman" panose="02020603050405020304" pitchFamily="18" charset="0"/>
              </a:rPr>
              <a:t>SECONDED BY Inner Wheel Club of Graz-</a:t>
            </a:r>
            <a:r>
              <a:rPr lang="en-US" sz="1400" dirty="0" err="1">
                <a:effectLst/>
                <a:latin typeface="Arial" panose="020B0604020202020204" pitchFamily="34" charset="0"/>
                <a:ea typeface="Calibri" panose="020F0502020204030204" pitchFamily="34" charset="0"/>
                <a:cs typeface="Times New Roman" panose="02020603050405020304" pitchFamily="18" charset="0"/>
              </a:rPr>
              <a:t>Uhrturm</a:t>
            </a:r>
            <a:r>
              <a:rPr lang="en-US" sz="1400" dirty="0">
                <a:effectLst/>
                <a:latin typeface="Arial" panose="020B0604020202020204" pitchFamily="34" charset="0"/>
                <a:ea typeface="Calibri" panose="020F0502020204030204" pitchFamily="34" charset="0"/>
                <a:cs typeface="Times New Roman" panose="02020603050405020304" pitchFamily="18" charset="0"/>
              </a:rPr>
              <a:t> District 192 Austria &amp; Czech Republic</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000" b="1" dirty="0">
                <a:effectLst/>
                <a:latin typeface="Arial" panose="020B060402020202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r>
              <a:rPr lang="en-US" sz="2000" b="1" dirty="0">
                <a:effectLst/>
                <a:latin typeface="Arial" panose="020B0604020202020204" pitchFamily="34" charset="0"/>
                <a:ea typeface="Calibri" panose="020F0502020204030204" pitchFamily="34" charset="0"/>
                <a:cs typeface="Times New Roman" panose="02020603050405020304" pitchFamily="18" charset="0"/>
              </a:rPr>
              <a:t>Constitution Chairman</a:t>
            </a:r>
          </a:p>
          <a:p>
            <a:pPr marL="0" indent="0">
              <a:lnSpc>
                <a:spcPct val="107000"/>
              </a:lnSpc>
              <a:spcAft>
                <a:spcPts val="800"/>
              </a:spcAft>
              <a:buNone/>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(Page 12)</a:t>
            </a:r>
            <a:endParaRPr kumimoji="0" lang="da-DK"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US" sz="2000" b="1" dirty="0">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b="1" dirty="0">
                <a:effectLst/>
                <a:latin typeface="Arial" panose="020B0604020202020204" pitchFamily="34" charset="0"/>
                <a:ea typeface="Calibri" panose="020F0502020204030204" pitchFamily="34" charset="0"/>
                <a:cs typeface="Times New Roman" panose="02020603050405020304" pitchFamily="18" charset="0"/>
              </a:rPr>
              <a:t>MOTIVATION</a:t>
            </a:r>
            <a:r>
              <a:rPr lang="en-US" sz="1800" dirty="0">
                <a:effectLst/>
                <a:latin typeface="Arial" panose="020B0604020202020204" pitchFamily="34" charset="0"/>
                <a:ea typeface="Calibri" panose="020F0502020204030204" pitchFamily="34" charset="0"/>
                <a:cs typeface="Times New Roman" panose="02020603050405020304" pitchFamily="18" charset="0"/>
              </a:rPr>
              <a:t> Members who have served in all District Offices, have been elected National Representative and additionally elected as IIW Governing Body Member are sufficiently qualified to have the right to be nominated for the office of IIW Constitution Chairman. Therefore the unfair distinction among Past IIW Governing Body Members will not go on. Out of 35 countries having the right to nominate for IIW Governing Body Members (IIWBDs) only 16 can nominate for IIW Constitution Chairman. This inequality must be corrected.</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US" sz="2000" b="1" dirty="0">
              <a:latin typeface="Arial" panose="020B0604020202020204" pitchFamily="34" charset="0"/>
              <a:cs typeface="Times New Roman" panose="02020603050405020304" pitchFamily="18" charset="0"/>
            </a:endParaRPr>
          </a:p>
          <a:p>
            <a:pPr marL="0" indent="0">
              <a:lnSpc>
                <a:spcPct val="107000"/>
              </a:lnSpc>
              <a:spcAft>
                <a:spcPts val="800"/>
              </a:spcAft>
              <a:buNone/>
            </a:pPr>
            <a:endParaRPr lang="da-DK" sz="2000" b="1" dirty="0"/>
          </a:p>
        </p:txBody>
      </p:sp>
      <p:sp>
        <p:nvSpPr>
          <p:cNvPr id="4" name="Titel 1">
            <a:extLst>
              <a:ext uri="{FF2B5EF4-FFF2-40B4-BE49-F238E27FC236}">
                <a16:creationId xmlns:a16="http://schemas.microsoft.com/office/drawing/2014/main" id="{F94D4E73-2600-4456-A898-B3A573AFE081}"/>
              </a:ext>
            </a:extLst>
          </p:cNvPr>
          <p:cNvSpPr>
            <a:spLocks noGrp="1"/>
          </p:cNvSpPr>
          <p:nvPr>
            <p:ph type="title"/>
          </p:nvPr>
        </p:nvSpPr>
        <p:spPr>
          <a:xfrm>
            <a:off x="726440" y="285169"/>
            <a:ext cx="10515600" cy="787083"/>
          </a:xfrm>
          <a:ln w="19050">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da-DK" sz="3600" b="1" dirty="0" err="1"/>
              <a:t>Proposals</a:t>
            </a:r>
            <a:r>
              <a:rPr lang="da-DK" sz="3600" b="1" dirty="0"/>
              <a:t> for Convention 2021</a:t>
            </a:r>
          </a:p>
        </p:txBody>
      </p:sp>
      <p:pic>
        <p:nvPicPr>
          <p:cNvPr id="7" name="Billede 6">
            <a:extLst>
              <a:ext uri="{FF2B5EF4-FFF2-40B4-BE49-F238E27FC236}">
                <a16:creationId xmlns:a16="http://schemas.microsoft.com/office/drawing/2014/main" id="{0B9F4E1B-5965-4AB8-B9DC-7F08A8B268E8}"/>
              </a:ext>
            </a:extLst>
          </p:cNvPr>
          <p:cNvPicPr>
            <a:picLocks noChangeAspect="1"/>
          </p:cNvPicPr>
          <p:nvPr/>
        </p:nvPicPr>
        <p:blipFill>
          <a:blip r:embed="rId2"/>
          <a:stretch>
            <a:fillRect/>
          </a:stretch>
        </p:blipFill>
        <p:spPr>
          <a:xfrm>
            <a:off x="1129764" y="432117"/>
            <a:ext cx="646232" cy="640135"/>
          </a:xfrm>
          <a:prstGeom prst="rect">
            <a:avLst/>
          </a:prstGeom>
        </p:spPr>
      </p:pic>
    </p:spTree>
    <p:extLst>
      <p:ext uri="{BB962C8B-B14F-4D97-AF65-F5344CB8AC3E}">
        <p14:creationId xmlns:p14="http://schemas.microsoft.com/office/powerpoint/2010/main" val="2393952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2A15AF1-4C80-41BD-9386-1DAECDC938DF}"/>
              </a:ext>
            </a:extLst>
          </p:cNvPr>
          <p:cNvSpPr>
            <a:spLocks noGrp="1"/>
          </p:cNvSpPr>
          <p:nvPr>
            <p:ph idx="1"/>
          </p:nvPr>
        </p:nvSpPr>
        <p:spPr>
          <a:xfrm>
            <a:off x="838200" y="1351280"/>
            <a:ext cx="10515600" cy="5323840"/>
          </a:xfrm>
        </p:spPr>
        <p:txBody>
          <a:bodyPr>
            <a:normAutofit fontScale="62500" lnSpcReduction="20000"/>
          </a:bodyPr>
          <a:lstStyle/>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n-US" sz="29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The text today</a:t>
            </a:r>
            <a:endParaRPr kumimoji="0" lang="da-DK" sz="29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n-US" sz="29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Constitution Chairman</a:t>
            </a:r>
            <a:r>
              <a:rPr kumimoji="0" lang="en-US" sz="2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n-US" sz="29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Qualifications</a:t>
            </a:r>
            <a:r>
              <a:rPr kumimoji="0" lang="en-US" sz="2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Must have been a past member of the International Inner Wheel Governing Body. –</a:t>
            </a:r>
            <a:endParaRPr kumimoji="0" lang="da-DK" sz="29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n-US" sz="2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a:t>
            </a:r>
            <a:r>
              <a:rPr kumimoji="0" lang="en-US" sz="29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Nominations</a:t>
            </a:r>
            <a:r>
              <a:rPr kumimoji="0" lang="en-US" sz="2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A District Committee </a:t>
            </a:r>
            <a:r>
              <a:rPr kumimoji="0" lang="en-US" sz="29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of a</a:t>
            </a:r>
            <a:r>
              <a:rPr kumimoji="0" lang="en-US" sz="2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a:t>
            </a:r>
            <a:r>
              <a:rPr kumimoji="0" lang="en-US" sz="29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National Governing Body</a:t>
            </a:r>
            <a:r>
              <a:rPr kumimoji="0" lang="en-US" sz="2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may nominate a member suitably qualified for the office of Constitution Chairman. Members may accept nomination only from District Committees </a:t>
            </a:r>
            <a:r>
              <a:rPr kumimoji="0" lang="en-US" sz="29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of the National Governing Body</a:t>
            </a:r>
            <a:r>
              <a:rPr kumimoji="0" lang="en-US" sz="2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of which they are members.</a:t>
            </a:r>
            <a:endParaRPr kumimoji="0" lang="da-DK" sz="29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US" sz="2300" b="1" dirty="0">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900" b="1" dirty="0">
                <a:effectLst/>
                <a:latin typeface="Arial" panose="020B0604020202020204" pitchFamily="34" charset="0"/>
                <a:ea typeface="Calibri" panose="020F0502020204030204" pitchFamily="34" charset="0"/>
                <a:cs typeface="Times New Roman" panose="02020603050405020304" pitchFamily="18" charset="0"/>
              </a:rPr>
              <a:t>Proposal</a:t>
            </a:r>
          </a:p>
          <a:p>
            <a:pPr marL="0" indent="0">
              <a:lnSpc>
                <a:spcPct val="107000"/>
              </a:lnSpc>
              <a:spcAft>
                <a:spcPts val="800"/>
              </a:spcAft>
              <a:buNone/>
            </a:pPr>
            <a:r>
              <a:rPr kumimoji="0" lang="en-US" sz="29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Constitution Chairman</a:t>
            </a:r>
            <a:endParaRPr kumimoji="0" lang="en-US" sz="29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kumimoji="0" lang="en-US" sz="29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Qualifications</a:t>
            </a:r>
            <a:r>
              <a:rPr kumimoji="0" lang="en-US" sz="2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Must have been a past member of the International Inner Wheel Governing Body</a:t>
            </a:r>
            <a:endParaRPr lang="da-DK" sz="2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900" b="1" dirty="0">
                <a:effectLst/>
                <a:latin typeface="Arial" panose="020B0604020202020204" pitchFamily="34" charset="0"/>
                <a:ea typeface="Calibri" panose="020F0502020204030204" pitchFamily="34" charset="0"/>
                <a:cs typeface="Times New Roman" panose="02020603050405020304" pitchFamily="18" charset="0"/>
              </a:rPr>
              <a:t> Nominations</a:t>
            </a:r>
            <a:r>
              <a:rPr lang="en-US" sz="2900" dirty="0">
                <a:effectLst/>
                <a:latin typeface="Arial" panose="020B0604020202020204" pitchFamily="34" charset="0"/>
                <a:ea typeface="Calibri" panose="020F0502020204030204" pitchFamily="34" charset="0"/>
                <a:cs typeface="Times New Roman" panose="02020603050405020304" pitchFamily="18" charset="0"/>
              </a:rPr>
              <a:t>: A District Committee may nominate a member suitably qualified for the office of Constitution Chairman. Members may accept nomination only from District Committees of which they are members.</a:t>
            </a:r>
            <a:endParaRPr lang="da-DK" sz="2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a-DK" dirty="0"/>
          </a:p>
        </p:txBody>
      </p:sp>
      <p:sp>
        <p:nvSpPr>
          <p:cNvPr id="4" name="Titel 1">
            <a:extLst>
              <a:ext uri="{FF2B5EF4-FFF2-40B4-BE49-F238E27FC236}">
                <a16:creationId xmlns:a16="http://schemas.microsoft.com/office/drawing/2014/main" id="{F94D4E73-2600-4456-A898-B3A573AFE081}"/>
              </a:ext>
            </a:extLst>
          </p:cNvPr>
          <p:cNvSpPr>
            <a:spLocks noGrp="1"/>
          </p:cNvSpPr>
          <p:nvPr>
            <p:ph type="title"/>
          </p:nvPr>
        </p:nvSpPr>
        <p:spPr>
          <a:xfrm>
            <a:off x="726440" y="285169"/>
            <a:ext cx="10515600" cy="787083"/>
          </a:xfrm>
          <a:ln w="19050">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da-DK" sz="3600" b="1" dirty="0" err="1"/>
              <a:t>Proposals</a:t>
            </a:r>
            <a:r>
              <a:rPr lang="da-DK" sz="3600" b="1" dirty="0"/>
              <a:t> for Convention 2021</a:t>
            </a:r>
          </a:p>
        </p:txBody>
      </p:sp>
      <p:pic>
        <p:nvPicPr>
          <p:cNvPr id="7" name="Billede 6">
            <a:extLst>
              <a:ext uri="{FF2B5EF4-FFF2-40B4-BE49-F238E27FC236}">
                <a16:creationId xmlns:a16="http://schemas.microsoft.com/office/drawing/2014/main" id="{0B9F4E1B-5965-4AB8-B9DC-7F08A8B268E8}"/>
              </a:ext>
            </a:extLst>
          </p:cNvPr>
          <p:cNvPicPr>
            <a:picLocks noChangeAspect="1"/>
          </p:cNvPicPr>
          <p:nvPr/>
        </p:nvPicPr>
        <p:blipFill>
          <a:blip r:embed="rId2"/>
          <a:stretch>
            <a:fillRect/>
          </a:stretch>
        </p:blipFill>
        <p:spPr>
          <a:xfrm>
            <a:off x="1129764" y="432117"/>
            <a:ext cx="646232" cy="640135"/>
          </a:xfrm>
          <a:prstGeom prst="rect">
            <a:avLst/>
          </a:prstGeom>
        </p:spPr>
      </p:pic>
    </p:spTree>
    <p:extLst>
      <p:ext uri="{BB962C8B-B14F-4D97-AF65-F5344CB8AC3E}">
        <p14:creationId xmlns:p14="http://schemas.microsoft.com/office/powerpoint/2010/main" val="3350835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2A15AF1-4C80-41BD-9386-1DAECDC938DF}"/>
              </a:ext>
            </a:extLst>
          </p:cNvPr>
          <p:cNvSpPr>
            <a:spLocks noGrp="1"/>
          </p:cNvSpPr>
          <p:nvPr>
            <p:ph idx="1"/>
          </p:nvPr>
        </p:nvSpPr>
        <p:spPr>
          <a:xfrm>
            <a:off x="838200" y="1452880"/>
            <a:ext cx="10515600" cy="4724083"/>
          </a:xfrm>
        </p:spPr>
        <p:txBody>
          <a:bodyPr>
            <a:normAutofit/>
          </a:bodyPr>
          <a:lstStyle/>
          <a:p>
            <a:pPr marL="0" indent="0">
              <a:lnSpc>
                <a:spcPct val="107000"/>
              </a:lnSpc>
              <a:spcAft>
                <a:spcPts val="800"/>
              </a:spcAft>
              <a:buNone/>
            </a:pPr>
            <a:r>
              <a:rPr lang="en-US" sz="2400" b="1" dirty="0">
                <a:effectLst/>
                <a:latin typeface="Arial" panose="020B0604020202020204" pitchFamily="34" charset="0"/>
                <a:ea typeface="Calibri" panose="020F0502020204030204" pitchFamily="34" charset="0"/>
                <a:cs typeface="Times New Roman" panose="02020603050405020304" pitchFamily="18" charset="0"/>
              </a:rPr>
              <a:t>Proposal 10</a:t>
            </a: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400" dirty="0">
                <a:effectLst/>
                <a:latin typeface="Arial" panose="020B0604020202020204" pitchFamily="34" charset="0"/>
                <a:ea typeface="Calibri" panose="020F0502020204030204" pitchFamily="34" charset="0"/>
                <a:cs typeface="Times New Roman" panose="02020603050405020304" pitchFamily="18" charset="0"/>
              </a:rPr>
              <a:t>PROPOSED BY Inner Wheel Club of Coimbatore North District 320 India </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400" dirty="0">
                <a:effectLst/>
                <a:latin typeface="Arial" panose="020B0604020202020204" pitchFamily="34" charset="0"/>
                <a:ea typeface="Calibri" panose="020F0502020204030204" pitchFamily="34" charset="0"/>
                <a:cs typeface="Times New Roman" panose="02020603050405020304" pitchFamily="18" charset="0"/>
              </a:rPr>
              <a:t>SECONDED BY Inner Wheel Club of Coimbatore District 320 India</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endPar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Constitution Chairman</a:t>
            </a:r>
          </a:p>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(Page 12)</a:t>
            </a:r>
            <a:endParaRPr kumimoji="0" lang="da-DK"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b="1" dirty="0">
                <a:effectLst/>
                <a:latin typeface="Arial" panose="020B0604020202020204" pitchFamily="34" charset="0"/>
                <a:ea typeface="Calibri" panose="020F0502020204030204" pitchFamily="34" charset="0"/>
                <a:cs typeface="Times New Roman" panose="02020603050405020304" pitchFamily="18" charset="0"/>
              </a:rPr>
              <a:t>MOTIVATION </a:t>
            </a:r>
            <a:r>
              <a:rPr lang="en-US" sz="1800" dirty="0">
                <a:effectLst/>
                <a:latin typeface="Arial" panose="020B0604020202020204" pitchFamily="34" charset="0"/>
                <a:ea typeface="Calibri" panose="020F0502020204030204" pitchFamily="34" charset="0"/>
                <a:cs typeface="Times New Roman" panose="02020603050405020304" pitchFamily="18" charset="0"/>
              </a:rPr>
              <a:t>All the officers of the International Inner Wheel Executive Committee are elected by the Clubs. The Constitution Chairman is an officer of the International Executive Committee and is only right that the clubs be given the right to elect the important officer.</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a-DK" dirty="0"/>
          </a:p>
        </p:txBody>
      </p:sp>
      <p:sp>
        <p:nvSpPr>
          <p:cNvPr id="4" name="Titel 1">
            <a:extLst>
              <a:ext uri="{FF2B5EF4-FFF2-40B4-BE49-F238E27FC236}">
                <a16:creationId xmlns:a16="http://schemas.microsoft.com/office/drawing/2014/main" id="{F94D4E73-2600-4456-A898-B3A573AFE081}"/>
              </a:ext>
            </a:extLst>
          </p:cNvPr>
          <p:cNvSpPr>
            <a:spLocks noGrp="1"/>
          </p:cNvSpPr>
          <p:nvPr>
            <p:ph type="title"/>
          </p:nvPr>
        </p:nvSpPr>
        <p:spPr>
          <a:xfrm>
            <a:off x="726440" y="285169"/>
            <a:ext cx="10515600" cy="787083"/>
          </a:xfrm>
          <a:ln w="19050">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da-DK" sz="3600" b="1" dirty="0" err="1"/>
              <a:t>Proposals</a:t>
            </a:r>
            <a:r>
              <a:rPr lang="da-DK" sz="3600" b="1" dirty="0"/>
              <a:t> for Convention 2021</a:t>
            </a:r>
          </a:p>
        </p:txBody>
      </p:sp>
      <p:pic>
        <p:nvPicPr>
          <p:cNvPr id="7" name="Billede 6">
            <a:extLst>
              <a:ext uri="{FF2B5EF4-FFF2-40B4-BE49-F238E27FC236}">
                <a16:creationId xmlns:a16="http://schemas.microsoft.com/office/drawing/2014/main" id="{0B9F4E1B-5965-4AB8-B9DC-7F08A8B268E8}"/>
              </a:ext>
            </a:extLst>
          </p:cNvPr>
          <p:cNvPicPr>
            <a:picLocks noChangeAspect="1"/>
          </p:cNvPicPr>
          <p:nvPr/>
        </p:nvPicPr>
        <p:blipFill>
          <a:blip r:embed="rId2"/>
          <a:stretch>
            <a:fillRect/>
          </a:stretch>
        </p:blipFill>
        <p:spPr>
          <a:xfrm>
            <a:off x="1129764" y="432117"/>
            <a:ext cx="646232" cy="640135"/>
          </a:xfrm>
          <a:prstGeom prst="rect">
            <a:avLst/>
          </a:prstGeom>
        </p:spPr>
      </p:pic>
    </p:spTree>
    <p:extLst>
      <p:ext uri="{BB962C8B-B14F-4D97-AF65-F5344CB8AC3E}">
        <p14:creationId xmlns:p14="http://schemas.microsoft.com/office/powerpoint/2010/main" val="3138633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FC0276-1114-4437-A406-585960511AE4}"/>
              </a:ext>
            </a:extLst>
          </p:cNvPr>
          <p:cNvSpPr>
            <a:spLocks noGrp="1"/>
          </p:cNvSpPr>
          <p:nvPr>
            <p:ph type="title"/>
          </p:nvPr>
        </p:nvSpPr>
        <p:spPr/>
        <p:txBody>
          <a:bodyPr/>
          <a:lstStyle/>
          <a:p>
            <a:pPr algn="ctr"/>
            <a:r>
              <a:rPr lang="da-DK" b="1" dirty="0"/>
              <a:t>European virtuel meeting 2020</a:t>
            </a:r>
            <a:endParaRPr lang="da-DK" dirty="0"/>
          </a:p>
        </p:txBody>
      </p:sp>
      <p:sp>
        <p:nvSpPr>
          <p:cNvPr id="3" name="Pladsholder til indhold 2">
            <a:extLst>
              <a:ext uri="{FF2B5EF4-FFF2-40B4-BE49-F238E27FC236}">
                <a16:creationId xmlns:a16="http://schemas.microsoft.com/office/drawing/2014/main" id="{0FBBCAB2-B65C-463E-8D7A-207730D7E81E}"/>
              </a:ext>
            </a:extLst>
          </p:cNvPr>
          <p:cNvSpPr>
            <a:spLocks noGrp="1"/>
          </p:cNvSpPr>
          <p:nvPr>
            <p:ph idx="1"/>
          </p:nvPr>
        </p:nvSpPr>
        <p:spPr/>
        <p:txBody>
          <a:bodyPr/>
          <a:lstStyle/>
          <a:p>
            <a:pPr marL="0" indent="0">
              <a:buNone/>
            </a:pPr>
            <a:endParaRPr lang="da-DK" dirty="0"/>
          </a:p>
          <a:p>
            <a:pPr marL="0" indent="0">
              <a:buNone/>
            </a:pPr>
            <a:r>
              <a:rPr lang="da-DK" dirty="0"/>
              <a:t>A </a:t>
            </a:r>
            <a:r>
              <a:rPr lang="da-DK" dirty="0" err="1"/>
              <a:t>lot</a:t>
            </a:r>
            <a:r>
              <a:rPr lang="da-DK" dirty="0"/>
              <a:t> of </a:t>
            </a:r>
            <a:r>
              <a:rPr lang="da-DK" dirty="0" err="1"/>
              <a:t>work</a:t>
            </a:r>
            <a:r>
              <a:rPr lang="da-DK" dirty="0"/>
              <a:t> done by the</a:t>
            </a:r>
          </a:p>
          <a:p>
            <a:pPr marL="0" indent="0">
              <a:buNone/>
            </a:pPr>
            <a:r>
              <a:rPr lang="da-DK" dirty="0"/>
              <a:t>- Clubs</a:t>
            </a:r>
          </a:p>
          <a:p>
            <a:pPr marL="0" indent="0">
              <a:buNone/>
            </a:pPr>
            <a:r>
              <a:rPr lang="da-DK" dirty="0"/>
              <a:t>- </a:t>
            </a:r>
            <a:r>
              <a:rPr lang="da-DK" dirty="0" err="1"/>
              <a:t>Districts</a:t>
            </a:r>
            <a:endParaRPr lang="da-DK" dirty="0"/>
          </a:p>
          <a:p>
            <a:pPr>
              <a:buFontTx/>
              <a:buChar char="-"/>
            </a:pPr>
            <a:r>
              <a:rPr lang="da-DK" dirty="0" err="1"/>
              <a:t>NGB’s</a:t>
            </a:r>
            <a:endParaRPr lang="da-DK" dirty="0"/>
          </a:p>
          <a:p>
            <a:pPr marL="0" indent="0">
              <a:buNone/>
            </a:pPr>
            <a:endParaRPr lang="da-DK" dirty="0"/>
          </a:p>
          <a:p>
            <a:pPr marL="0" indent="0">
              <a:buNone/>
            </a:pPr>
            <a:r>
              <a:rPr lang="da-DK" dirty="0"/>
              <a:t>Up to the deadline of 18 </a:t>
            </a:r>
            <a:r>
              <a:rPr lang="da-DK" dirty="0" err="1"/>
              <a:t>month</a:t>
            </a:r>
            <a:r>
              <a:rPr lang="da-DK" dirty="0"/>
              <a:t> prior the Convention</a:t>
            </a:r>
          </a:p>
          <a:p>
            <a:pPr marL="0" indent="0" algn="ctr">
              <a:buNone/>
            </a:pPr>
            <a:endParaRPr lang="da-DK" dirty="0"/>
          </a:p>
        </p:txBody>
      </p:sp>
      <p:pic>
        <p:nvPicPr>
          <p:cNvPr id="4" name="Pladsholder til indhold 4">
            <a:extLst>
              <a:ext uri="{FF2B5EF4-FFF2-40B4-BE49-F238E27FC236}">
                <a16:creationId xmlns:a16="http://schemas.microsoft.com/office/drawing/2014/main" id="{BF9655FD-1E5F-4B54-97F1-46822B1472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49" y="465365"/>
            <a:ext cx="1250331" cy="1225324"/>
          </a:xfrm>
          <a:prstGeom prst="rect">
            <a:avLst/>
          </a:prstGeom>
        </p:spPr>
      </p:pic>
    </p:spTree>
    <p:extLst>
      <p:ext uri="{BB962C8B-B14F-4D97-AF65-F5344CB8AC3E}">
        <p14:creationId xmlns:p14="http://schemas.microsoft.com/office/powerpoint/2010/main" val="10346450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2A15AF1-4C80-41BD-9386-1DAECDC938DF}"/>
              </a:ext>
            </a:extLst>
          </p:cNvPr>
          <p:cNvSpPr>
            <a:spLocks noGrp="1"/>
          </p:cNvSpPr>
          <p:nvPr>
            <p:ph idx="1"/>
          </p:nvPr>
        </p:nvSpPr>
        <p:spPr>
          <a:xfrm>
            <a:off x="589280" y="1412240"/>
            <a:ext cx="10993120" cy="5283200"/>
          </a:xfrm>
        </p:spPr>
        <p:txBody>
          <a:bodyPr>
            <a:normAutofit/>
          </a:bodyPr>
          <a:lstStyle/>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n-US" sz="2100" b="1" i="0" u="sng"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The text today</a:t>
            </a:r>
            <a:endParaRPr kumimoji="0" lang="da-DK" sz="21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n-US" sz="21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Constitution Chairman</a:t>
            </a:r>
            <a:r>
              <a:rPr kumimoji="0" lang="en-US" sz="21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lang="en-US" sz="2100" b="1" dirty="0">
                <a:latin typeface="Arial" panose="020B0604020202020204" pitchFamily="34" charset="0"/>
                <a:cs typeface="Arial" panose="020B0604020202020204" pitchFamily="34" charset="0"/>
              </a:rPr>
              <a:t>Voting and Tenure of office</a:t>
            </a:r>
            <a:r>
              <a:rPr lang="en-US" sz="2100" dirty="0">
                <a:latin typeface="Arial" panose="020B0604020202020204" pitchFamily="34" charset="0"/>
                <a:cs typeface="Arial" panose="020B0604020202020204" pitchFamily="34" charset="0"/>
              </a:rPr>
              <a:t>: The Constitution Chairman shall be elected by the International Governing Body annually and may serve for a maximum of 3 years.</a:t>
            </a:r>
          </a:p>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endParaRPr kumimoji="0" lang="en-US" sz="21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sz="1900" b="1" u="sng" dirty="0">
                <a:effectLst/>
                <a:latin typeface="Arial" panose="020B0604020202020204" pitchFamily="34" charset="0"/>
                <a:ea typeface="Calibri" panose="020F0502020204030204" pitchFamily="34" charset="0"/>
                <a:cs typeface="Times New Roman" panose="02020603050405020304" pitchFamily="18" charset="0"/>
              </a:rPr>
              <a:t>Proposal</a:t>
            </a:r>
            <a:r>
              <a:rPr lang="en-US" sz="1900" b="1" dirty="0">
                <a:effectLst/>
                <a:latin typeface="Arial" panose="020B0604020202020204" pitchFamily="34" charset="0"/>
                <a:ea typeface="Calibri" panose="020F0502020204030204" pitchFamily="34" charset="0"/>
                <a:cs typeface="Times New Roman" panose="02020603050405020304" pitchFamily="18" charset="0"/>
              </a:rPr>
              <a:t> </a:t>
            </a:r>
            <a:endParaRPr lang="da-DK" sz="1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900" b="1" dirty="0">
                <a:effectLst/>
                <a:latin typeface="Arial" panose="020B0604020202020204" pitchFamily="34" charset="0"/>
                <a:ea typeface="Calibri" panose="020F0502020204030204" pitchFamily="34" charset="0"/>
                <a:cs typeface="Times New Roman" panose="02020603050405020304" pitchFamily="18" charset="0"/>
              </a:rPr>
              <a:t>Constitution Chairman</a:t>
            </a:r>
            <a:r>
              <a:rPr lang="en-US" sz="1900" dirty="0">
                <a:effectLst/>
                <a:latin typeface="Arial" panose="020B0604020202020204" pitchFamily="34" charset="0"/>
                <a:ea typeface="Calibri" panose="020F0502020204030204" pitchFamily="34" charset="0"/>
                <a:cs typeface="Times New Roman" panose="02020603050405020304" pitchFamily="18" charset="0"/>
              </a:rPr>
              <a:t> – </a:t>
            </a:r>
            <a:endParaRPr lang="da-DK" sz="1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900" b="1" dirty="0">
                <a:effectLst/>
                <a:latin typeface="Arial" panose="020B0604020202020204" pitchFamily="34" charset="0"/>
                <a:ea typeface="Calibri" panose="020F0502020204030204" pitchFamily="34" charset="0"/>
                <a:cs typeface="Times New Roman" panose="02020603050405020304" pitchFamily="18" charset="0"/>
              </a:rPr>
              <a:t>Voting and Tenure of office:</a:t>
            </a:r>
            <a:r>
              <a:rPr lang="en-US" sz="1900" dirty="0">
                <a:effectLst/>
                <a:latin typeface="Arial" panose="020B0604020202020204" pitchFamily="34" charset="0"/>
                <a:ea typeface="Calibri" panose="020F0502020204030204" pitchFamily="34" charset="0"/>
                <a:cs typeface="Times New Roman" panose="02020603050405020304" pitchFamily="18" charset="0"/>
              </a:rPr>
              <a:t> The Constitution Chairman shall be elected </a:t>
            </a:r>
            <a:r>
              <a:rPr lang="en-US" sz="1900" b="1" dirty="0">
                <a:effectLst/>
                <a:latin typeface="Arial" panose="020B0604020202020204" pitchFamily="34" charset="0"/>
                <a:ea typeface="Calibri" panose="020F0502020204030204" pitchFamily="34" charset="0"/>
                <a:cs typeface="Times New Roman" panose="02020603050405020304" pitchFamily="18" charset="0"/>
              </a:rPr>
              <a:t>by postal vote, each club having the right to one vote</a:t>
            </a:r>
            <a:r>
              <a:rPr lang="en-US" sz="1900" dirty="0">
                <a:effectLst/>
                <a:latin typeface="Arial" panose="020B0604020202020204" pitchFamily="34" charset="0"/>
                <a:ea typeface="Calibri" panose="020F0502020204030204" pitchFamily="34" charset="0"/>
                <a:cs typeface="Times New Roman" panose="02020603050405020304" pitchFamily="18" charset="0"/>
              </a:rPr>
              <a:t> annually and may serve for a maximum of 3 years.</a:t>
            </a:r>
            <a:endParaRPr lang="da-DK" sz="1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a-DK" dirty="0"/>
          </a:p>
        </p:txBody>
      </p:sp>
      <p:sp>
        <p:nvSpPr>
          <p:cNvPr id="4" name="Titel 1">
            <a:extLst>
              <a:ext uri="{FF2B5EF4-FFF2-40B4-BE49-F238E27FC236}">
                <a16:creationId xmlns:a16="http://schemas.microsoft.com/office/drawing/2014/main" id="{F94D4E73-2600-4456-A898-B3A573AFE081}"/>
              </a:ext>
            </a:extLst>
          </p:cNvPr>
          <p:cNvSpPr>
            <a:spLocks noGrp="1"/>
          </p:cNvSpPr>
          <p:nvPr>
            <p:ph type="title"/>
          </p:nvPr>
        </p:nvSpPr>
        <p:spPr>
          <a:xfrm>
            <a:off x="726440" y="285169"/>
            <a:ext cx="10515600" cy="787083"/>
          </a:xfrm>
          <a:ln w="19050">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da-DK" sz="3600" b="1" dirty="0" err="1"/>
              <a:t>Proposals</a:t>
            </a:r>
            <a:r>
              <a:rPr lang="da-DK" sz="3600" b="1" dirty="0"/>
              <a:t> for Convention 2021</a:t>
            </a:r>
          </a:p>
        </p:txBody>
      </p:sp>
      <p:pic>
        <p:nvPicPr>
          <p:cNvPr id="7" name="Billede 6">
            <a:extLst>
              <a:ext uri="{FF2B5EF4-FFF2-40B4-BE49-F238E27FC236}">
                <a16:creationId xmlns:a16="http://schemas.microsoft.com/office/drawing/2014/main" id="{0B9F4E1B-5965-4AB8-B9DC-7F08A8B268E8}"/>
              </a:ext>
            </a:extLst>
          </p:cNvPr>
          <p:cNvPicPr>
            <a:picLocks noChangeAspect="1"/>
          </p:cNvPicPr>
          <p:nvPr/>
        </p:nvPicPr>
        <p:blipFill>
          <a:blip r:embed="rId2"/>
          <a:stretch>
            <a:fillRect/>
          </a:stretch>
        </p:blipFill>
        <p:spPr>
          <a:xfrm>
            <a:off x="1129764" y="432117"/>
            <a:ext cx="646232" cy="640135"/>
          </a:xfrm>
          <a:prstGeom prst="rect">
            <a:avLst/>
          </a:prstGeom>
        </p:spPr>
      </p:pic>
    </p:spTree>
    <p:extLst>
      <p:ext uri="{BB962C8B-B14F-4D97-AF65-F5344CB8AC3E}">
        <p14:creationId xmlns:p14="http://schemas.microsoft.com/office/powerpoint/2010/main" val="8092637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2A15AF1-4C80-41BD-9386-1DAECDC938DF}"/>
              </a:ext>
            </a:extLst>
          </p:cNvPr>
          <p:cNvSpPr>
            <a:spLocks noGrp="1"/>
          </p:cNvSpPr>
          <p:nvPr>
            <p:ph idx="1"/>
          </p:nvPr>
        </p:nvSpPr>
        <p:spPr>
          <a:xfrm>
            <a:off x="589280" y="1412240"/>
            <a:ext cx="10993120" cy="5283200"/>
          </a:xfrm>
        </p:spPr>
        <p:txBody>
          <a:bodyPr>
            <a:normAutofit/>
          </a:bodyPr>
          <a:lstStyle/>
          <a:p>
            <a:pPr marL="0" indent="0">
              <a:buNone/>
            </a:pPr>
            <a:r>
              <a:rPr lang="da-DK" sz="2000" b="1" dirty="0" err="1">
                <a:latin typeface="Arial" panose="020B0604020202020204" pitchFamily="34" charset="0"/>
                <a:cs typeface="Arial" panose="020B0604020202020204" pitchFamily="34" charset="0"/>
              </a:rPr>
              <a:t>Amendment</a:t>
            </a:r>
            <a:r>
              <a:rPr lang="da-DK" sz="2000" b="1" dirty="0">
                <a:latin typeface="Arial" panose="020B0604020202020204" pitchFamily="34" charset="0"/>
                <a:cs typeface="Arial" panose="020B0604020202020204" pitchFamily="34" charset="0"/>
              </a:rPr>
              <a:t> </a:t>
            </a:r>
            <a:r>
              <a:rPr lang="da-DK" sz="2000" b="1" dirty="0" err="1">
                <a:latin typeface="Arial" panose="020B0604020202020204" pitchFamily="34" charset="0"/>
                <a:cs typeface="Arial" panose="020B0604020202020204" pitchFamily="34" charset="0"/>
              </a:rPr>
              <a:t>Proposal</a:t>
            </a:r>
            <a:r>
              <a:rPr lang="da-DK" sz="2000" b="1" dirty="0">
                <a:latin typeface="Arial" panose="020B0604020202020204" pitchFamily="34" charset="0"/>
                <a:cs typeface="Arial" panose="020B0604020202020204" pitchFamily="34" charset="0"/>
              </a:rPr>
              <a:t> 10</a:t>
            </a:r>
          </a:p>
          <a:p>
            <a:pPr marL="0" indent="0">
              <a:buNone/>
            </a:pPr>
            <a:r>
              <a:rPr lang="da-DK" sz="1800" dirty="0" err="1"/>
              <a:t>Proposed</a:t>
            </a:r>
            <a:r>
              <a:rPr lang="da-DK" sz="1800" dirty="0"/>
              <a:t> by: </a:t>
            </a:r>
            <a:r>
              <a:rPr lang="da-DK" sz="1800" dirty="0" err="1"/>
              <a:t>Bruxelle</a:t>
            </a:r>
            <a:r>
              <a:rPr lang="da-DK" sz="1800" dirty="0"/>
              <a:t> </a:t>
            </a:r>
            <a:r>
              <a:rPr lang="da-DK" sz="1800" dirty="0" err="1"/>
              <a:t>Renaissance</a:t>
            </a:r>
            <a:r>
              <a:rPr lang="da-DK" sz="1800" dirty="0"/>
              <a:t> Inner Wheel Club</a:t>
            </a:r>
          </a:p>
          <a:p>
            <a:pPr marL="0" indent="0">
              <a:buNone/>
            </a:pPr>
            <a:r>
              <a:rPr lang="da-DK" sz="1800" dirty="0" err="1"/>
              <a:t>Seconded</a:t>
            </a:r>
            <a:r>
              <a:rPr lang="da-DK" sz="1800" dirty="0"/>
              <a:t> by: National </a:t>
            </a:r>
            <a:r>
              <a:rPr lang="da-DK" sz="1800" dirty="0" err="1"/>
              <a:t>Governing</a:t>
            </a:r>
            <a:r>
              <a:rPr lang="da-DK" sz="1800" dirty="0"/>
              <a:t> Body </a:t>
            </a:r>
            <a:r>
              <a:rPr lang="da-DK" sz="1800" dirty="0" err="1"/>
              <a:t>Belgium</a:t>
            </a:r>
            <a:r>
              <a:rPr lang="da-DK" sz="1800" dirty="0"/>
              <a:t>-Luxembourg</a:t>
            </a:r>
          </a:p>
          <a:p>
            <a:pPr marL="0" indent="0">
              <a:buNone/>
            </a:pPr>
            <a:endParaRPr lang="da-DK" sz="1800" noProof="0" dirty="0"/>
          </a:p>
          <a:p>
            <a:pPr marL="0" indent="0">
              <a:buNone/>
            </a:pPr>
            <a:r>
              <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Constitution Chairman</a:t>
            </a:r>
          </a:p>
          <a:p>
            <a:pPr marL="0" indent="0">
              <a:buNone/>
            </a:pPr>
            <a:r>
              <a:rPr lang="en-US" sz="1800" b="1" dirty="0">
                <a:solidFill>
                  <a:prstClr val="black"/>
                </a:solidFill>
                <a:latin typeface="Arial" panose="020B0604020202020204" pitchFamily="34" charset="0"/>
                <a:ea typeface="Calibri" panose="020F0502020204030204" pitchFamily="34" charset="0"/>
                <a:cs typeface="Times New Roman" panose="02020603050405020304" pitchFamily="18" charset="0"/>
              </a:rPr>
              <a:t>Proposal text</a:t>
            </a:r>
          </a:p>
          <a:p>
            <a:pPr marL="0" indent="0">
              <a:buNone/>
            </a:pPr>
            <a:r>
              <a:rPr lang="en-US" sz="1800" b="1" dirty="0">
                <a:effectLst/>
                <a:latin typeface="Arial" panose="020B0604020202020204" pitchFamily="34" charset="0"/>
                <a:ea typeface="Calibri" panose="020F0502020204030204" pitchFamily="34" charset="0"/>
                <a:cs typeface="Times New Roman" panose="02020603050405020304" pitchFamily="18" charset="0"/>
              </a:rPr>
              <a:t>Voting and Tenure of office:</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p>
          <a:p>
            <a:pPr marL="0" indent="0">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The Constitution Chairman shall be elected by postal vote, each club having the right to one vote annually and may serve for a maximum of 3 years.</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Amendment text</a:t>
            </a:r>
          </a:p>
          <a:p>
            <a:pPr marL="0" indent="0">
              <a:buNone/>
            </a:pPr>
            <a:r>
              <a:rPr lang="da-DK" sz="1800" dirty="0">
                <a:latin typeface="Arial" panose="020B0604020202020204" pitchFamily="34" charset="0"/>
                <a:cs typeface="Arial" panose="020B0604020202020204" pitchFamily="34" charset="0"/>
              </a:rPr>
              <a:t>The Constitution </a:t>
            </a:r>
            <a:r>
              <a:rPr lang="da-DK" sz="1800" dirty="0" err="1">
                <a:latin typeface="Arial" panose="020B0604020202020204" pitchFamily="34" charset="0"/>
                <a:cs typeface="Arial" panose="020B0604020202020204" pitchFamily="34" charset="0"/>
              </a:rPr>
              <a:t>Chairman</a:t>
            </a:r>
            <a:r>
              <a:rPr lang="da-DK" sz="1800" dirty="0">
                <a:latin typeface="Arial" panose="020B0604020202020204" pitchFamily="34" charset="0"/>
                <a:cs typeface="Arial" panose="020B0604020202020204" pitchFamily="34" charset="0"/>
              </a:rPr>
              <a:t> </a:t>
            </a:r>
            <a:r>
              <a:rPr lang="da-DK" sz="1800" dirty="0" err="1">
                <a:latin typeface="Arial" panose="020B0604020202020204" pitchFamily="34" charset="0"/>
                <a:cs typeface="Arial" panose="020B0604020202020204" pitchFamily="34" charset="0"/>
              </a:rPr>
              <a:t>shall</a:t>
            </a:r>
            <a:r>
              <a:rPr lang="da-DK" sz="1800" dirty="0">
                <a:latin typeface="Arial" panose="020B0604020202020204" pitchFamily="34" charset="0"/>
                <a:cs typeface="Arial" panose="020B0604020202020204" pitchFamily="34" charset="0"/>
              </a:rPr>
              <a:t> </a:t>
            </a:r>
            <a:r>
              <a:rPr lang="da-DK" sz="1800" dirty="0" err="1">
                <a:latin typeface="Arial" panose="020B0604020202020204" pitchFamily="34" charset="0"/>
                <a:cs typeface="Arial" panose="020B0604020202020204" pitchFamily="34" charset="0"/>
              </a:rPr>
              <a:t>be</a:t>
            </a:r>
            <a:r>
              <a:rPr lang="da-DK" sz="1800" dirty="0">
                <a:latin typeface="Arial" panose="020B0604020202020204" pitchFamily="34" charset="0"/>
                <a:cs typeface="Arial" panose="020B0604020202020204" pitchFamily="34" charset="0"/>
              </a:rPr>
              <a:t> </a:t>
            </a:r>
            <a:r>
              <a:rPr lang="da-DK" sz="1800" dirty="0" err="1">
                <a:latin typeface="Arial" panose="020B0604020202020204" pitchFamily="34" charset="0"/>
                <a:cs typeface="Arial" panose="020B0604020202020204" pitchFamily="34" charset="0"/>
              </a:rPr>
              <a:t>elected</a:t>
            </a:r>
            <a:r>
              <a:rPr lang="da-DK" sz="1800" dirty="0">
                <a:latin typeface="Arial" panose="020B0604020202020204" pitchFamily="34" charset="0"/>
                <a:cs typeface="Arial" panose="020B0604020202020204" pitchFamily="34" charset="0"/>
              </a:rPr>
              <a:t> by postal </a:t>
            </a:r>
            <a:r>
              <a:rPr lang="da-DK" sz="1800" dirty="0" err="1">
                <a:latin typeface="Arial" panose="020B0604020202020204" pitchFamily="34" charset="0"/>
                <a:cs typeface="Arial" panose="020B0604020202020204" pitchFamily="34" charset="0"/>
              </a:rPr>
              <a:t>vote</a:t>
            </a:r>
            <a:r>
              <a:rPr lang="da-DK" sz="1800" dirty="0">
                <a:latin typeface="Arial" panose="020B0604020202020204" pitchFamily="34" charset="0"/>
                <a:cs typeface="Arial" panose="020B0604020202020204" pitchFamily="34" charset="0"/>
              </a:rPr>
              <a:t>,  </a:t>
            </a:r>
            <a:r>
              <a:rPr lang="da-DK" sz="1800" dirty="0" err="1">
                <a:latin typeface="Arial" panose="020B0604020202020204" pitchFamily="34" charset="0"/>
                <a:cs typeface="Arial" panose="020B0604020202020204" pitchFamily="34" charset="0"/>
              </a:rPr>
              <a:t>each</a:t>
            </a:r>
            <a:r>
              <a:rPr lang="da-DK" sz="1800" dirty="0">
                <a:latin typeface="Arial" panose="020B0604020202020204" pitchFamily="34" charset="0"/>
                <a:cs typeface="Arial" panose="020B0604020202020204" pitchFamily="34" charset="0"/>
              </a:rPr>
              <a:t> </a:t>
            </a:r>
            <a:r>
              <a:rPr lang="da-DK" sz="1800" dirty="0" err="1">
                <a:latin typeface="Arial" panose="020B0604020202020204" pitchFamily="34" charset="0"/>
                <a:cs typeface="Arial" panose="020B0604020202020204" pitchFamily="34" charset="0"/>
              </a:rPr>
              <a:t>club</a:t>
            </a:r>
            <a:r>
              <a:rPr lang="da-DK" sz="1800" dirty="0">
                <a:latin typeface="Arial" panose="020B0604020202020204" pitchFamily="34" charset="0"/>
                <a:cs typeface="Arial" panose="020B0604020202020204" pitchFamily="34" charset="0"/>
              </a:rPr>
              <a:t> </a:t>
            </a:r>
            <a:r>
              <a:rPr lang="da-DK" sz="1800" dirty="0" err="1">
                <a:latin typeface="Arial" panose="020B0604020202020204" pitchFamily="34" charset="0"/>
                <a:cs typeface="Arial" panose="020B0604020202020204" pitchFamily="34" charset="0"/>
              </a:rPr>
              <a:t>having</a:t>
            </a:r>
            <a:r>
              <a:rPr lang="da-DK" sz="1800" dirty="0">
                <a:latin typeface="Arial" panose="020B0604020202020204" pitchFamily="34" charset="0"/>
                <a:cs typeface="Arial" panose="020B0604020202020204" pitchFamily="34" charset="0"/>
              </a:rPr>
              <a:t> the right to </a:t>
            </a:r>
            <a:r>
              <a:rPr lang="da-DK" sz="1800" dirty="0" err="1">
                <a:latin typeface="Arial" panose="020B0604020202020204" pitchFamily="34" charset="0"/>
                <a:cs typeface="Arial" panose="020B0604020202020204" pitchFamily="34" charset="0"/>
              </a:rPr>
              <a:t>one</a:t>
            </a:r>
            <a:r>
              <a:rPr lang="da-DK" sz="1800" dirty="0">
                <a:latin typeface="Arial" panose="020B0604020202020204" pitchFamily="34" charset="0"/>
                <a:cs typeface="Arial" panose="020B0604020202020204" pitchFamily="34" charset="0"/>
              </a:rPr>
              <a:t> </a:t>
            </a:r>
            <a:r>
              <a:rPr lang="da-DK" sz="1800" dirty="0" err="1">
                <a:latin typeface="Arial" panose="020B0604020202020204" pitchFamily="34" charset="0"/>
                <a:cs typeface="Arial" panose="020B0604020202020204" pitchFamily="34" charset="0"/>
              </a:rPr>
              <a:t>vote</a:t>
            </a:r>
            <a:r>
              <a:rPr lang="da-DK" sz="1800" dirty="0">
                <a:latin typeface="Arial" panose="020B0604020202020204" pitchFamily="34" charset="0"/>
                <a:cs typeface="Arial" panose="020B0604020202020204" pitchFamily="34" charset="0"/>
              </a:rPr>
              <a:t>. </a:t>
            </a:r>
            <a:r>
              <a:rPr lang="da-DK" sz="1800" dirty="0" err="1">
                <a:latin typeface="Arial" panose="020B0604020202020204" pitchFamily="34" charset="0"/>
                <a:cs typeface="Arial" panose="020B0604020202020204" pitchFamily="34" charset="0"/>
              </a:rPr>
              <a:t>She</a:t>
            </a:r>
            <a:r>
              <a:rPr lang="da-DK" sz="1800" dirty="0">
                <a:latin typeface="Arial" panose="020B0604020202020204" pitchFamily="34" charset="0"/>
                <a:cs typeface="Arial" panose="020B0604020202020204" pitchFamily="34" charset="0"/>
              </a:rPr>
              <a:t> </a:t>
            </a:r>
            <a:r>
              <a:rPr lang="da-DK" sz="1800" dirty="0" err="1">
                <a:latin typeface="Arial" panose="020B0604020202020204" pitchFamily="34" charset="0"/>
                <a:cs typeface="Arial" panose="020B0604020202020204" pitchFamily="34" charset="0"/>
              </a:rPr>
              <a:t>may</a:t>
            </a:r>
            <a:r>
              <a:rPr lang="da-DK" sz="1800" dirty="0">
                <a:latin typeface="Arial" panose="020B0604020202020204" pitchFamily="34" charset="0"/>
                <a:cs typeface="Arial" panose="020B0604020202020204" pitchFamily="34" charset="0"/>
              </a:rPr>
              <a:t> </a:t>
            </a:r>
            <a:r>
              <a:rPr lang="da-DK" sz="1800" dirty="0" err="1">
                <a:latin typeface="Arial" panose="020B0604020202020204" pitchFamily="34" charset="0"/>
                <a:cs typeface="Arial" panose="020B0604020202020204" pitchFamily="34" charset="0"/>
              </a:rPr>
              <a:t>serve</a:t>
            </a:r>
            <a:r>
              <a:rPr lang="da-DK" sz="1800" dirty="0">
                <a:latin typeface="Arial" panose="020B0604020202020204" pitchFamily="34" charset="0"/>
                <a:cs typeface="Arial" panose="020B0604020202020204" pitchFamily="34" charset="0"/>
              </a:rPr>
              <a:t> for a </a:t>
            </a:r>
            <a:r>
              <a:rPr lang="da-DK" sz="1800" dirty="0" err="1">
                <a:latin typeface="Arial" panose="020B0604020202020204" pitchFamily="34" charset="0"/>
                <a:cs typeface="Arial" panose="020B0604020202020204" pitchFamily="34" charset="0"/>
              </a:rPr>
              <a:t>maximum</a:t>
            </a:r>
            <a:r>
              <a:rPr lang="da-DK" sz="1800" dirty="0">
                <a:latin typeface="Arial" panose="020B0604020202020204" pitchFamily="34" charset="0"/>
                <a:cs typeface="Arial" panose="020B0604020202020204" pitchFamily="34" charset="0"/>
              </a:rPr>
              <a:t> of 3 </a:t>
            </a:r>
            <a:r>
              <a:rPr lang="da-DK" sz="1800" dirty="0" err="1">
                <a:latin typeface="Arial" panose="020B0604020202020204" pitchFamily="34" charset="0"/>
                <a:cs typeface="Arial" panose="020B0604020202020204" pitchFamily="34" charset="0"/>
              </a:rPr>
              <a:t>consecutive</a:t>
            </a:r>
            <a:r>
              <a:rPr lang="da-DK" sz="1800" dirty="0">
                <a:latin typeface="Arial" panose="020B0604020202020204" pitchFamily="34" charset="0"/>
                <a:cs typeface="Arial" panose="020B0604020202020204" pitchFamily="34" charset="0"/>
              </a:rPr>
              <a:t> </a:t>
            </a:r>
            <a:r>
              <a:rPr lang="da-DK" sz="1800" dirty="0" err="1">
                <a:latin typeface="Arial" panose="020B0604020202020204" pitchFamily="34" charset="0"/>
                <a:cs typeface="Arial" panose="020B0604020202020204" pitchFamily="34" charset="0"/>
              </a:rPr>
              <a:t>years</a:t>
            </a:r>
            <a:r>
              <a:rPr lang="da-DK" sz="1800" dirty="0">
                <a:latin typeface="Arial" panose="020B0604020202020204" pitchFamily="34" charset="0"/>
                <a:cs typeface="Arial" panose="020B0604020202020204" pitchFamily="34" charset="0"/>
              </a:rPr>
              <a:t> </a:t>
            </a:r>
            <a:r>
              <a:rPr lang="da-DK" sz="1800" dirty="0" err="1">
                <a:latin typeface="Arial" panose="020B0604020202020204" pitchFamily="34" charset="0"/>
                <a:cs typeface="Arial" panose="020B0604020202020204" pitchFamily="34" charset="0"/>
              </a:rPr>
              <a:t>only</a:t>
            </a:r>
            <a:r>
              <a:rPr lang="da-DK" sz="1800" dirty="0">
                <a:latin typeface="Arial" panose="020B0604020202020204" pitchFamily="34" charset="0"/>
                <a:cs typeface="Arial" panose="020B0604020202020204" pitchFamily="34" charset="0"/>
              </a:rPr>
              <a:t>, but must </a:t>
            </a:r>
            <a:r>
              <a:rPr lang="da-DK" sz="1800" dirty="0" err="1">
                <a:latin typeface="Arial" panose="020B0604020202020204" pitchFamily="34" charset="0"/>
                <a:cs typeface="Arial" panose="020B0604020202020204" pitchFamily="34" charset="0"/>
              </a:rPr>
              <a:t>be</a:t>
            </a:r>
            <a:r>
              <a:rPr lang="da-DK" sz="1800" dirty="0">
                <a:latin typeface="Arial" panose="020B0604020202020204" pitchFamily="34" charset="0"/>
                <a:cs typeface="Arial" panose="020B0604020202020204" pitchFamily="34" charset="0"/>
              </a:rPr>
              <a:t> </a:t>
            </a:r>
            <a:r>
              <a:rPr lang="da-DK" sz="1800" dirty="0" err="1">
                <a:latin typeface="Arial" panose="020B0604020202020204" pitchFamily="34" charset="0"/>
                <a:cs typeface="Arial" panose="020B0604020202020204" pitchFamily="34" charset="0"/>
              </a:rPr>
              <a:t>nominated</a:t>
            </a:r>
            <a:r>
              <a:rPr lang="da-DK" sz="1800" dirty="0">
                <a:latin typeface="Arial" panose="020B0604020202020204" pitchFamily="34" charset="0"/>
                <a:cs typeface="Arial" panose="020B0604020202020204" pitchFamily="34" charset="0"/>
              </a:rPr>
              <a:t> and </a:t>
            </a:r>
            <a:r>
              <a:rPr lang="da-DK" sz="1800" dirty="0" err="1">
                <a:latin typeface="Arial" panose="020B0604020202020204" pitchFamily="34" charset="0"/>
                <a:cs typeface="Arial" panose="020B0604020202020204" pitchFamily="34" charset="0"/>
              </a:rPr>
              <a:t>elected</a:t>
            </a:r>
            <a:r>
              <a:rPr lang="da-DK" sz="1800" dirty="0">
                <a:latin typeface="Arial" panose="020B0604020202020204" pitchFamily="34" charset="0"/>
                <a:cs typeface="Arial" panose="020B0604020202020204" pitchFamily="34" charset="0"/>
              </a:rPr>
              <a:t> </a:t>
            </a:r>
            <a:r>
              <a:rPr lang="da-DK" sz="1800" dirty="0" err="1">
                <a:latin typeface="Arial" panose="020B0604020202020204" pitchFamily="34" charset="0"/>
                <a:cs typeface="Arial" panose="020B0604020202020204" pitchFamily="34" charset="0"/>
              </a:rPr>
              <a:t>annually</a:t>
            </a:r>
            <a:r>
              <a:rPr lang="da-DK" sz="1800" dirty="0">
                <a:latin typeface="Arial" panose="020B0604020202020204" pitchFamily="34" charset="0"/>
                <a:cs typeface="Arial" panose="020B0604020202020204" pitchFamily="34" charset="0"/>
              </a:rPr>
              <a:t> and </a:t>
            </a:r>
            <a:r>
              <a:rPr lang="da-DK" sz="1800" dirty="0" err="1">
                <a:latin typeface="Arial" panose="020B0604020202020204" pitchFamily="34" charset="0"/>
                <a:cs typeface="Arial" panose="020B0604020202020204" pitchFamily="34" charset="0"/>
              </a:rPr>
              <a:t>cannot</a:t>
            </a:r>
            <a:r>
              <a:rPr lang="da-DK" sz="1800" dirty="0">
                <a:latin typeface="Arial" panose="020B0604020202020204" pitchFamily="34" charset="0"/>
                <a:cs typeface="Arial" panose="020B0604020202020204" pitchFamily="34" charset="0"/>
              </a:rPr>
              <a:t> </a:t>
            </a:r>
            <a:r>
              <a:rPr lang="da-DK" sz="1800" dirty="0" err="1">
                <a:latin typeface="Arial" panose="020B0604020202020204" pitchFamily="34" charset="0"/>
                <a:cs typeface="Arial" panose="020B0604020202020204" pitchFamily="34" charset="0"/>
              </a:rPr>
              <a:t>serve</a:t>
            </a:r>
            <a:r>
              <a:rPr lang="da-DK" sz="1800" dirty="0">
                <a:latin typeface="Arial" panose="020B0604020202020204" pitchFamily="34" charset="0"/>
                <a:cs typeface="Arial" panose="020B0604020202020204" pitchFamily="34" charset="0"/>
              </a:rPr>
              <a:t> </a:t>
            </a:r>
            <a:r>
              <a:rPr lang="da-DK" sz="1800" dirty="0" err="1">
                <a:latin typeface="Arial" panose="020B0604020202020204" pitchFamily="34" charset="0"/>
                <a:cs typeface="Arial" panose="020B0604020202020204" pitchFamily="34" charset="0"/>
              </a:rPr>
              <a:t>again</a:t>
            </a:r>
            <a:r>
              <a:rPr lang="da-DK" sz="1800" dirty="0">
                <a:latin typeface="Arial" panose="020B0604020202020204" pitchFamily="34" charset="0"/>
                <a:cs typeface="Arial" panose="020B0604020202020204" pitchFamily="34" charset="0"/>
              </a:rPr>
              <a:t> in </a:t>
            </a:r>
            <a:r>
              <a:rPr lang="da-DK" sz="1800" dirty="0" err="1">
                <a:latin typeface="Arial" panose="020B0604020202020204" pitchFamily="34" charset="0"/>
                <a:cs typeface="Arial" panose="020B0604020202020204" pitchFamily="34" charset="0"/>
              </a:rPr>
              <a:t>this</a:t>
            </a:r>
            <a:r>
              <a:rPr lang="da-DK" sz="1800" dirty="0">
                <a:latin typeface="Arial" panose="020B0604020202020204" pitchFamily="34" charset="0"/>
                <a:cs typeface="Arial" panose="020B0604020202020204" pitchFamily="34" charset="0"/>
              </a:rPr>
              <a:t> </a:t>
            </a:r>
            <a:r>
              <a:rPr lang="da-DK" sz="1800" dirty="0" err="1">
                <a:latin typeface="Arial" panose="020B0604020202020204" pitchFamily="34" charset="0"/>
                <a:cs typeface="Arial" panose="020B0604020202020204" pitchFamily="34" charset="0"/>
              </a:rPr>
              <a:t>office</a:t>
            </a:r>
            <a:r>
              <a:rPr lang="da-DK" sz="1800" dirty="0">
                <a:latin typeface="Arial" panose="020B0604020202020204" pitchFamily="34" charset="0"/>
                <a:cs typeface="Arial" panose="020B0604020202020204" pitchFamily="34" charset="0"/>
              </a:rPr>
              <a:t> </a:t>
            </a:r>
          </a:p>
          <a:p>
            <a:pPr marL="0" indent="0">
              <a:buNone/>
            </a:pPr>
            <a:r>
              <a:rPr lang="da-DK" sz="1800" b="1" dirty="0">
                <a:latin typeface="Arial" panose="020B0604020202020204" pitchFamily="34" charset="0"/>
                <a:cs typeface="Arial" panose="020B0604020202020204" pitchFamily="34" charset="0"/>
              </a:rPr>
              <a:t>Motivation</a:t>
            </a:r>
            <a:r>
              <a:rPr lang="da-DK" sz="1800" dirty="0">
                <a:latin typeface="Arial" panose="020B0604020202020204" pitchFamily="34" charset="0"/>
                <a:cs typeface="Arial" panose="020B0604020202020204" pitchFamily="34" charset="0"/>
              </a:rPr>
              <a:t>: Same </a:t>
            </a:r>
            <a:r>
              <a:rPr lang="da-DK" sz="1800" dirty="0" err="1">
                <a:latin typeface="Arial" panose="020B0604020202020204" pitchFamily="34" charset="0"/>
                <a:cs typeface="Arial" panose="020B0604020202020204" pitchFamily="34" charset="0"/>
              </a:rPr>
              <a:t>election’s</a:t>
            </a:r>
            <a:r>
              <a:rPr lang="da-DK" sz="1800" dirty="0">
                <a:latin typeface="Arial" panose="020B0604020202020204" pitchFamily="34" charset="0"/>
                <a:cs typeface="Arial" panose="020B0604020202020204" pitchFamily="34" charset="0"/>
              </a:rPr>
              <a:t> </a:t>
            </a:r>
            <a:r>
              <a:rPr lang="da-DK" sz="1800" dirty="0" err="1">
                <a:latin typeface="Arial" panose="020B0604020202020204" pitchFamily="34" charset="0"/>
                <a:cs typeface="Arial" panose="020B0604020202020204" pitchFamily="34" charset="0"/>
              </a:rPr>
              <a:t>rules</a:t>
            </a:r>
            <a:r>
              <a:rPr lang="da-DK" sz="1800" dirty="0">
                <a:latin typeface="Arial" panose="020B0604020202020204" pitchFamily="34" charset="0"/>
                <a:cs typeface="Arial" panose="020B0604020202020204" pitchFamily="34" charset="0"/>
              </a:rPr>
              <a:t> </a:t>
            </a:r>
            <a:r>
              <a:rPr lang="da-DK" sz="1800" dirty="0" err="1">
                <a:latin typeface="Arial" panose="020B0604020202020204" pitchFamily="34" charset="0"/>
                <a:cs typeface="Arial" panose="020B0604020202020204" pitchFamily="34" charset="0"/>
              </a:rPr>
              <a:t>are</a:t>
            </a:r>
            <a:r>
              <a:rPr lang="da-DK" sz="1800" dirty="0">
                <a:latin typeface="Arial" panose="020B0604020202020204" pitchFamily="34" charset="0"/>
                <a:cs typeface="Arial" panose="020B0604020202020204" pitchFamily="34" charset="0"/>
              </a:rPr>
              <a:t> </a:t>
            </a:r>
            <a:r>
              <a:rPr lang="da-DK" sz="1800" dirty="0" err="1">
                <a:latin typeface="Arial" panose="020B0604020202020204" pitchFamily="34" charset="0"/>
                <a:cs typeface="Arial" panose="020B0604020202020204" pitchFamily="34" charset="0"/>
              </a:rPr>
              <a:t>necessary</a:t>
            </a:r>
            <a:r>
              <a:rPr lang="da-DK" sz="1800" dirty="0">
                <a:latin typeface="Arial" panose="020B0604020202020204" pitchFamily="34" charset="0"/>
                <a:cs typeface="Arial" panose="020B0604020202020204" pitchFamily="34" charset="0"/>
              </a:rPr>
              <a:t> for all IIW </a:t>
            </a:r>
            <a:r>
              <a:rPr lang="da-DK" sz="1800" dirty="0" err="1">
                <a:latin typeface="Arial" panose="020B0604020202020204" pitchFamily="34" charset="0"/>
                <a:cs typeface="Arial" panose="020B0604020202020204" pitchFamily="34" charset="0"/>
              </a:rPr>
              <a:t>Executive</a:t>
            </a:r>
            <a:r>
              <a:rPr lang="da-DK" sz="1800" dirty="0">
                <a:latin typeface="Arial" panose="020B0604020202020204" pitchFamily="34" charset="0"/>
                <a:cs typeface="Arial" panose="020B0604020202020204" pitchFamily="34" charset="0"/>
              </a:rPr>
              <a:t> </a:t>
            </a:r>
            <a:r>
              <a:rPr lang="da-DK" sz="1800" dirty="0" err="1">
                <a:latin typeface="Arial" panose="020B0604020202020204" pitchFamily="34" charset="0"/>
                <a:cs typeface="Arial" panose="020B0604020202020204" pitchFamily="34" charset="0"/>
              </a:rPr>
              <a:t>Committe’s</a:t>
            </a:r>
            <a:r>
              <a:rPr lang="da-DK" sz="1800" dirty="0">
                <a:latin typeface="Arial" panose="020B0604020202020204" pitchFamily="34" charset="0"/>
                <a:cs typeface="Arial" panose="020B0604020202020204" pitchFamily="34" charset="0"/>
              </a:rPr>
              <a:t> </a:t>
            </a:r>
            <a:r>
              <a:rPr lang="da-DK" sz="1800" dirty="0" err="1">
                <a:latin typeface="Arial" panose="020B0604020202020204" pitchFamily="34" charset="0"/>
                <a:cs typeface="Arial" panose="020B0604020202020204" pitchFamily="34" charset="0"/>
              </a:rPr>
              <a:t>members</a:t>
            </a:r>
            <a:r>
              <a:rPr lang="da-DK" sz="1800" dirty="0">
                <a:latin typeface="Arial" panose="020B0604020202020204" pitchFamily="34" charset="0"/>
                <a:cs typeface="Arial" panose="020B0604020202020204" pitchFamily="34" charset="0"/>
              </a:rPr>
              <a:t>. </a:t>
            </a:r>
            <a:r>
              <a:rPr lang="da-DK" sz="1800" dirty="0" err="1">
                <a:latin typeface="Arial" panose="020B0604020202020204" pitchFamily="34" charset="0"/>
                <a:cs typeface="Arial" panose="020B0604020202020204" pitchFamily="34" charset="0"/>
              </a:rPr>
              <a:t>Privileges</a:t>
            </a:r>
            <a:r>
              <a:rPr lang="da-DK" sz="1800" dirty="0">
                <a:latin typeface="Arial" panose="020B0604020202020204" pitchFamily="34" charset="0"/>
                <a:cs typeface="Arial" panose="020B0604020202020204" pitchFamily="34" charset="0"/>
              </a:rPr>
              <a:t> </a:t>
            </a:r>
            <a:r>
              <a:rPr lang="da-DK" sz="1800" dirty="0" err="1">
                <a:latin typeface="Arial" panose="020B0604020202020204" pitchFamily="34" charset="0"/>
                <a:cs typeface="Arial" panose="020B0604020202020204" pitchFamily="34" charset="0"/>
              </a:rPr>
              <a:t>are</a:t>
            </a:r>
            <a:r>
              <a:rPr lang="da-DK" sz="1800" dirty="0">
                <a:latin typeface="Arial" panose="020B0604020202020204" pitchFamily="34" charset="0"/>
                <a:cs typeface="Arial" panose="020B0604020202020204" pitchFamily="34" charset="0"/>
              </a:rPr>
              <a:t> unfair</a:t>
            </a:r>
          </a:p>
          <a:p>
            <a:pPr marL="0" indent="0">
              <a:buNone/>
            </a:pPr>
            <a:endParaRPr lang="da-DK" sz="1800" dirty="0">
              <a:latin typeface="Arial" panose="020B0604020202020204" pitchFamily="34" charset="0"/>
              <a:cs typeface="Arial" panose="020B0604020202020204" pitchFamily="34" charset="0"/>
            </a:endParaRPr>
          </a:p>
        </p:txBody>
      </p:sp>
      <p:sp>
        <p:nvSpPr>
          <p:cNvPr id="4" name="Titel 1">
            <a:extLst>
              <a:ext uri="{FF2B5EF4-FFF2-40B4-BE49-F238E27FC236}">
                <a16:creationId xmlns:a16="http://schemas.microsoft.com/office/drawing/2014/main" id="{F94D4E73-2600-4456-A898-B3A573AFE081}"/>
              </a:ext>
            </a:extLst>
          </p:cNvPr>
          <p:cNvSpPr>
            <a:spLocks noGrp="1"/>
          </p:cNvSpPr>
          <p:nvPr>
            <p:ph type="title"/>
          </p:nvPr>
        </p:nvSpPr>
        <p:spPr>
          <a:xfrm>
            <a:off x="726440" y="285169"/>
            <a:ext cx="10515600" cy="787083"/>
          </a:xfrm>
          <a:ln w="19050">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da-DK" sz="3600" b="1" dirty="0" err="1"/>
              <a:t>Proposals</a:t>
            </a:r>
            <a:r>
              <a:rPr lang="da-DK" sz="3600" b="1" dirty="0"/>
              <a:t> for Convention 2021</a:t>
            </a:r>
          </a:p>
        </p:txBody>
      </p:sp>
      <p:pic>
        <p:nvPicPr>
          <p:cNvPr id="7" name="Billede 6">
            <a:extLst>
              <a:ext uri="{FF2B5EF4-FFF2-40B4-BE49-F238E27FC236}">
                <a16:creationId xmlns:a16="http://schemas.microsoft.com/office/drawing/2014/main" id="{0B9F4E1B-5965-4AB8-B9DC-7F08A8B268E8}"/>
              </a:ext>
            </a:extLst>
          </p:cNvPr>
          <p:cNvPicPr>
            <a:picLocks noChangeAspect="1"/>
          </p:cNvPicPr>
          <p:nvPr/>
        </p:nvPicPr>
        <p:blipFill>
          <a:blip r:embed="rId2"/>
          <a:stretch>
            <a:fillRect/>
          </a:stretch>
        </p:blipFill>
        <p:spPr>
          <a:xfrm>
            <a:off x="1129764" y="432117"/>
            <a:ext cx="646232" cy="640135"/>
          </a:xfrm>
          <a:prstGeom prst="rect">
            <a:avLst/>
          </a:prstGeom>
        </p:spPr>
      </p:pic>
    </p:spTree>
    <p:extLst>
      <p:ext uri="{BB962C8B-B14F-4D97-AF65-F5344CB8AC3E}">
        <p14:creationId xmlns:p14="http://schemas.microsoft.com/office/powerpoint/2010/main" val="39204631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2A15AF1-4C80-41BD-9386-1DAECDC938DF}"/>
              </a:ext>
            </a:extLst>
          </p:cNvPr>
          <p:cNvSpPr>
            <a:spLocks noGrp="1"/>
          </p:cNvSpPr>
          <p:nvPr>
            <p:ph idx="1"/>
          </p:nvPr>
        </p:nvSpPr>
        <p:spPr>
          <a:xfrm>
            <a:off x="838200" y="1300480"/>
            <a:ext cx="10515600" cy="4876483"/>
          </a:xfrm>
        </p:spPr>
        <p:txBody>
          <a:bodyPr>
            <a:normAutofit/>
          </a:bodyPr>
          <a:lstStyle/>
          <a:p>
            <a:pPr marL="0" indent="0">
              <a:lnSpc>
                <a:spcPct val="107000"/>
              </a:lnSpc>
              <a:spcAft>
                <a:spcPts val="800"/>
              </a:spcAft>
              <a:buNone/>
            </a:pPr>
            <a:r>
              <a:rPr lang="en-US" sz="2400" b="1" dirty="0">
                <a:effectLst/>
                <a:latin typeface="Arial" panose="020B0604020202020204" pitchFamily="34" charset="0"/>
                <a:ea typeface="Calibri" panose="020F0502020204030204" pitchFamily="34" charset="0"/>
                <a:cs typeface="Times New Roman" panose="02020603050405020304" pitchFamily="18" charset="0"/>
              </a:rPr>
              <a:t>Proposal 11</a:t>
            </a: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400" dirty="0">
                <a:effectLst/>
                <a:latin typeface="Arial" panose="020B0604020202020204" pitchFamily="34" charset="0"/>
                <a:ea typeface="Calibri" panose="020F0502020204030204" pitchFamily="34" charset="0"/>
                <a:cs typeface="Times New Roman" panose="02020603050405020304" pitchFamily="18" charset="0"/>
              </a:rPr>
              <a:t>PROPOSED BY Inner Wheel National Council, Belgium &amp; Luxembourg </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400" dirty="0">
                <a:effectLst/>
                <a:latin typeface="Arial" panose="020B0604020202020204" pitchFamily="34" charset="0"/>
                <a:ea typeface="Calibri" panose="020F0502020204030204" pitchFamily="34" charset="0"/>
                <a:cs typeface="Times New Roman" panose="02020603050405020304" pitchFamily="18" charset="0"/>
              </a:rPr>
              <a:t>SECONDED BY Inner Wheel District NZ29</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US" sz="2000" b="1" dirty="0">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000" b="1" dirty="0">
                <a:effectLst/>
                <a:latin typeface="Arial" panose="020B0604020202020204" pitchFamily="34" charset="0"/>
                <a:ea typeface="Calibri" panose="020F0502020204030204" pitchFamily="34" charset="0"/>
                <a:cs typeface="Times New Roman" panose="02020603050405020304" pitchFamily="18" charset="0"/>
              </a:rPr>
              <a:t>Canvassing</a:t>
            </a:r>
          </a:p>
          <a:p>
            <a:pPr marL="0" indent="0">
              <a:lnSpc>
                <a:spcPct val="107000"/>
              </a:lnSpc>
              <a:spcAft>
                <a:spcPts val="800"/>
              </a:spcAft>
              <a:buNone/>
            </a:pPr>
            <a:r>
              <a:rPr lang="en-US" sz="1600" dirty="0">
                <a:latin typeface="Arial" panose="020B0604020202020204" pitchFamily="34" charset="0"/>
                <a:ea typeface="Calibri" panose="020F0502020204030204" pitchFamily="34" charset="0"/>
                <a:cs typeface="Times New Roman" panose="02020603050405020304" pitchFamily="18" charset="0"/>
              </a:rPr>
              <a:t>Page 15</a:t>
            </a:r>
          </a:p>
          <a:p>
            <a:pPr marL="0" indent="0">
              <a:lnSpc>
                <a:spcPct val="107000"/>
              </a:lnSpc>
              <a:spcAft>
                <a:spcPts val="800"/>
              </a:spcAft>
              <a:buNone/>
            </a:pP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b="1" dirty="0">
                <a:effectLst/>
                <a:latin typeface="Arial" panose="020B0604020202020204" pitchFamily="34" charset="0"/>
                <a:ea typeface="Calibri" panose="020F0502020204030204" pitchFamily="34" charset="0"/>
                <a:cs typeface="Times New Roman" panose="02020603050405020304" pitchFamily="18" charset="0"/>
              </a:rPr>
              <a:t>MOTIVATION</a:t>
            </a:r>
            <a:r>
              <a:rPr lang="en-US" sz="1800" dirty="0">
                <a:effectLst/>
                <a:latin typeface="Arial" panose="020B0604020202020204" pitchFamily="34" charset="0"/>
                <a:ea typeface="Calibri" panose="020F0502020204030204" pitchFamily="34" charset="0"/>
                <a:cs typeface="Times New Roman" panose="02020603050405020304" pitchFamily="18" charset="0"/>
              </a:rPr>
              <a:t> Forbid canvassing is not democratic. Each nominee has the right to be more known by the membership and the members have the right to know the nominees better. Even now with social media it is very difficult to avoid canvassing. The members are the best placed to judge the nominees.</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da-DK" sz="20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a-DK" dirty="0"/>
          </a:p>
        </p:txBody>
      </p:sp>
      <p:sp>
        <p:nvSpPr>
          <p:cNvPr id="4" name="Titel 1">
            <a:extLst>
              <a:ext uri="{FF2B5EF4-FFF2-40B4-BE49-F238E27FC236}">
                <a16:creationId xmlns:a16="http://schemas.microsoft.com/office/drawing/2014/main" id="{F94D4E73-2600-4456-A898-B3A573AFE081}"/>
              </a:ext>
            </a:extLst>
          </p:cNvPr>
          <p:cNvSpPr>
            <a:spLocks noGrp="1"/>
          </p:cNvSpPr>
          <p:nvPr>
            <p:ph type="title"/>
          </p:nvPr>
        </p:nvSpPr>
        <p:spPr>
          <a:xfrm>
            <a:off x="726440" y="285169"/>
            <a:ext cx="10515600" cy="787083"/>
          </a:xfrm>
          <a:ln w="19050">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da-DK" sz="3600" b="1" dirty="0" err="1"/>
              <a:t>Proposals</a:t>
            </a:r>
            <a:r>
              <a:rPr lang="da-DK" sz="3600" b="1" dirty="0"/>
              <a:t> for Convention 2021</a:t>
            </a:r>
          </a:p>
        </p:txBody>
      </p:sp>
      <p:pic>
        <p:nvPicPr>
          <p:cNvPr id="7" name="Billede 6">
            <a:extLst>
              <a:ext uri="{FF2B5EF4-FFF2-40B4-BE49-F238E27FC236}">
                <a16:creationId xmlns:a16="http://schemas.microsoft.com/office/drawing/2014/main" id="{0B9F4E1B-5965-4AB8-B9DC-7F08A8B268E8}"/>
              </a:ext>
            </a:extLst>
          </p:cNvPr>
          <p:cNvPicPr>
            <a:picLocks noChangeAspect="1"/>
          </p:cNvPicPr>
          <p:nvPr/>
        </p:nvPicPr>
        <p:blipFill>
          <a:blip r:embed="rId2"/>
          <a:stretch>
            <a:fillRect/>
          </a:stretch>
        </p:blipFill>
        <p:spPr>
          <a:xfrm>
            <a:off x="1129764" y="432117"/>
            <a:ext cx="646232" cy="640135"/>
          </a:xfrm>
          <a:prstGeom prst="rect">
            <a:avLst/>
          </a:prstGeom>
        </p:spPr>
      </p:pic>
    </p:spTree>
    <p:extLst>
      <p:ext uri="{BB962C8B-B14F-4D97-AF65-F5344CB8AC3E}">
        <p14:creationId xmlns:p14="http://schemas.microsoft.com/office/powerpoint/2010/main" val="495240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2A15AF1-4C80-41BD-9386-1DAECDC938DF}"/>
              </a:ext>
            </a:extLst>
          </p:cNvPr>
          <p:cNvSpPr>
            <a:spLocks noGrp="1"/>
          </p:cNvSpPr>
          <p:nvPr>
            <p:ph idx="1"/>
          </p:nvPr>
        </p:nvSpPr>
        <p:spPr/>
        <p:txBody>
          <a:bodyPr/>
          <a:lstStyle/>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The text today</a:t>
            </a:r>
            <a:endParaRPr kumimoji="0" lang="da-DK"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Election of the International Governing Body</a:t>
            </a:r>
            <a:endParaRPr kumimoji="0" lang="da-DK"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-Canvassing, that is asking for votes, is FORBIDDEN, whether by letter or any other means, and will result in the disqualification of the candidate concerned</a:t>
            </a:r>
            <a:endParaRPr kumimoji="0" lang="da-DK"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a:t>
            </a:r>
            <a:endParaRPr kumimoji="0" lang="da-DK"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Proposal</a:t>
            </a:r>
            <a:endParaRPr kumimoji="0" lang="da-DK"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Delete the whole </a:t>
            </a:r>
            <a:r>
              <a:rPr kumimoji="0" lang="en-US" sz="2000" b="1"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sentense</a:t>
            </a:r>
            <a:endParaRPr kumimoji="0" lang="da-DK"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Titel 1">
            <a:extLst>
              <a:ext uri="{FF2B5EF4-FFF2-40B4-BE49-F238E27FC236}">
                <a16:creationId xmlns:a16="http://schemas.microsoft.com/office/drawing/2014/main" id="{F94D4E73-2600-4456-A898-B3A573AFE081}"/>
              </a:ext>
            </a:extLst>
          </p:cNvPr>
          <p:cNvSpPr>
            <a:spLocks noGrp="1"/>
          </p:cNvSpPr>
          <p:nvPr>
            <p:ph type="title"/>
          </p:nvPr>
        </p:nvSpPr>
        <p:spPr>
          <a:xfrm>
            <a:off x="726440" y="285169"/>
            <a:ext cx="10515600" cy="787083"/>
          </a:xfrm>
          <a:ln w="19050">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da-DK" sz="3600" b="1" dirty="0" err="1"/>
              <a:t>Proposals</a:t>
            </a:r>
            <a:r>
              <a:rPr lang="da-DK" sz="3600" b="1" dirty="0"/>
              <a:t> for Convention 2021</a:t>
            </a:r>
          </a:p>
        </p:txBody>
      </p:sp>
      <p:pic>
        <p:nvPicPr>
          <p:cNvPr id="7" name="Billede 6">
            <a:extLst>
              <a:ext uri="{FF2B5EF4-FFF2-40B4-BE49-F238E27FC236}">
                <a16:creationId xmlns:a16="http://schemas.microsoft.com/office/drawing/2014/main" id="{0B9F4E1B-5965-4AB8-B9DC-7F08A8B268E8}"/>
              </a:ext>
            </a:extLst>
          </p:cNvPr>
          <p:cNvPicPr>
            <a:picLocks noChangeAspect="1"/>
          </p:cNvPicPr>
          <p:nvPr/>
        </p:nvPicPr>
        <p:blipFill>
          <a:blip r:embed="rId2"/>
          <a:stretch>
            <a:fillRect/>
          </a:stretch>
        </p:blipFill>
        <p:spPr>
          <a:xfrm>
            <a:off x="1129764" y="432117"/>
            <a:ext cx="646232" cy="640135"/>
          </a:xfrm>
          <a:prstGeom prst="rect">
            <a:avLst/>
          </a:prstGeom>
        </p:spPr>
      </p:pic>
    </p:spTree>
    <p:extLst>
      <p:ext uri="{BB962C8B-B14F-4D97-AF65-F5344CB8AC3E}">
        <p14:creationId xmlns:p14="http://schemas.microsoft.com/office/powerpoint/2010/main" val="23537785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2A15AF1-4C80-41BD-9386-1DAECDC938DF}"/>
              </a:ext>
            </a:extLst>
          </p:cNvPr>
          <p:cNvSpPr>
            <a:spLocks noGrp="1"/>
          </p:cNvSpPr>
          <p:nvPr>
            <p:ph idx="1"/>
          </p:nvPr>
        </p:nvSpPr>
        <p:spPr>
          <a:xfrm>
            <a:off x="838200" y="1219200"/>
            <a:ext cx="10515600" cy="4957763"/>
          </a:xfrm>
        </p:spPr>
        <p:txBody>
          <a:bodyPr/>
          <a:lstStyle/>
          <a:p>
            <a:pPr marL="0" indent="0">
              <a:lnSpc>
                <a:spcPct val="107000"/>
              </a:lnSpc>
              <a:spcAft>
                <a:spcPts val="800"/>
              </a:spcAft>
              <a:buNone/>
            </a:pPr>
            <a:r>
              <a:rPr lang="en-US" sz="2400" b="1" dirty="0">
                <a:effectLst/>
                <a:latin typeface="Arial" panose="020B0604020202020204" pitchFamily="34" charset="0"/>
                <a:ea typeface="Calibri" panose="020F0502020204030204" pitchFamily="34" charset="0"/>
                <a:cs typeface="Times New Roman" panose="02020603050405020304" pitchFamily="18" charset="0"/>
              </a:rPr>
              <a:t>Proposal 12</a:t>
            </a: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400" dirty="0">
                <a:effectLst/>
                <a:latin typeface="Arial" panose="020B0604020202020204" pitchFamily="34" charset="0"/>
                <a:ea typeface="Calibri" panose="020F0502020204030204" pitchFamily="34" charset="0"/>
                <a:cs typeface="Times New Roman" panose="02020603050405020304" pitchFamily="18" charset="0"/>
              </a:rPr>
              <a:t>PROPOSED BY District 31, NORWAY </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400" dirty="0">
                <a:effectLst/>
                <a:latin typeface="Arial" panose="020B0604020202020204" pitchFamily="34" charset="0"/>
                <a:ea typeface="Calibri" panose="020F0502020204030204" pitchFamily="34" charset="0"/>
                <a:cs typeface="Times New Roman" panose="02020603050405020304" pitchFamily="18" charset="0"/>
              </a:rPr>
              <a:t>SECONDED BY National Governing Body, NORWAY</a:t>
            </a:r>
            <a:endParaRPr lang="da-DK" dirty="0"/>
          </a:p>
          <a:p>
            <a:pPr marL="0" indent="0">
              <a:buNone/>
            </a:pPr>
            <a:r>
              <a:rPr lang="da-DK" sz="2000" b="1" dirty="0" err="1">
                <a:latin typeface="Arial" panose="020B0604020202020204" pitchFamily="34" charset="0"/>
                <a:cs typeface="Arial" panose="020B0604020202020204" pitchFamily="34" charset="0"/>
              </a:rPr>
              <a:t>Election</a:t>
            </a:r>
            <a:r>
              <a:rPr lang="da-DK" sz="2000" b="1" dirty="0">
                <a:latin typeface="Arial" panose="020B0604020202020204" pitchFamily="34" charset="0"/>
                <a:cs typeface="Arial" panose="020B0604020202020204" pitchFamily="34" charset="0"/>
              </a:rPr>
              <a:t> of the international </a:t>
            </a:r>
            <a:r>
              <a:rPr lang="da-DK" sz="2000" b="1" dirty="0" err="1">
                <a:latin typeface="Arial" panose="020B0604020202020204" pitchFamily="34" charset="0"/>
                <a:cs typeface="Arial" panose="020B0604020202020204" pitchFamily="34" charset="0"/>
              </a:rPr>
              <a:t>President</a:t>
            </a:r>
            <a:r>
              <a:rPr lang="da-DK" sz="2000" b="1" dirty="0">
                <a:latin typeface="Arial" panose="020B0604020202020204" pitchFamily="34" charset="0"/>
                <a:cs typeface="Arial" panose="020B0604020202020204" pitchFamily="34" charset="0"/>
              </a:rPr>
              <a:t> and Vice </a:t>
            </a:r>
            <a:r>
              <a:rPr lang="da-DK" sz="2000" b="1" dirty="0" err="1">
                <a:latin typeface="Arial" panose="020B0604020202020204" pitchFamily="34" charset="0"/>
                <a:cs typeface="Arial" panose="020B0604020202020204" pitchFamily="34" charset="0"/>
              </a:rPr>
              <a:t>President</a:t>
            </a:r>
            <a:endParaRPr lang="da-DK" sz="2000" b="1" dirty="0">
              <a:latin typeface="Arial" panose="020B0604020202020204" pitchFamily="34" charset="0"/>
              <a:cs typeface="Arial" panose="020B0604020202020204" pitchFamily="34" charset="0"/>
            </a:endParaRPr>
          </a:p>
          <a:p>
            <a:pPr marL="0" indent="0">
              <a:buNone/>
            </a:pPr>
            <a:r>
              <a:rPr lang="da-DK" sz="1600" dirty="0">
                <a:latin typeface="Arial" panose="020B0604020202020204" pitchFamily="34" charset="0"/>
                <a:cs typeface="Arial" panose="020B0604020202020204" pitchFamily="34" charset="0"/>
              </a:rPr>
              <a:t>Page 10-11</a:t>
            </a:r>
          </a:p>
          <a:p>
            <a:pPr marL="0" indent="0">
              <a:buNone/>
            </a:pPr>
            <a:endParaRPr lang="da-DK" sz="1600" dirty="0">
              <a:latin typeface="Arial" panose="020B0604020202020204" pitchFamily="34" charset="0"/>
              <a:cs typeface="Arial" panose="020B0604020202020204" pitchFamily="34" charset="0"/>
            </a:endParaRPr>
          </a:p>
          <a:p>
            <a:pPr marL="0" indent="0">
              <a:buNone/>
            </a:pPr>
            <a:r>
              <a:rPr lang="en-US" sz="1800" b="1" dirty="0">
                <a:effectLst/>
                <a:latin typeface="Arial" panose="020B0604020202020204" pitchFamily="34" charset="0"/>
                <a:ea typeface="Calibri" panose="020F0502020204030204" pitchFamily="34" charset="0"/>
                <a:cs typeface="Times New Roman" panose="02020603050405020304" pitchFamily="18" charset="0"/>
              </a:rPr>
              <a:t>MOTIVATION</a:t>
            </a:r>
            <a:r>
              <a:rPr lang="en-US" sz="1800" dirty="0">
                <a:effectLst/>
                <a:latin typeface="Arial" panose="020B0604020202020204" pitchFamily="34" charset="0"/>
                <a:ea typeface="Calibri" panose="020F0502020204030204" pitchFamily="34" charset="0"/>
                <a:cs typeface="Times New Roman" panose="02020603050405020304" pitchFamily="18" charset="0"/>
              </a:rPr>
              <a:t> An Inner Wheel Convention is supposed to be the highlight of Inner Wheel life. A grand election of future IIWPs will certainly add to this feeling. As members we ought to know more about our future IIW Presidents than we are doing today having only a written vision accompanied by a pretty smile to judge from. Members must be fully informed about what qualities the candidates possess that enable them to be in charge of the highest office in IIW. They must be prepared to answer questions about their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programme</a:t>
            </a:r>
            <a:r>
              <a:rPr lang="en-US" sz="1800" dirty="0">
                <a:effectLst/>
                <a:latin typeface="Arial" panose="020B0604020202020204" pitchFamily="34" charset="0"/>
                <a:ea typeface="Calibri" panose="020F0502020204030204" pitchFamily="34" charset="0"/>
                <a:cs typeface="Times New Roman" panose="02020603050405020304" pitchFamily="18" charset="0"/>
              </a:rPr>
              <a:t>. This will create more involvement and interest in taking part in Conventions and help us shape a more predictable future. Let this be our gift for our Centennial in 2024</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a-DK" sz="1600" dirty="0">
              <a:latin typeface="Arial" panose="020B0604020202020204" pitchFamily="34" charset="0"/>
              <a:cs typeface="Arial" panose="020B0604020202020204" pitchFamily="34" charset="0"/>
            </a:endParaRPr>
          </a:p>
          <a:p>
            <a:pPr marL="0" indent="0">
              <a:buNone/>
            </a:pPr>
            <a:endParaRPr lang="da-DK" sz="1600" dirty="0">
              <a:latin typeface="Arial" panose="020B0604020202020204" pitchFamily="34" charset="0"/>
              <a:cs typeface="Arial" panose="020B0604020202020204" pitchFamily="34" charset="0"/>
            </a:endParaRPr>
          </a:p>
        </p:txBody>
      </p:sp>
      <p:sp>
        <p:nvSpPr>
          <p:cNvPr id="4" name="Titel 1">
            <a:extLst>
              <a:ext uri="{FF2B5EF4-FFF2-40B4-BE49-F238E27FC236}">
                <a16:creationId xmlns:a16="http://schemas.microsoft.com/office/drawing/2014/main" id="{F94D4E73-2600-4456-A898-B3A573AFE081}"/>
              </a:ext>
            </a:extLst>
          </p:cNvPr>
          <p:cNvSpPr>
            <a:spLocks noGrp="1"/>
          </p:cNvSpPr>
          <p:nvPr>
            <p:ph type="title"/>
          </p:nvPr>
        </p:nvSpPr>
        <p:spPr>
          <a:xfrm>
            <a:off x="726440" y="285169"/>
            <a:ext cx="10515600" cy="787083"/>
          </a:xfrm>
          <a:ln w="19050">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da-DK" sz="3600" b="1" dirty="0" err="1"/>
              <a:t>Proposals</a:t>
            </a:r>
            <a:r>
              <a:rPr lang="da-DK" sz="3600" b="1" dirty="0"/>
              <a:t> for Convention 2021</a:t>
            </a:r>
          </a:p>
        </p:txBody>
      </p:sp>
      <p:pic>
        <p:nvPicPr>
          <p:cNvPr id="7" name="Billede 6">
            <a:extLst>
              <a:ext uri="{FF2B5EF4-FFF2-40B4-BE49-F238E27FC236}">
                <a16:creationId xmlns:a16="http://schemas.microsoft.com/office/drawing/2014/main" id="{0B9F4E1B-5965-4AB8-B9DC-7F08A8B268E8}"/>
              </a:ext>
            </a:extLst>
          </p:cNvPr>
          <p:cNvPicPr>
            <a:picLocks noChangeAspect="1"/>
          </p:cNvPicPr>
          <p:nvPr/>
        </p:nvPicPr>
        <p:blipFill>
          <a:blip r:embed="rId2"/>
          <a:stretch>
            <a:fillRect/>
          </a:stretch>
        </p:blipFill>
        <p:spPr>
          <a:xfrm>
            <a:off x="1129764" y="432117"/>
            <a:ext cx="646232" cy="640135"/>
          </a:xfrm>
          <a:prstGeom prst="rect">
            <a:avLst/>
          </a:prstGeom>
        </p:spPr>
      </p:pic>
    </p:spTree>
    <p:extLst>
      <p:ext uri="{BB962C8B-B14F-4D97-AF65-F5344CB8AC3E}">
        <p14:creationId xmlns:p14="http://schemas.microsoft.com/office/powerpoint/2010/main" val="9533483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felt 6">
            <a:extLst>
              <a:ext uri="{FF2B5EF4-FFF2-40B4-BE49-F238E27FC236}">
                <a16:creationId xmlns:a16="http://schemas.microsoft.com/office/drawing/2014/main" id="{9620AE0C-6445-4A14-9C6E-47E8BAEAAAFB}"/>
              </a:ext>
            </a:extLst>
          </p:cNvPr>
          <p:cNvSpPr txBox="1"/>
          <p:nvPr/>
        </p:nvSpPr>
        <p:spPr>
          <a:xfrm>
            <a:off x="111760" y="436880"/>
            <a:ext cx="11704320" cy="5672963"/>
          </a:xfrm>
          <a:prstGeom prst="rect">
            <a:avLst/>
          </a:prstGeom>
          <a:noFill/>
        </p:spPr>
        <p:txBody>
          <a:bodyPr wrap="square">
            <a:spAutoFit/>
          </a:bodyPr>
          <a:lstStyle/>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n-US" sz="1800" b="1" i="0" u="sng"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Text today</a:t>
            </a:r>
            <a:endParaRPr kumimoji="0" lang="da-DK" sz="1800" b="0"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1000"/>
              </a:spcBef>
              <a:spcAft>
                <a:spcPts val="0"/>
              </a:spcAft>
              <a:buClrTx/>
              <a:buSzTx/>
              <a:buFont typeface="+mj-lt"/>
              <a:buAutoNum type="alphaLcParenR"/>
              <a:tabLst/>
              <a:defRPr/>
            </a:pP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President</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a:t>
            </a:r>
            <a:endParaRPr kumimoji="0" lang="da-DK"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1750" marR="0" lvl="0" indent="0" algn="l" defTabSz="914400" rtl="0" eaLnBrk="1" fontAlgn="auto" latinLnBrk="0" hangingPunct="1">
              <a:lnSpc>
                <a:spcPct val="1070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Qualifications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Must have served at some time as a President of a National Governing Body, or an International Board Director or a Board Member, or the International Treasurer.  </a:t>
            </a:r>
            <a:endParaRPr kumimoji="0" lang="da-DK"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1750" marR="0" lvl="0" indent="0" algn="l" defTabSz="914400" rtl="0" eaLnBrk="1" fontAlgn="auto" latinLnBrk="0" hangingPunct="1">
              <a:lnSpc>
                <a:spcPct val="1070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Nominations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A District Committee of a National Governing Body may nominate a member suitably qualified for the position of President. Members may accept nomination only from the District Committees of the National Governing Body of which they are members.  </a:t>
            </a:r>
            <a:endParaRPr kumimoji="0" lang="da-DK"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1750" marR="0" lvl="0" indent="0" algn="l" defTabSz="914400" rtl="0" eaLnBrk="1" fontAlgn="auto" latinLnBrk="0" hangingPunct="1">
              <a:lnSpc>
                <a:spcPct val="1070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Voting</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By postal vote, each Club having the right to one vote. </a:t>
            </a:r>
            <a:endParaRPr kumimoji="0" lang="da-DK"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175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Tenure of Office</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The President is to serve for 1 year only and cannot serve again in this office. </a:t>
            </a:r>
            <a:endParaRPr kumimoji="0" lang="da-DK"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175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The Immediate Past President, the President and the Vice-President must not be members of Inner Wheel in the same country or National Governing Body.</a:t>
            </a:r>
            <a:endParaRPr kumimoji="0" lang="da-DK"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a-DK" sz="2400" b="1" i="0" u="sng" strike="noStrike" kern="1200" cap="none" spc="0" normalizeH="0" baseline="0" noProof="0" dirty="0" err="1">
                <a:ln>
                  <a:noFill/>
                </a:ln>
                <a:solidFill>
                  <a:prstClr val="black"/>
                </a:solidFill>
                <a:effectLst/>
                <a:uLnTx/>
                <a:uFillTx/>
                <a:latin typeface="Calibri" panose="020F0502020204030204"/>
                <a:ea typeface="+mn-ea"/>
                <a:cs typeface="+mn-cs"/>
              </a:rPr>
              <a:t>Proposal</a:t>
            </a:r>
            <a:endParaRPr kumimoji="0" lang="da-DK" sz="2400" b="1" i="0" u="sng"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President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The President takes office on 1 July. She is to serve 1 Year only and cannot serve again in this office</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a:t>
            </a:r>
            <a:endParaRPr kumimoji="0" lang="da-DK"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53673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felt 2">
            <a:extLst>
              <a:ext uri="{FF2B5EF4-FFF2-40B4-BE49-F238E27FC236}">
                <a16:creationId xmlns:a16="http://schemas.microsoft.com/office/drawing/2014/main" id="{8B538775-8758-4AE7-8081-1CBB1E6B6C02}"/>
              </a:ext>
            </a:extLst>
          </p:cNvPr>
          <p:cNvSpPr txBox="1"/>
          <p:nvPr/>
        </p:nvSpPr>
        <p:spPr>
          <a:xfrm>
            <a:off x="81280" y="132080"/>
            <a:ext cx="12110720" cy="7857087"/>
          </a:xfrm>
          <a:prstGeom prst="rect">
            <a:avLst/>
          </a:prstGeom>
          <a:noFill/>
        </p:spPr>
        <p:txBody>
          <a:bodyPr wrap="square">
            <a:spAutoFit/>
          </a:bodyPr>
          <a:lstStyle/>
          <a:p>
            <a:pPr lvl="0">
              <a:lnSpc>
                <a:spcPct val="107000"/>
              </a:lnSpc>
              <a:spcAft>
                <a:spcPts val="800"/>
              </a:spcAft>
            </a:pPr>
            <a:r>
              <a:rPr lang="en-US" sz="1800" b="1" u="sng" dirty="0">
                <a:effectLst/>
                <a:latin typeface="Arial" panose="020B0604020202020204" pitchFamily="34" charset="0"/>
                <a:ea typeface="Calibri" panose="020F0502020204030204" pitchFamily="34" charset="0"/>
                <a:cs typeface="Times New Roman" panose="02020603050405020304" pitchFamily="18" charset="0"/>
              </a:rPr>
              <a:t>   The text today</a:t>
            </a:r>
          </a:p>
          <a:p>
            <a:pPr lvl="0">
              <a:lnSpc>
                <a:spcPct val="107000"/>
              </a:lnSpc>
              <a:spcAft>
                <a:spcPts val="800"/>
              </a:spcAft>
            </a:pPr>
            <a:r>
              <a:rPr lang="en-US" sz="1800" b="1" dirty="0">
                <a:effectLst/>
                <a:latin typeface="Arial" panose="020B0604020202020204" pitchFamily="34" charset="0"/>
                <a:ea typeface="Calibri" panose="020F0502020204030204" pitchFamily="34" charset="0"/>
                <a:cs typeface="Times New Roman" panose="02020603050405020304" pitchFamily="18" charset="0"/>
              </a:rPr>
              <a:t>   Vice-President </a:t>
            </a:r>
            <a:endParaRPr lang="da-DK" sz="1600" dirty="0">
              <a:effectLst/>
              <a:latin typeface="Calibri" panose="020F0502020204030204" pitchFamily="34" charset="0"/>
              <a:ea typeface="Calibri" panose="020F0502020204030204" pitchFamily="34" charset="0"/>
              <a:cs typeface="Times New Roman" panose="02020603050405020304" pitchFamily="18" charset="0"/>
            </a:endParaRPr>
          </a:p>
          <a:p>
            <a:pPr marL="260350">
              <a:lnSpc>
                <a:spcPct val="107000"/>
              </a:lnSpc>
              <a:spcAft>
                <a:spcPts val="800"/>
              </a:spcAft>
            </a:pPr>
            <a:r>
              <a:rPr lang="en-US" sz="1800" b="1" dirty="0">
                <a:effectLst/>
                <a:latin typeface="Arial" panose="020B0604020202020204" pitchFamily="34" charset="0"/>
                <a:ea typeface="Calibri" panose="020F0502020204030204" pitchFamily="34" charset="0"/>
                <a:cs typeface="Times New Roman" panose="02020603050405020304" pitchFamily="18" charset="0"/>
              </a:rPr>
              <a:t>Qualifications</a:t>
            </a:r>
            <a:r>
              <a:rPr lang="en-US" sz="1800" dirty="0">
                <a:effectLst/>
                <a:latin typeface="Arial" panose="020B0604020202020204" pitchFamily="34" charset="0"/>
                <a:ea typeface="Calibri" panose="020F0502020204030204" pitchFamily="34" charset="0"/>
                <a:cs typeface="Times New Roman" panose="02020603050405020304" pitchFamily="18" charset="0"/>
              </a:rPr>
              <a:t>: Must have served at some time as President of a National Governing Body, or an International Board Director or a Board Member or the International Treasurer. </a:t>
            </a:r>
            <a:endParaRPr lang="da-DK" sz="1600" dirty="0">
              <a:effectLst/>
              <a:latin typeface="Calibri" panose="020F0502020204030204" pitchFamily="34" charset="0"/>
              <a:ea typeface="Calibri" panose="020F0502020204030204" pitchFamily="34" charset="0"/>
              <a:cs typeface="Times New Roman" panose="02020603050405020304" pitchFamily="18" charset="0"/>
            </a:endParaRPr>
          </a:p>
          <a:p>
            <a:pPr marL="260350">
              <a:lnSpc>
                <a:spcPct val="107000"/>
              </a:lnSpc>
              <a:spcAft>
                <a:spcPts val="800"/>
              </a:spcAft>
            </a:pPr>
            <a:r>
              <a:rPr lang="en-US" sz="1800" b="1" dirty="0">
                <a:effectLst/>
                <a:latin typeface="Arial" panose="020B0604020202020204" pitchFamily="34" charset="0"/>
                <a:ea typeface="Calibri" panose="020F0502020204030204" pitchFamily="34" charset="0"/>
                <a:cs typeface="Times New Roman" panose="02020603050405020304" pitchFamily="18" charset="0"/>
              </a:rPr>
              <a:t>Nominations</a:t>
            </a:r>
            <a:r>
              <a:rPr lang="en-US" sz="1800" dirty="0">
                <a:effectLst/>
                <a:latin typeface="Arial" panose="020B0604020202020204" pitchFamily="34" charset="0"/>
                <a:ea typeface="Calibri" panose="020F0502020204030204" pitchFamily="34" charset="0"/>
                <a:cs typeface="Times New Roman" panose="02020603050405020304" pitchFamily="18" charset="0"/>
              </a:rPr>
              <a:t>: A District Committee of a National Governing Body may nominate a member suitably qualified for the office of Vice-President. Members may accept nomination only from District Committees of the National Governing Body of which they are members. – </a:t>
            </a:r>
            <a:endParaRPr lang="da-DK" sz="1600" dirty="0">
              <a:effectLst/>
              <a:latin typeface="Calibri" panose="020F0502020204030204" pitchFamily="34" charset="0"/>
              <a:ea typeface="Calibri" panose="020F0502020204030204" pitchFamily="34" charset="0"/>
              <a:cs typeface="Times New Roman" panose="02020603050405020304" pitchFamily="18" charset="0"/>
            </a:endParaRPr>
          </a:p>
          <a:p>
            <a:pPr marL="260350">
              <a:lnSpc>
                <a:spcPct val="107000"/>
              </a:lnSpc>
              <a:spcAft>
                <a:spcPts val="800"/>
              </a:spcAft>
            </a:pPr>
            <a:r>
              <a:rPr lang="en-US" sz="1800" b="1" dirty="0">
                <a:effectLst/>
                <a:latin typeface="Arial" panose="020B0604020202020204" pitchFamily="34" charset="0"/>
                <a:ea typeface="Calibri" panose="020F0502020204030204" pitchFamily="34" charset="0"/>
                <a:cs typeface="Times New Roman" panose="02020603050405020304" pitchFamily="18" charset="0"/>
              </a:rPr>
              <a:t>Voting</a:t>
            </a:r>
            <a:r>
              <a:rPr lang="en-US" sz="1800" dirty="0">
                <a:effectLst/>
                <a:latin typeface="Arial" panose="020B0604020202020204" pitchFamily="34" charset="0"/>
                <a:ea typeface="Calibri" panose="020F0502020204030204" pitchFamily="34" charset="0"/>
                <a:cs typeface="Times New Roman" panose="02020603050405020304" pitchFamily="18" charset="0"/>
              </a:rPr>
              <a:t>: By postal vote, each Club having the right to one vote. – </a:t>
            </a:r>
            <a:endParaRPr lang="da-DK" sz="1600" dirty="0">
              <a:effectLst/>
              <a:latin typeface="Calibri" panose="020F0502020204030204" pitchFamily="34" charset="0"/>
              <a:ea typeface="Calibri" panose="020F0502020204030204" pitchFamily="34" charset="0"/>
              <a:cs typeface="Times New Roman" panose="02020603050405020304" pitchFamily="18" charset="0"/>
            </a:endParaRPr>
          </a:p>
          <a:p>
            <a:pPr marL="260350">
              <a:lnSpc>
                <a:spcPct val="107000"/>
              </a:lnSpc>
              <a:spcAft>
                <a:spcPts val="800"/>
              </a:spcAft>
            </a:pPr>
            <a:r>
              <a:rPr lang="en-US" sz="1800" b="1" dirty="0">
                <a:effectLst/>
                <a:latin typeface="Arial" panose="020B0604020202020204" pitchFamily="34" charset="0"/>
                <a:ea typeface="Calibri" panose="020F0502020204030204" pitchFamily="34" charset="0"/>
                <a:cs typeface="Times New Roman" panose="02020603050405020304" pitchFamily="18" charset="0"/>
              </a:rPr>
              <a:t>Tenure of Office</a:t>
            </a:r>
            <a:r>
              <a:rPr lang="en-US" sz="1800" dirty="0">
                <a:effectLst/>
                <a:latin typeface="Arial" panose="020B0604020202020204" pitchFamily="34" charset="0"/>
                <a:ea typeface="Calibri" panose="020F0502020204030204" pitchFamily="34" charset="0"/>
                <a:cs typeface="Times New Roman" panose="02020603050405020304" pitchFamily="18" charset="0"/>
              </a:rPr>
              <a:t>: The Vice President is to serve for one year only and cannot serve again in this office.</a:t>
            </a:r>
          </a:p>
          <a:p>
            <a:pPr marL="260350">
              <a:lnSpc>
                <a:spcPct val="107000"/>
              </a:lnSpc>
              <a:spcAft>
                <a:spcPts val="800"/>
              </a:spcAft>
            </a:pPr>
            <a:r>
              <a:rPr lang="en-US" sz="2000" b="1" u="sng" dirty="0">
                <a:effectLst/>
                <a:latin typeface="Arial" panose="020B0604020202020204" pitchFamily="34" charset="0"/>
                <a:ea typeface="Calibri" panose="020F0502020204030204" pitchFamily="34" charset="0"/>
                <a:cs typeface="Times New Roman" panose="02020603050405020304" pitchFamily="18" charset="0"/>
              </a:rPr>
              <a:t>Proposal </a:t>
            </a:r>
          </a:p>
          <a:p>
            <a:pPr marL="342900" lvl="0" indent="-342900">
              <a:lnSpc>
                <a:spcPct val="107000"/>
              </a:lnSpc>
              <a:buFont typeface="+mj-lt"/>
              <a:buAutoNum type="alphaLcParenR"/>
            </a:pPr>
            <a:r>
              <a:rPr lang="en-US" sz="1800" b="1" dirty="0">
                <a:effectLst/>
                <a:latin typeface="Arial" panose="020B0604020202020204" pitchFamily="34" charset="0"/>
                <a:ea typeface="Calibri" panose="020F0502020204030204" pitchFamily="34" charset="0"/>
                <a:cs typeface="Times New Roman" panose="02020603050405020304" pitchFamily="18" charset="0"/>
              </a:rPr>
              <a:t>Vice-Presidents </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marL="260350">
              <a:lnSpc>
                <a:spcPct val="107000"/>
              </a:lnSpc>
            </a:pPr>
            <a:r>
              <a:rPr lang="en-US" sz="1800" b="1" dirty="0">
                <a:effectLst/>
                <a:latin typeface="Arial" panose="020B0604020202020204" pitchFamily="34" charset="0"/>
                <a:ea typeface="Calibri" panose="020F0502020204030204" pitchFamily="34" charset="0"/>
                <a:cs typeface="Times New Roman" panose="02020603050405020304" pitchFamily="18" charset="0"/>
              </a:rPr>
              <a:t>Qualifications</a:t>
            </a:r>
            <a:r>
              <a:rPr lang="en-US" b="1" dirty="0">
                <a:latin typeface="Arial" panose="020B0604020202020204" pitchFamily="34" charset="0"/>
                <a:ea typeface="Calibri" panose="020F0502020204030204" pitchFamily="34" charset="0"/>
                <a:cs typeface="Times New Roman" panose="02020603050405020304" pitchFamily="18" charset="0"/>
              </a:rPr>
              <a:t> and </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r>
              <a:rPr lang="en-US" sz="1800" b="1" dirty="0">
                <a:effectLst/>
                <a:latin typeface="Arial" panose="020B0604020202020204" pitchFamily="34" charset="0"/>
                <a:ea typeface="Calibri" panose="020F0502020204030204" pitchFamily="34" charset="0"/>
                <a:cs typeface="Times New Roman" panose="02020603050405020304" pitchFamily="18" charset="0"/>
              </a:rPr>
              <a:t>Nominations</a:t>
            </a:r>
            <a:r>
              <a:rPr lang="en-US" b="1" dirty="0">
                <a:latin typeface="Arial" panose="020B0604020202020204" pitchFamily="34" charset="0"/>
                <a:ea typeface="Calibri" panose="020F0502020204030204" pitchFamily="34" charset="0"/>
                <a:cs typeface="Times New Roman" panose="02020603050405020304" pitchFamily="18" charset="0"/>
              </a:rPr>
              <a:t> are the same</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260350">
              <a:lnSpc>
                <a:spcPct val="107000"/>
              </a:lnSpc>
            </a:pPr>
            <a:r>
              <a:rPr lang="en-US" sz="1800" b="1" dirty="0">
                <a:effectLst/>
                <a:latin typeface="Arial" panose="020B0604020202020204" pitchFamily="34" charset="0"/>
                <a:ea typeface="Calibri" panose="020F0502020204030204" pitchFamily="34" charset="0"/>
                <a:cs typeface="Times New Roman" panose="02020603050405020304" pitchFamily="18" charset="0"/>
              </a:rPr>
              <a:t>Voting: </a:t>
            </a:r>
            <a:r>
              <a:rPr lang="en-US" sz="1800" dirty="0">
                <a:effectLst/>
                <a:latin typeface="Arial" panose="020B0604020202020204" pitchFamily="34" charset="0"/>
                <a:ea typeface="Calibri" panose="020F0502020204030204" pitchFamily="34" charset="0"/>
                <a:cs typeface="Times New Roman" panose="02020603050405020304" pitchFamily="18" charset="0"/>
              </a:rPr>
              <a:t>The election takes place by the delegates at the International Inner Wheel Convention every third year. The candidates for 1st, 2nd and 3rd Vice-President are elected at the same Convention and may be candidates for each of the three years. Each Club having the right to one vote for each office held. HQ sending out names of Candidates and their visions 4 months prior to Convention.</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marL="260350">
              <a:lnSpc>
                <a:spcPct val="107000"/>
              </a:lnSpc>
              <a:spcAft>
                <a:spcPts val="800"/>
              </a:spcAft>
            </a:pPr>
            <a:r>
              <a:rPr lang="en-US" sz="1800" b="1" dirty="0">
                <a:effectLst/>
                <a:latin typeface="Arial" panose="020B0604020202020204" pitchFamily="34" charset="0"/>
                <a:ea typeface="Calibri" panose="020F0502020204030204" pitchFamily="34" charset="0"/>
                <a:cs typeface="Times New Roman" panose="02020603050405020304" pitchFamily="18" charset="0"/>
              </a:rPr>
              <a:t>Tenure of Office</a:t>
            </a:r>
            <a:r>
              <a:rPr lang="en-US" sz="1800" dirty="0">
                <a:effectLst/>
                <a:latin typeface="Arial" panose="020B0604020202020204" pitchFamily="34" charset="0"/>
                <a:ea typeface="Calibri" panose="020F0502020204030204" pitchFamily="34" charset="0"/>
                <a:cs typeface="Times New Roman" panose="02020603050405020304" pitchFamily="18" charset="0"/>
              </a:rPr>
              <a:t>. Vice-Presidents are to serve for 1 year only and cannot serve again in this office. They will be part of the Officers from the year of which they are elected, the 2nd Vice-President will be the IIWP in a Convention year. The President and the 3 Vice-Presidents must not be members of Inner Wheel in the same country or National Governing Body.</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marL="260350">
              <a:lnSpc>
                <a:spcPct val="107000"/>
              </a:lnSpc>
              <a:spcAft>
                <a:spcPts val="800"/>
              </a:spcAft>
            </a:pPr>
            <a:endParaRPr lang="en-US" dirty="0">
              <a:latin typeface="Arial" panose="020B0604020202020204" pitchFamily="34" charset="0"/>
              <a:ea typeface="Calibri" panose="020F0502020204030204" pitchFamily="34" charset="0"/>
              <a:cs typeface="Times New Roman" panose="02020603050405020304" pitchFamily="18" charset="0"/>
            </a:endParaRPr>
          </a:p>
          <a:p>
            <a:pPr marL="260350">
              <a:lnSpc>
                <a:spcPct val="107000"/>
              </a:lnSpc>
              <a:spcAft>
                <a:spcPts val="800"/>
              </a:spcAft>
            </a:pPr>
            <a:endParaRPr lang="en-US" sz="1600" dirty="0">
              <a:effectLst/>
              <a:latin typeface="Arial" panose="020B0604020202020204" pitchFamily="34" charset="0"/>
              <a:ea typeface="Calibri" panose="020F0502020204030204" pitchFamily="34" charset="0"/>
              <a:cs typeface="Times New Roman" panose="02020603050405020304" pitchFamily="18" charset="0"/>
            </a:endParaRPr>
          </a:p>
          <a:p>
            <a:pPr marL="260350">
              <a:lnSpc>
                <a:spcPct val="107000"/>
              </a:lnSpc>
              <a:spcAft>
                <a:spcPts val="800"/>
              </a:spcAft>
            </a:pPr>
            <a:endParaRPr lang="da-DK"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02467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2A15AF1-4C80-41BD-9386-1DAECDC938DF}"/>
              </a:ext>
            </a:extLst>
          </p:cNvPr>
          <p:cNvSpPr>
            <a:spLocks noGrp="1"/>
          </p:cNvSpPr>
          <p:nvPr>
            <p:ph idx="1"/>
          </p:nvPr>
        </p:nvSpPr>
        <p:spPr>
          <a:xfrm>
            <a:off x="726440" y="1402080"/>
            <a:ext cx="10627360" cy="5170751"/>
          </a:xfrm>
        </p:spPr>
        <p:txBody>
          <a:bodyPr/>
          <a:lstStyle/>
          <a:p>
            <a:pPr marL="31750" indent="0">
              <a:lnSpc>
                <a:spcPct val="107000"/>
              </a:lnSpc>
              <a:spcAft>
                <a:spcPts val="800"/>
              </a:spcAft>
              <a:buNone/>
            </a:pPr>
            <a:r>
              <a:rPr lang="en-US" sz="2400" b="1" dirty="0">
                <a:effectLst/>
                <a:latin typeface="Arial" panose="020B0604020202020204" pitchFamily="34" charset="0"/>
                <a:ea typeface="Calibri" panose="020F0502020204030204" pitchFamily="34" charset="0"/>
                <a:cs typeface="Times New Roman" panose="02020603050405020304" pitchFamily="18" charset="0"/>
              </a:rPr>
              <a:t>Proposal 13.</a:t>
            </a:r>
            <a:endParaRPr lang="da-DK" sz="2400" b="1" dirty="0">
              <a:latin typeface="Calibri" panose="020F050202020403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r>
              <a:rPr lang="en-US" sz="1400" dirty="0">
                <a:effectLst/>
                <a:latin typeface="Arial" panose="020B0604020202020204" pitchFamily="34" charset="0"/>
                <a:ea typeface="Calibri" panose="020F0502020204030204" pitchFamily="34" charset="0"/>
                <a:cs typeface="Times New Roman" panose="02020603050405020304" pitchFamily="18" charset="0"/>
              </a:rPr>
              <a:t>PROPOSED BY National Governing Body : The Netherlands </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r>
              <a:rPr lang="en-US" sz="1400" dirty="0">
                <a:effectLst/>
                <a:latin typeface="Arial" panose="020B0604020202020204" pitchFamily="34" charset="0"/>
                <a:ea typeface="Calibri" panose="020F0502020204030204" pitchFamily="34" charset="0"/>
                <a:cs typeface="Times New Roman" panose="02020603050405020304" pitchFamily="18" charset="0"/>
              </a:rPr>
              <a:t>SECONDED BY National Governing Body of Denmark</a:t>
            </a:r>
            <a:endParaRPr lang="en-US" sz="1800" dirty="0">
              <a:latin typeface="Arial" panose="020B060402020202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r>
              <a:rPr lang="en-US" sz="1800" b="1" dirty="0">
                <a:effectLst/>
                <a:latin typeface="Arial" panose="020B0604020202020204" pitchFamily="34" charset="0"/>
                <a:ea typeface="Calibri" panose="020F0502020204030204" pitchFamily="34" charset="0"/>
                <a:cs typeface="Times New Roman" panose="02020603050405020304" pitchFamily="18" charset="0"/>
              </a:rPr>
              <a:t>Nomination of candidates for the IIW Executive Committee</a:t>
            </a:r>
          </a:p>
          <a:p>
            <a:pPr marL="31750" indent="0">
              <a:lnSpc>
                <a:spcPct val="107000"/>
              </a:lnSpc>
              <a:spcAft>
                <a:spcPts val="800"/>
              </a:spcAft>
              <a:buNone/>
            </a:pPr>
            <a:r>
              <a:rPr lang="en-US" sz="1600" dirty="0">
                <a:effectLst/>
                <a:latin typeface="Arial" panose="020B0604020202020204" pitchFamily="34" charset="0"/>
                <a:ea typeface="Calibri" panose="020F0502020204030204" pitchFamily="34" charset="0"/>
                <a:cs typeface="Times New Roman" panose="02020603050405020304" pitchFamily="18" charset="0"/>
              </a:rPr>
              <a:t>Page 10</a:t>
            </a:r>
          </a:p>
          <a:p>
            <a:pPr marL="31750" indent="0">
              <a:lnSpc>
                <a:spcPct val="107000"/>
              </a:lnSpc>
              <a:spcAft>
                <a:spcPts val="800"/>
              </a:spcAft>
              <a:buNone/>
            </a:pPr>
            <a:r>
              <a:rPr lang="en-US" sz="1800" b="1" dirty="0">
                <a:effectLst/>
                <a:latin typeface="Arial" panose="020B0604020202020204" pitchFamily="34" charset="0"/>
                <a:ea typeface="Calibri" panose="020F0502020204030204" pitchFamily="34" charset="0"/>
              </a:rPr>
              <a:t>MOTIVATION</a:t>
            </a:r>
            <a:r>
              <a:rPr lang="en-US" sz="1800" dirty="0">
                <a:effectLst/>
                <a:latin typeface="Arial" panose="020B0604020202020204" pitchFamily="34" charset="0"/>
                <a:ea typeface="Calibri" panose="020F0502020204030204" pitchFamily="34" charset="0"/>
              </a:rPr>
              <a:t> We wish to extend this rule to International Treasurer and the Constitution Chairman. A country or a National Governing Body should not have more than one of its members on the Executive Committee of International Inner Wheel. More countries can have an officer elected at the highest level and participate in administration of International Inner Wheel. This kaleidoscope of different origins and customs should be reflected by our International Vice President, President, Treasurer and the Constitution Chairman. Countries who have a member in the executive committee are not allowed to nominate another candidate for 5 years in order to give a chance to every IW country to participate in this committee</a:t>
            </a:r>
            <a:endParaRPr lang="da-DK"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Titel 1">
            <a:extLst>
              <a:ext uri="{FF2B5EF4-FFF2-40B4-BE49-F238E27FC236}">
                <a16:creationId xmlns:a16="http://schemas.microsoft.com/office/drawing/2014/main" id="{F94D4E73-2600-4456-A898-B3A573AFE081}"/>
              </a:ext>
            </a:extLst>
          </p:cNvPr>
          <p:cNvSpPr>
            <a:spLocks noGrp="1"/>
          </p:cNvSpPr>
          <p:nvPr>
            <p:ph type="title"/>
          </p:nvPr>
        </p:nvSpPr>
        <p:spPr>
          <a:xfrm>
            <a:off x="726440" y="254689"/>
            <a:ext cx="10515600" cy="787083"/>
          </a:xfrm>
          <a:ln w="19050">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da-DK" sz="3600" b="1" dirty="0" err="1"/>
              <a:t>Proposals</a:t>
            </a:r>
            <a:r>
              <a:rPr lang="da-DK" sz="3600" b="1" dirty="0"/>
              <a:t> for Convention 2021</a:t>
            </a:r>
          </a:p>
        </p:txBody>
      </p:sp>
      <p:pic>
        <p:nvPicPr>
          <p:cNvPr id="7" name="Billede 6">
            <a:extLst>
              <a:ext uri="{FF2B5EF4-FFF2-40B4-BE49-F238E27FC236}">
                <a16:creationId xmlns:a16="http://schemas.microsoft.com/office/drawing/2014/main" id="{0B9F4E1B-5965-4AB8-B9DC-7F08A8B268E8}"/>
              </a:ext>
            </a:extLst>
          </p:cNvPr>
          <p:cNvPicPr>
            <a:picLocks noChangeAspect="1"/>
          </p:cNvPicPr>
          <p:nvPr/>
        </p:nvPicPr>
        <p:blipFill>
          <a:blip r:embed="rId2"/>
          <a:stretch>
            <a:fillRect/>
          </a:stretch>
        </p:blipFill>
        <p:spPr>
          <a:xfrm>
            <a:off x="1129764" y="432117"/>
            <a:ext cx="646232" cy="640135"/>
          </a:xfrm>
          <a:prstGeom prst="rect">
            <a:avLst/>
          </a:prstGeom>
        </p:spPr>
      </p:pic>
    </p:spTree>
    <p:extLst>
      <p:ext uri="{BB962C8B-B14F-4D97-AF65-F5344CB8AC3E}">
        <p14:creationId xmlns:p14="http://schemas.microsoft.com/office/powerpoint/2010/main" val="42200783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2A15AF1-4C80-41BD-9386-1DAECDC938DF}"/>
              </a:ext>
            </a:extLst>
          </p:cNvPr>
          <p:cNvSpPr>
            <a:spLocks noGrp="1"/>
          </p:cNvSpPr>
          <p:nvPr>
            <p:ph idx="1"/>
          </p:nvPr>
        </p:nvSpPr>
        <p:spPr/>
        <p:txBody>
          <a:bodyPr/>
          <a:lstStyle/>
          <a:p>
            <a:pPr marL="0" indent="0">
              <a:buNone/>
            </a:pP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r>
              <a:rPr lang="en-US" sz="1800" b="1" u="sng" dirty="0">
                <a:latin typeface="Arial" panose="020B0604020202020204" pitchFamily="34" charset="0"/>
                <a:ea typeface="Calibri" panose="020F0502020204030204" pitchFamily="34" charset="0"/>
                <a:cs typeface="Times New Roman" panose="02020603050405020304" pitchFamily="18" charset="0"/>
              </a:rPr>
              <a:t>Text today</a:t>
            </a:r>
          </a:p>
          <a:p>
            <a:pPr marL="0" indent="0">
              <a:buNone/>
            </a:pPr>
            <a:r>
              <a:rPr lang="en-US" sz="2000" dirty="0">
                <a:effectLst/>
                <a:latin typeface="Arial" panose="020B0604020202020204" pitchFamily="34" charset="0"/>
                <a:ea typeface="Calibri" panose="020F0502020204030204" pitchFamily="34" charset="0"/>
                <a:cs typeface="Times New Roman" panose="02020603050405020304" pitchFamily="18" charset="0"/>
              </a:rPr>
              <a:t>The Immediate Past President, the President and the Vice-President must not be members of Inner Wheel in the same country or National Governing Body</a:t>
            </a: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a-DK" dirty="0"/>
          </a:p>
          <a:p>
            <a:pPr marL="0" indent="0">
              <a:buNone/>
            </a:pPr>
            <a:r>
              <a:rPr lang="da-DK" sz="2000" b="1" u="sng" dirty="0" err="1"/>
              <a:t>Proposal</a:t>
            </a:r>
            <a:r>
              <a:rPr lang="da-DK" sz="2000" b="1" u="sng" dirty="0"/>
              <a:t> </a:t>
            </a:r>
          </a:p>
          <a:p>
            <a:pPr marL="0" indent="0">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“The Immediate Past President, the President, the Vice President, the Treasurer and the Constitution Chairman must not be members of Inner Wheel in the same country or National Governing Body.” : The countries who have “The Immediate Past President, the President, the Vice President, the Treasurer and the Constitution Chairman cannot nominate another candidate to this office within a period of 5 consecutive years.</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a-DK" sz="2000" b="1" u="sng" dirty="0"/>
          </a:p>
          <a:p>
            <a:pPr marL="0" indent="0">
              <a:buNone/>
            </a:pPr>
            <a:endParaRPr lang="da-DK" sz="2000" b="1" u="sng" dirty="0"/>
          </a:p>
        </p:txBody>
      </p:sp>
      <p:sp>
        <p:nvSpPr>
          <p:cNvPr id="4" name="Titel 1">
            <a:extLst>
              <a:ext uri="{FF2B5EF4-FFF2-40B4-BE49-F238E27FC236}">
                <a16:creationId xmlns:a16="http://schemas.microsoft.com/office/drawing/2014/main" id="{F94D4E73-2600-4456-A898-B3A573AFE081}"/>
              </a:ext>
            </a:extLst>
          </p:cNvPr>
          <p:cNvSpPr>
            <a:spLocks noGrp="1"/>
          </p:cNvSpPr>
          <p:nvPr>
            <p:ph type="title"/>
          </p:nvPr>
        </p:nvSpPr>
        <p:spPr>
          <a:xfrm>
            <a:off x="726440" y="285169"/>
            <a:ext cx="10515600" cy="787083"/>
          </a:xfrm>
          <a:ln w="19050">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da-DK" sz="3600" b="1" dirty="0" err="1"/>
              <a:t>Proposals</a:t>
            </a:r>
            <a:r>
              <a:rPr lang="da-DK" sz="3600" b="1" dirty="0"/>
              <a:t> for Convention 2021</a:t>
            </a:r>
          </a:p>
        </p:txBody>
      </p:sp>
      <p:pic>
        <p:nvPicPr>
          <p:cNvPr id="7" name="Billede 6">
            <a:extLst>
              <a:ext uri="{FF2B5EF4-FFF2-40B4-BE49-F238E27FC236}">
                <a16:creationId xmlns:a16="http://schemas.microsoft.com/office/drawing/2014/main" id="{0B9F4E1B-5965-4AB8-B9DC-7F08A8B268E8}"/>
              </a:ext>
            </a:extLst>
          </p:cNvPr>
          <p:cNvPicPr>
            <a:picLocks noChangeAspect="1"/>
          </p:cNvPicPr>
          <p:nvPr/>
        </p:nvPicPr>
        <p:blipFill>
          <a:blip r:embed="rId2"/>
          <a:stretch>
            <a:fillRect/>
          </a:stretch>
        </p:blipFill>
        <p:spPr>
          <a:xfrm>
            <a:off x="1129764" y="432117"/>
            <a:ext cx="646232" cy="640135"/>
          </a:xfrm>
          <a:prstGeom prst="rect">
            <a:avLst/>
          </a:prstGeom>
        </p:spPr>
      </p:pic>
    </p:spTree>
    <p:extLst>
      <p:ext uri="{BB962C8B-B14F-4D97-AF65-F5344CB8AC3E}">
        <p14:creationId xmlns:p14="http://schemas.microsoft.com/office/powerpoint/2010/main" val="29040834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2A15AF1-4C80-41BD-9386-1DAECDC938DF}"/>
              </a:ext>
            </a:extLst>
          </p:cNvPr>
          <p:cNvSpPr>
            <a:spLocks noGrp="1"/>
          </p:cNvSpPr>
          <p:nvPr>
            <p:ph idx="1"/>
          </p:nvPr>
        </p:nvSpPr>
        <p:spPr>
          <a:xfrm>
            <a:off x="558800" y="1300480"/>
            <a:ext cx="11308080" cy="5354320"/>
          </a:xfrm>
        </p:spPr>
        <p:txBody>
          <a:bodyPr>
            <a:normAutofit/>
          </a:bodyPr>
          <a:lstStyle/>
          <a:p>
            <a:pPr marL="0" indent="0">
              <a:lnSpc>
                <a:spcPct val="107000"/>
              </a:lnSpc>
              <a:spcAft>
                <a:spcPts val="800"/>
              </a:spcAft>
              <a:buNone/>
            </a:pPr>
            <a:r>
              <a:rPr lang="en-US" sz="2400" b="1" dirty="0">
                <a:effectLst/>
                <a:latin typeface="Arial" panose="020B0604020202020204" pitchFamily="34" charset="0"/>
                <a:ea typeface="Calibri" panose="020F0502020204030204" pitchFamily="34" charset="0"/>
                <a:cs typeface="Times New Roman" panose="02020603050405020304" pitchFamily="18" charset="0"/>
              </a:rPr>
              <a:t>Amendment to Proposal 13</a:t>
            </a: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400" dirty="0">
                <a:effectLst/>
                <a:latin typeface="Arial" panose="020B0604020202020204" pitchFamily="34" charset="0"/>
                <a:ea typeface="Calibri" panose="020F0502020204030204" pitchFamily="34" charset="0"/>
                <a:cs typeface="Times New Roman" panose="02020603050405020304" pitchFamily="18" charset="0"/>
              </a:rPr>
              <a:t>PROPOSED BY IWC Rohtak, India</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400" dirty="0">
                <a:effectLst/>
                <a:latin typeface="Arial" panose="020B0604020202020204" pitchFamily="34" charset="0"/>
                <a:ea typeface="Calibri" panose="020F0502020204030204" pitchFamily="34" charset="0"/>
                <a:cs typeface="Times New Roman" panose="02020603050405020304" pitchFamily="18" charset="0"/>
              </a:rPr>
              <a:t>SECONDED BY District Committee 301, India</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da-DK" sz="2000" b="1" dirty="0" err="1">
                <a:effectLst/>
                <a:latin typeface="Calibri" panose="020F0502020204030204" pitchFamily="34" charset="0"/>
                <a:ea typeface="Calibri" panose="020F0502020204030204" pitchFamily="34" charset="0"/>
                <a:cs typeface="Times New Roman" panose="02020603050405020304" pitchFamily="18" charset="0"/>
              </a:rPr>
              <a:t>Proposal</a:t>
            </a:r>
            <a:r>
              <a:rPr lang="da-DK" sz="2000" b="1" dirty="0">
                <a:effectLst/>
                <a:latin typeface="Calibri" panose="020F0502020204030204" pitchFamily="34" charset="0"/>
                <a:ea typeface="Calibri" panose="020F0502020204030204" pitchFamily="34" charset="0"/>
                <a:cs typeface="Times New Roman" panose="02020603050405020304" pitchFamily="18" charset="0"/>
              </a:rPr>
              <a:t> </a:t>
            </a:r>
            <a:r>
              <a:rPr lang="da-DK" sz="2000" b="1" dirty="0" err="1">
                <a:effectLst/>
                <a:latin typeface="Calibri" panose="020F0502020204030204" pitchFamily="34" charset="0"/>
                <a:ea typeface="Calibri" panose="020F0502020204030204" pitchFamily="34" charset="0"/>
                <a:cs typeface="Times New Roman" panose="02020603050405020304" pitchFamily="18" charset="0"/>
              </a:rPr>
              <a:t>text</a:t>
            </a:r>
            <a:r>
              <a:rPr lang="da-DK" sz="2000" b="1" dirty="0">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Arial" panose="020B0604020202020204" pitchFamily="34" charset="0"/>
                <a:ea typeface="Calibri" panose="020F0502020204030204" pitchFamily="34" charset="0"/>
                <a:cs typeface="Arial" panose="020B0604020202020204" pitchFamily="34" charset="0"/>
              </a:rPr>
              <a:t>The Immediate Past President, the President, the Vice President, the Treasurer and the Constitution Chairman must not be members of Inner Wheel in the same country or National Governing Body.” : The countries who have “The Immediate Past President, the President, the Vice President, the Treasurer and the Constitution Chairman cannot nominate another candidate to this office within a period of </a:t>
            </a:r>
            <a:r>
              <a:rPr lang="en-US" sz="1800" b="1" dirty="0">
                <a:effectLst/>
                <a:latin typeface="Arial" panose="020B0604020202020204" pitchFamily="34" charset="0"/>
                <a:ea typeface="Calibri" panose="020F0502020204030204" pitchFamily="34" charset="0"/>
                <a:cs typeface="Arial" panose="020B0604020202020204" pitchFamily="34" charset="0"/>
              </a:rPr>
              <a:t>5 consecutive years.</a:t>
            </a:r>
            <a:endParaRPr lang="da-DK" sz="1800" b="1" dirty="0">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da-DK" sz="1800" b="1" dirty="0" err="1">
                <a:latin typeface="Arial" panose="020B0604020202020204" pitchFamily="34" charset="0"/>
                <a:cs typeface="Arial" panose="020B0604020202020204" pitchFamily="34" charset="0"/>
              </a:rPr>
              <a:t>Amendment</a:t>
            </a:r>
            <a:r>
              <a:rPr lang="da-DK" sz="1800" b="1" dirty="0">
                <a:latin typeface="Arial" panose="020B0604020202020204" pitchFamily="34" charset="0"/>
                <a:cs typeface="Arial" panose="020B0604020202020204" pitchFamily="34" charset="0"/>
              </a:rPr>
              <a:t> </a:t>
            </a:r>
          </a:p>
          <a:p>
            <a:pPr marL="0" indent="0">
              <a:buNone/>
            </a:pPr>
            <a:r>
              <a:rPr lang="en-US" sz="1800" b="1" dirty="0">
                <a:effectLst/>
                <a:latin typeface="Arial" panose="020B0604020202020204" pitchFamily="34" charset="0"/>
                <a:ea typeface="Calibri" panose="020F0502020204030204" pitchFamily="34" charset="0"/>
                <a:cs typeface="Arial" panose="020B0604020202020204" pitchFamily="34" charset="0"/>
              </a:rPr>
              <a:t> …..4 consecutive years.</a:t>
            </a:r>
            <a:endParaRPr lang="da-DK" sz="1800" b="1" dirty="0">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da-DK" sz="1800" b="1" u="sng" dirty="0">
                <a:latin typeface="Arial" panose="020B0604020202020204" pitchFamily="34" charset="0"/>
                <a:cs typeface="Arial" panose="020B0604020202020204" pitchFamily="34" charset="0"/>
              </a:rPr>
              <a:t>Motivation: </a:t>
            </a:r>
          </a:p>
          <a:p>
            <a:pPr marL="0" indent="0">
              <a:buNone/>
            </a:pPr>
            <a:r>
              <a:rPr lang="en-US" sz="1800" dirty="0">
                <a:solidFill>
                  <a:srgbClr val="000000"/>
                </a:solidFill>
                <a:effectLst/>
                <a:latin typeface="Calibri" panose="020F0502020204030204" pitchFamily="34" charset="0"/>
                <a:ea typeface="Calibri" panose="020F0502020204030204" pitchFamily="34" charset="0"/>
              </a:rPr>
              <a:t>5 years is a very long gap, if reduced to 4 years it will be more precise and practical. Deserving candidates should not be debarred from a post because of her country of origin. </a:t>
            </a:r>
            <a:endParaRPr lang="da-DK" sz="1800" dirty="0">
              <a:solidFill>
                <a:srgbClr val="000000"/>
              </a:solidFill>
              <a:effectLst/>
              <a:latin typeface="Calibri" panose="020F0502020204030204" pitchFamily="34" charset="0"/>
              <a:ea typeface="Calibri" panose="020F0502020204030204" pitchFamily="34" charset="0"/>
            </a:endParaRPr>
          </a:p>
          <a:p>
            <a:pPr marL="0" indent="0">
              <a:buNone/>
            </a:pPr>
            <a:endParaRPr lang="da-DK" sz="1800" dirty="0">
              <a:latin typeface="Arial" panose="020B0604020202020204" pitchFamily="34" charset="0"/>
              <a:cs typeface="Arial" panose="020B0604020202020204" pitchFamily="34" charset="0"/>
            </a:endParaRPr>
          </a:p>
          <a:p>
            <a:pPr marL="0" indent="0">
              <a:buNone/>
            </a:pPr>
            <a:endParaRPr lang="da-DK" sz="1800" dirty="0">
              <a:latin typeface="Arial" panose="020B0604020202020204" pitchFamily="34" charset="0"/>
              <a:cs typeface="Arial" panose="020B0604020202020204" pitchFamily="34" charset="0"/>
            </a:endParaRPr>
          </a:p>
        </p:txBody>
      </p:sp>
      <p:sp>
        <p:nvSpPr>
          <p:cNvPr id="4" name="Titel 1">
            <a:extLst>
              <a:ext uri="{FF2B5EF4-FFF2-40B4-BE49-F238E27FC236}">
                <a16:creationId xmlns:a16="http://schemas.microsoft.com/office/drawing/2014/main" id="{F94D4E73-2600-4456-A898-B3A573AFE081}"/>
              </a:ext>
            </a:extLst>
          </p:cNvPr>
          <p:cNvSpPr>
            <a:spLocks noGrp="1"/>
          </p:cNvSpPr>
          <p:nvPr>
            <p:ph type="title"/>
          </p:nvPr>
        </p:nvSpPr>
        <p:spPr>
          <a:xfrm>
            <a:off x="726440" y="285169"/>
            <a:ext cx="10515600" cy="787083"/>
          </a:xfrm>
          <a:ln w="19050">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da-DK" sz="3600" b="1" dirty="0" err="1"/>
              <a:t>Proposals</a:t>
            </a:r>
            <a:r>
              <a:rPr lang="da-DK" sz="3600" b="1" dirty="0"/>
              <a:t> for Convention 2021</a:t>
            </a:r>
          </a:p>
        </p:txBody>
      </p:sp>
      <p:pic>
        <p:nvPicPr>
          <p:cNvPr id="7" name="Billede 6">
            <a:extLst>
              <a:ext uri="{FF2B5EF4-FFF2-40B4-BE49-F238E27FC236}">
                <a16:creationId xmlns:a16="http://schemas.microsoft.com/office/drawing/2014/main" id="{0B9F4E1B-5965-4AB8-B9DC-7F08A8B268E8}"/>
              </a:ext>
            </a:extLst>
          </p:cNvPr>
          <p:cNvPicPr>
            <a:picLocks noChangeAspect="1"/>
          </p:cNvPicPr>
          <p:nvPr/>
        </p:nvPicPr>
        <p:blipFill>
          <a:blip r:embed="rId2"/>
          <a:stretch>
            <a:fillRect/>
          </a:stretch>
        </p:blipFill>
        <p:spPr>
          <a:xfrm>
            <a:off x="1129764" y="432117"/>
            <a:ext cx="646232" cy="640135"/>
          </a:xfrm>
          <a:prstGeom prst="rect">
            <a:avLst/>
          </a:prstGeom>
        </p:spPr>
      </p:pic>
    </p:spTree>
    <p:extLst>
      <p:ext uri="{BB962C8B-B14F-4D97-AF65-F5344CB8AC3E}">
        <p14:creationId xmlns:p14="http://schemas.microsoft.com/office/powerpoint/2010/main" val="2026805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FC0276-1114-4437-A406-585960511AE4}"/>
              </a:ext>
            </a:extLst>
          </p:cNvPr>
          <p:cNvSpPr>
            <a:spLocks noGrp="1"/>
          </p:cNvSpPr>
          <p:nvPr>
            <p:ph type="title"/>
          </p:nvPr>
        </p:nvSpPr>
        <p:spPr/>
        <p:txBody>
          <a:bodyPr/>
          <a:lstStyle/>
          <a:p>
            <a:pPr algn="ctr"/>
            <a:r>
              <a:rPr lang="da-DK" b="1" dirty="0"/>
              <a:t>European virtuel meeting 2020</a:t>
            </a:r>
            <a:endParaRPr lang="da-DK" dirty="0"/>
          </a:p>
        </p:txBody>
      </p:sp>
      <p:sp>
        <p:nvSpPr>
          <p:cNvPr id="3" name="Pladsholder til indhold 2">
            <a:extLst>
              <a:ext uri="{FF2B5EF4-FFF2-40B4-BE49-F238E27FC236}">
                <a16:creationId xmlns:a16="http://schemas.microsoft.com/office/drawing/2014/main" id="{0FBBCAB2-B65C-463E-8D7A-207730D7E81E}"/>
              </a:ext>
            </a:extLst>
          </p:cNvPr>
          <p:cNvSpPr>
            <a:spLocks noGrp="1"/>
          </p:cNvSpPr>
          <p:nvPr>
            <p:ph idx="1"/>
          </p:nvPr>
        </p:nvSpPr>
        <p:spPr/>
        <p:txBody>
          <a:bodyPr/>
          <a:lstStyle/>
          <a:p>
            <a:pPr marL="0" indent="0">
              <a:buNone/>
            </a:pPr>
            <a:endParaRPr lang="da-DK" dirty="0"/>
          </a:p>
          <a:p>
            <a:pPr marL="0" indent="0" algn="ctr">
              <a:buNone/>
            </a:pPr>
            <a:r>
              <a:rPr lang="da-DK" dirty="0"/>
              <a:t>The </a:t>
            </a:r>
            <a:r>
              <a:rPr lang="da-DK" dirty="0" err="1"/>
              <a:t>way</a:t>
            </a:r>
            <a:r>
              <a:rPr lang="da-DK" dirty="0"/>
              <a:t> of </a:t>
            </a:r>
            <a:r>
              <a:rPr lang="da-DK" dirty="0" err="1"/>
              <a:t>making</a:t>
            </a:r>
            <a:r>
              <a:rPr lang="da-DK" dirty="0"/>
              <a:t> and </a:t>
            </a:r>
            <a:r>
              <a:rPr lang="da-DK" dirty="0" err="1"/>
              <a:t>reading</a:t>
            </a:r>
            <a:r>
              <a:rPr lang="da-DK" dirty="0"/>
              <a:t> a </a:t>
            </a:r>
            <a:r>
              <a:rPr lang="da-DK" dirty="0" err="1"/>
              <a:t>proposal</a:t>
            </a:r>
            <a:r>
              <a:rPr lang="da-DK" dirty="0"/>
              <a:t> is </a:t>
            </a:r>
            <a:r>
              <a:rPr lang="da-DK" dirty="0" err="1"/>
              <a:t>very</a:t>
            </a:r>
            <a:r>
              <a:rPr lang="da-DK" dirty="0"/>
              <a:t> </a:t>
            </a:r>
            <a:r>
              <a:rPr lang="da-DK" dirty="0" err="1"/>
              <a:t>difficult</a:t>
            </a:r>
            <a:endParaRPr lang="da-DK" dirty="0"/>
          </a:p>
          <a:p>
            <a:pPr marL="0" indent="0" algn="ctr">
              <a:buNone/>
            </a:pPr>
            <a:endParaRPr lang="da-DK" dirty="0"/>
          </a:p>
          <a:p>
            <a:pPr marL="0" indent="0" algn="ctr">
              <a:buNone/>
            </a:pPr>
            <a:r>
              <a:rPr lang="da-DK" dirty="0"/>
              <a:t>An </a:t>
            </a:r>
            <a:r>
              <a:rPr lang="da-DK" dirty="0" err="1"/>
              <a:t>idea</a:t>
            </a:r>
            <a:r>
              <a:rPr lang="da-DK" dirty="0"/>
              <a:t> !</a:t>
            </a:r>
          </a:p>
          <a:p>
            <a:pPr marL="0" indent="0" algn="ctr">
              <a:buNone/>
            </a:pPr>
            <a:r>
              <a:rPr lang="da-DK" dirty="0" err="1"/>
              <a:t>Could</a:t>
            </a:r>
            <a:r>
              <a:rPr lang="da-DK" dirty="0"/>
              <a:t> it </a:t>
            </a:r>
            <a:r>
              <a:rPr lang="da-DK" dirty="0" err="1"/>
              <a:t>be</a:t>
            </a:r>
            <a:r>
              <a:rPr lang="da-DK" dirty="0"/>
              <a:t> </a:t>
            </a:r>
            <a:r>
              <a:rPr lang="da-DK" dirty="0" err="1"/>
              <a:t>possible</a:t>
            </a:r>
            <a:r>
              <a:rPr lang="da-DK" dirty="0"/>
              <a:t> to </a:t>
            </a:r>
            <a:r>
              <a:rPr lang="da-DK" dirty="0" err="1"/>
              <a:t>make</a:t>
            </a:r>
            <a:r>
              <a:rPr lang="da-DK" dirty="0"/>
              <a:t> a new </a:t>
            </a:r>
            <a:r>
              <a:rPr lang="da-DK" dirty="0" err="1"/>
              <a:t>formula</a:t>
            </a:r>
            <a:endParaRPr lang="da-DK" dirty="0"/>
          </a:p>
          <a:p>
            <a:pPr marL="0" indent="0" algn="ctr">
              <a:buNone/>
            </a:pPr>
            <a:endParaRPr lang="da-DK" dirty="0"/>
          </a:p>
          <a:p>
            <a:pPr marL="0" indent="0" algn="ctr">
              <a:buNone/>
            </a:pPr>
            <a:r>
              <a:rPr lang="da-DK" dirty="0"/>
              <a:t>The </a:t>
            </a:r>
            <a:r>
              <a:rPr lang="da-DK" dirty="0" err="1"/>
              <a:t>text</a:t>
            </a:r>
            <a:r>
              <a:rPr lang="da-DK" dirty="0"/>
              <a:t> of </a:t>
            </a:r>
            <a:r>
              <a:rPr lang="da-DK" dirty="0" err="1"/>
              <a:t>today</a:t>
            </a:r>
            <a:r>
              <a:rPr lang="da-DK" dirty="0"/>
              <a:t> – </a:t>
            </a:r>
          </a:p>
          <a:p>
            <a:pPr marL="0" indent="0" algn="ctr">
              <a:buNone/>
            </a:pPr>
            <a:r>
              <a:rPr lang="da-DK" dirty="0"/>
              <a:t>The </a:t>
            </a:r>
            <a:r>
              <a:rPr lang="da-DK" dirty="0" err="1"/>
              <a:t>proposed</a:t>
            </a:r>
            <a:r>
              <a:rPr lang="da-DK" dirty="0"/>
              <a:t> new </a:t>
            </a:r>
            <a:r>
              <a:rPr lang="da-DK" dirty="0" err="1"/>
              <a:t>text</a:t>
            </a:r>
            <a:endParaRPr lang="da-DK" dirty="0"/>
          </a:p>
        </p:txBody>
      </p:sp>
      <p:pic>
        <p:nvPicPr>
          <p:cNvPr id="4" name="Pladsholder til indhold 4">
            <a:extLst>
              <a:ext uri="{FF2B5EF4-FFF2-40B4-BE49-F238E27FC236}">
                <a16:creationId xmlns:a16="http://schemas.microsoft.com/office/drawing/2014/main" id="{BF9655FD-1E5F-4B54-97F1-46822B1472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49" y="465365"/>
            <a:ext cx="1250331" cy="1225324"/>
          </a:xfrm>
          <a:prstGeom prst="rect">
            <a:avLst/>
          </a:prstGeom>
        </p:spPr>
      </p:pic>
    </p:spTree>
    <p:extLst>
      <p:ext uri="{BB962C8B-B14F-4D97-AF65-F5344CB8AC3E}">
        <p14:creationId xmlns:p14="http://schemas.microsoft.com/office/powerpoint/2010/main" val="40880047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2A15AF1-4C80-41BD-9386-1DAECDC938DF}"/>
              </a:ext>
            </a:extLst>
          </p:cNvPr>
          <p:cNvSpPr>
            <a:spLocks noGrp="1"/>
          </p:cNvSpPr>
          <p:nvPr>
            <p:ph idx="1"/>
          </p:nvPr>
        </p:nvSpPr>
        <p:spPr>
          <a:xfrm>
            <a:off x="838200" y="1595120"/>
            <a:ext cx="10515600" cy="4581843"/>
          </a:xfrm>
        </p:spPr>
        <p:txBody>
          <a:bodyPr/>
          <a:lstStyle/>
          <a:p>
            <a:pPr marL="31750" indent="0">
              <a:lnSpc>
                <a:spcPct val="107000"/>
              </a:lnSpc>
              <a:spcAft>
                <a:spcPts val="800"/>
              </a:spcAft>
              <a:buNone/>
            </a:pPr>
            <a:r>
              <a:rPr lang="en-US" sz="2400" b="1" dirty="0">
                <a:effectLst/>
                <a:latin typeface="Arial" panose="020B0604020202020204" pitchFamily="34" charset="0"/>
                <a:ea typeface="Calibri" panose="020F0502020204030204" pitchFamily="34" charset="0"/>
                <a:cs typeface="Times New Roman" panose="02020603050405020304" pitchFamily="18" charset="0"/>
              </a:rPr>
              <a:t>Proposal 14</a:t>
            </a: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r>
              <a:rPr lang="en-US" sz="1400" dirty="0">
                <a:effectLst/>
                <a:latin typeface="Arial" panose="020B0604020202020204" pitchFamily="34" charset="0"/>
                <a:ea typeface="Calibri" panose="020F0502020204030204" pitchFamily="34" charset="0"/>
                <a:cs typeface="Times New Roman" panose="02020603050405020304" pitchFamily="18" charset="0"/>
              </a:rPr>
              <a:t>PROPOSED BY Inner Wheel Club of </a:t>
            </a:r>
            <a:r>
              <a:rPr lang="en-US" sz="1400" dirty="0" err="1">
                <a:effectLst/>
                <a:latin typeface="Arial" panose="020B0604020202020204" pitchFamily="34" charset="0"/>
                <a:ea typeface="Calibri" panose="020F0502020204030204" pitchFamily="34" charset="0"/>
                <a:cs typeface="Times New Roman" panose="02020603050405020304" pitchFamily="18" charset="0"/>
              </a:rPr>
              <a:t>Lorenskog</a:t>
            </a:r>
            <a:r>
              <a:rPr lang="en-US" sz="1400" dirty="0">
                <a:effectLst/>
                <a:latin typeface="Arial" panose="020B0604020202020204" pitchFamily="34" charset="0"/>
                <a:ea typeface="Calibri" panose="020F0502020204030204" pitchFamily="34" charset="0"/>
                <a:cs typeface="Times New Roman" panose="02020603050405020304" pitchFamily="18" charset="0"/>
              </a:rPr>
              <a:t> District 31 Norway </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r>
              <a:rPr lang="en-US" sz="1400" dirty="0">
                <a:effectLst/>
                <a:latin typeface="Arial" panose="020B0604020202020204" pitchFamily="34" charset="0"/>
                <a:ea typeface="Calibri" panose="020F0502020204030204" pitchFamily="34" charset="0"/>
                <a:cs typeface="Times New Roman" panose="02020603050405020304" pitchFamily="18" charset="0"/>
              </a:rPr>
              <a:t>SECONDED BY District 31Norway</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da-DK" sz="1800" dirty="0">
              <a:latin typeface="Calibri" panose="020F050202020403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r>
              <a:rPr lang="en-US" sz="1800" b="1" dirty="0">
                <a:effectLst/>
                <a:latin typeface="Arial" panose="020B0604020202020204" pitchFamily="34" charset="0"/>
                <a:ea typeface="Calibri" panose="020F0502020204030204" pitchFamily="34" charset="0"/>
                <a:cs typeface="Times New Roman" panose="02020603050405020304" pitchFamily="18" charset="0"/>
              </a:rPr>
              <a:t>CHANGES TO THE CONSTITUTION</a:t>
            </a:r>
          </a:p>
          <a:p>
            <a:pPr marL="31750" indent="0">
              <a:lnSpc>
                <a:spcPct val="107000"/>
              </a:lnSpc>
              <a:spcAft>
                <a:spcPts val="800"/>
              </a:spcAft>
              <a:buNone/>
            </a:pPr>
            <a:r>
              <a:rPr lang="en-US" sz="1600" dirty="0">
                <a:effectLst/>
                <a:latin typeface="Arial" panose="020B0604020202020204" pitchFamily="34" charset="0"/>
                <a:ea typeface="Calibri" panose="020F0502020204030204" pitchFamily="34" charset="0"/>
                <a:cs typeface="Times New Roman" panose="02020603050405020304" pitchFamily="18" charset="0"/>
              </a:rPr>
              <a:t>(page 29)</a:t>
            </a:r>
            <a:endParaRPr lang="da-DK" sz="1600" dirty="0">
              <a:effectLst/>
              <a:latin typeface="Calibri" panose="020F050202020403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r>
              <a:rPr lang="en-US" sz="1800" b="1" dirty="0">
                <a:effectLst/>
                <a:latin typeface="Arial" panose="020B0604020202020204" pitchFamily="34" charset="0"/>
                <a:ea typeface="Calibri" panose="020F0502020204030204" pitchFamily="34" charset="0"/>
                <a:cs typeface="Times New Roman" panose="02020603050405020304" pitchFamily="18" charset="0"/>
              </a:rPr>
              <a:t>MOTIVATION</a:t>
            </a:r>
            <a:r>
              <a:rPr lang="en-US" sz="1800" dirty="0">
                <a:effectLst/>
                <a:latin typeface="Arial" panose="020B0604020202020204" pitchFamily="34" charset="0"/>
                <a:ea typeface="Calibri" panose="020F0502020204030204" pitchFamily="34" charset="0"/>
                <a:cs typeface="Times New Roman" panose="02020603050405020304" pitchFamily="18" charset="0"/>
              </a:rPr>
              <a:t> Sometimes a proposal is far ahead of time – it takes time to get adjusted to it. When the second Convention shows a higher number of votes in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favour</a:t>
            </a:r>
            <a:r>
              <a:rPr lang="en-US" sz="1800" dirty="0">
                <a:effectLst/>
                <a:latin typeface="Arial" panose="020B0604020202020204" pitchFamily="34" charset="0"/>
                <a:ea typeface="Calibri" panose="020F0502020204030204" pitchFamily="34" charset="0"/>
                <a:cs typeface="Times New Roman" panose="02020603050405020304" pitchFamily="18" charset="0"/>
              </a:rPr>
              <a:t> of it, then it is unfair to stop it and let 6 more years pass before it can be voted on again. Let’s move with the time – not against it.</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a-DK" dirty="0"/>
          </a:p>
        </p:txBody>
      </p:sp>
      <p:sp>
        <p:nvSpPr>
          <p:cNvPr id="4" name="Titel 1">
            <a:extLst>
              <a:ext uri="{FF2B5EF4-FFF2-40B4-BE49-F238E27FC236}">
                <a16:creationId xmlns:a16="http://schemas.microsoft.com/office/drawing/2014/main" id="{F94D4E73-2600-4456-A898-B3A573AFE081}"/>
              </a:ext>
            </a:extLst>
          </p:cNvPr>
          <p:cNvSpPr>
            <a:spLocks noGrp="1"/>
          </p:cNvSpPr>
          <p:nvPr>
            <p:ph type="title"/>
          </p:nvPr>
        </p:nvSpPr>
        <p:spPr>
          <a:xfrm>
            <a:off x="726440" y="285169"/>
            <a:ext cx="10515600" cy="787083"/>
          </a:xfrm>
          <a:ln w="19050">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da-DK" sz="3600" b="1" dirty="0" err="1"/>
              <a:t>Proposals</a:t>
            </a:r>
            <a:r>
              <a:rPr lang="da-DK" sz="3600" b="1" dirty="0"/>
              <a:t> for Convention 2021</a:t>
            </a:r>
          </a:p>
        </p:txBody>
      </p:sp>
      <p:pic>
        <p:nvPicPr>
          <p:cNvPr id="7" name="Billede 6">
            <a:extLst>
              <a:ext uri="{FF2B5EF4-FFF2-40B4-BE49-F238E27FC236}">
                <a16:creationId xmlns:a16="http://schemas.microsoft.com/office/drawing/2014/main" id="{0B9F4E1B-5965-4AB8-B9DC-7F08A8B268E8}"/>
              </a:ext>
            </a:extLst>
          </p:cNvPr>
          <p:cNvPicPr>
            <a:picLocks noChangeAspect="1"/>
          </p:cNvPicPr>
          <p:nvPr/>
        </p:nvPicPr>
        <p:blipFill>
          <a:blip r:embed="rId2"/>
          <a:stretch>
            <a:fillRect/>
          </a:stretch>
        </p:blipFill>
        <p:spPr>
          <a:xfrm>
            <a:off x="1129764" y="432117"/>
            <a:ext cx="646232" cy="640135"/>
          </a:xfrm>
          <a:prstGeom prst="rect">
            <a:avLst/>
          </a:prstGeom>
        </p:spPr>
      </p:pic>
    </p:spTree>
    <p:extLst>
      <p:ext uri="{BB962C8B-B14F-4D97-AF65-F5344CB8AC3E}">
        <p14:creationId xmlns:p14="http://schemas.microsoft.com/office/powerpoint/2010/main" val="7636059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2A15AF1-4C80-41BD-9386-1DAECDC938DF}"/>
              </a:ext>
            </a:extLst>
          </p:cNvPr>
          <p:cNvSpPr>
            <a:spLocks noGrp="1"/>
          </p:cNvSpPr>
          <p:nvPr>
            <p:ph idx="1"/>
          </p:nvPr>
        </p:nvSpPr>
        <p:spPr>
          <a:xfrm>
            <a:off x="650240" y="1219200"/>
            <a:ext cx="10703560" cy="4957763"/>
          </a:xfrm>
        </p:spPr>
        <p:txBody>
          <a:bodyPr>
            <a:normAutofit lnSpcReduction="10000"/>
          </a:bodyPr>
          <a:lstStyle/>
          <a:p>
            <a:pPr marL="180340" indent="0">
              <a:lnSpc>
                <a:spcPct val="107000"/>
              </a:lnSpc>
              <a:spcAft>
                <a:spcPts val="800"/>
              </a:spcAft>
              <a:buNone/>
            </a:pPr>
            <a:endParaRPr lang="en-US" sz="1800" b="1" u="sng" dirty="0">
              <a:effectLst/>
              <a:latin typeface="Arial" panose="020B0604020202020204" pitchFamily="34" charset="0"/>
              <a:ea typeface="Calibri" panose="020F0502020204030204" pitchFamily="34" charset="0"/>
              <a:cs typeface="Times New Roman" panose="02020603050405020304" pitchFamily="18" charset="0"/>
            </a:endParaRPr>
          </a:p>
          <a:p>
            <a:pPr marL="180340" indent="0">
              <a:lnSpc>
                <a:spcPct val="107000"/>
              </a:lnSpc>
              <a:spcAft>
                <a:spcPts val="800"/>
              </a:spcAft>
              <a:buNone/>
            </a:pPr>
            <a:r>
              <a:rPr lang="en-US" sz="1800" b="1" u="sng" dirty="0">
                <a:effectLst/>
                <a:latin typeface="Arial" panose="020B0604020202020204" pitchFamily="34" charset="0"/>
                <a:ea typeface="Calibri" panose="020F0502020204030204" pitchFamily="34" charset="0"/>
                <a:cs typeface="Times New Roman" panose="02020603050405020304" pitchFamily="18" charset="0"/>
              </a:rPr>
              <a:t>The text today</a:t>
            </a:r>
            <a:endParaRPr lang="da-DK" sz="1800" u="sng" dirty="0">
              <a:effectLst/>
              <a:latin typeface="Calibri" panose="020F050202020403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b) In case of urgency and 30 days notice cannot be given, this Constitution may be changed at a meeting of the International Governing Body, attended by a quorum of 75% of the members of the Governing Body, by a resolution passed by a majority of 75% of those present. Such changes shall only be valid until the next following meeting of the International Governing Body. </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r>
              <a:rPr lang="en-US" sz="1800" b="1" dirty="0">
                <a:effectLst/>
                <a:latin typeface="Arial" panose="020B0604020202020204" pitchFamily="34" charset="0"/>
                <a:ea typeface="Calibri" panose="020F0502020204030204" pitchFamily="34" charset="0"/>
                <a:cs typeface="Times New Roman" panose="02020603050405020304" pitchFamily="18" charset="0"/>
              </a:rPr>
              <a:t>Any proposal containing similar subject matter to one presented and defeated at 2 consecutive Conventions will not be accepted for the following Convention, with the exception of proposed changes to membership</a:t>
            </a:r>
          </a:p>
          <a:p>
            <a:pPr marL="31750" indent="0">
              <a:lnSpc>
                <a:spcPct val="107000"/>
              </a:lnSpc>
              <a:spcAft>
                <a:spcPts val="800"/>
              </a:spcAft>
              <a:buNone/>
            </a:pPr>
            <a:endParaRPr lang="en-US" sz="2000" b="1" u="sng" dirty="0">
              <a:effectLst/>
              <a:latin typeface="Arial" panose="020B060402020202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r>
              <a:rPr lang="en-US" sz="2000" b="1" u="sng" dirty="0">
                <a:effectLst/>
                <a:latin typeface="Arial" panose="020B0604020202020204" pitchFamily="34" charset="0"/>
                <a:ea typeface="Calibri" panose="020F0502020204030204" pitchFamily="34" charset="0"/>
                <a:cs typeface="Times New Roman" panose="02020603050405020304" pitchFamily="18" charset="0"/>
              </a:rPr>
              <a:t>Proposal</a:t>
            </a:r>
            <a:endParaRPr lang="da-DK" sz="2000" u="sng" dirty="0">
              <a:effectLst/>
              <a:latin typeface="Calibri" panose="020F050202020403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Delete the last sentence totally.</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a-DK" dirty="0"/>
          </a:p>
        </p:txBody>
      </p:sp>
      <p:sp>
        <p:nvSpPr>
          <p:cNvPr id="4" name="Titel 1">
            <a:extLst>
              <a:ext uri="{FF2B5EF4-FFF2-40B4-BE49-F238E27FC236}">
                <a16:creationId xmlns:a16="http://schemas.microsoft.com/office/drawing/2014/main" id="{F94D4E73-2600-4456-A898-B3A573AFE081}"/>
              </a:ext>
            </a:extLst>
          </p:cNvPr>
          <p:cNvSpPr>
            <a:spLocks noGrp="1"/>
          </p:cNvSpPr>
          <p:nvPr>
            <p:ph type="title"/>
          </p:nvPr>
        </p:nvSpPr>
        <p:spPr>
          <a:xfrm>
            <a:off x="726440" y="285169"/>
            <a:ext cx="10515600" cy="787083"/>
          </a:xfrm>
          <a:ln w="19050">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da-DK" sz="3600" b="1" dirty="0" err="1"/>
              <a:t>Proposals</a:t>
            </a:r>
            <a:r>
              <a:rPr lang="da-DK" sz="3600" b="1" dirty="0"/>
              <a:t> for Convention 2021</a:t>
            </a:r>
          </a:p>
        </p:txBody>
      </p:sp>
      <p:pic>
        <p:nvPicPr>
          <p:cNvPr id="7" name="Billede 6">
            <a:extLst>
              <a:ext uri="{FF2B5EF4-FFF2-40B4-BE49-F238E27FC236}">
                <a16:creationId xmlns:a16="http://schemas.microsoft.com/office/drawing/2014/main" id="{0B9F4E1B-5965-4AB8-B9DC-7F08A8B268E8}"/>
              </a:ext>
            </a:extLst>
          </p:cNvPr>
          <p:cNvPicPr>
            <a:picLocks noChangeAspect="1"/>
          </p:cNvPicPr>
          <p:nvPr/>
        </p:nvPicPr>
        <p:blipFill>
          <a:blip r:embed="rId2"/>
          <a:stretch>
            <a:fillRect/>
          </a:stretch>
        </p:blipFill>
        <p:spPr>
          <a:xfrm>
            <a:off x="1129764" y="432117"/>
            <a:ext cx="646232" cy="640135"/>
          </a:xfrm>
          <a:prstGeom prst="rect">
            <a:avLst/>
          </a:prstGeom>
        </p:spPr>
      </p:pic>
    </p:spTree>
    <p:extLst>
      <p:ext uri="{BB962C8B-B14F-4D97-AF65-F5344CB8AC3E}">
        <p14:creationId xmlns:p14="http://schemas.microsoft.com/office/powerpoint/2010/main" val="35542838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2A15AF1-4C80-41BD-9386-1DAECDC938DF}"/>
              </a:ext>
            </a:extLst>
          </p:cNvPr>
          <p:cNvSpPr>
            <a:spLocks noGrp="1"/>
          </p:cNvSpPr>
          <p:nvPr>
            <p:ph idx="1"/>
          </p:nvPr>
        </p:nvSpPr>
        <p:spPr>
          <a:xfrm>
            <a:off x="375920" y="1544320"/>
            <a:ext cx="11216640" cy="5181600"/>
          </a:xfrm>
        </p:spPr>
        <p:txBody>
          <a:bodyPr/>
          <a:lstStyle/>
          <a:p>
            <a:pPr marL="31750" indent="0" algn="ctr">
              <a:lnSpc>
                <a:spcPct val="107000"/>
              </a:lnSpc>
              <a:spcAft>
                <a:spcPts val="800"/>
              </a:spcAft>
              <a:buNone/>
            </a:pPr>
            <a:r>
              <a:rPr lang="en-US" sz="2400" b="1" u="sng" dirty="0">
                <a:effectLst/>
                <a:latin typeface="Arial" panose="020B0604020202020204" pitchFamily="34" charset="0"/>
                <a:ea typeface="Calibri" panose="020F0502020204030204" pitchFamily="34" charset="0"/>
                <a:cs typeface="Times New Roman" panose="02020603050405020304" pitchFamily="18" charset="0"/>
              </a:rPr>
              <a:t>GENERAL MOTIONS  </a:t>
            </a:r>
            <a:endParaRPr lang="da-DK" sz="2400" b="1" u="sng" dirty="0">
              <a:effectLst/>
              <a:latin typeface="Calibri" panose="020F050202020403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endParaRPr lang="en-US" sz="1800" b="1" dirty="0">
              <a:effectLst/>
              <a:latin typeface="Arial" panose="020B060402020202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r>
              <a:rPr lang="en-US" sz="2000" b="1" u="sng" dirty="0">
                <a:effectLst/>
                <a:latin typeface="Arial" panose="020B0604020202020204" pitchFamily="34" charset="0"/>
                <a:ea typeface="Calibri" panose="020F0502020204030204" pitchFamily="34" charset="0"/>
                <a:cs typeface="Times New Roman" panose="02020603050405020304" pitchFamily="18" charset="0"/>
              </a:rPr>
              <a:t>GENERAL MOTION A </a:t>
            </a:r>
            <a:endParaRPr lang="da-DK" sz="2000" u="sng" dirty="0">
              <a:effectLst/>
              <a:latin typeface="Calibri" panose="020F050202020403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r>
              <a:rPr lang="en-US" sz="1400" dirty="0">
                <a:effectLst/>
                <a:latin typeface="Arial" panose="020B0604020202020204" pitchFamily="34" charset="0"/>
                <a:ea typeface="Calibri" panose="020F0502020204030204" pitchFamily="34" charset="0"/>
                <a:cs typeface="Times New Roman" panose="02020603050405020304" pitchFamily="18" charset="0"/>
              </a:rPr>
              <a:t>PROPOSED BY Inner Wheel Club of Auckland East District NZ291 New Zealand </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r>
              <a:rPr lang="en-US" sz="1400" dirty="0">
                <a:effectLst/>
                <a:latin typeface="Arial" panose="020B0604020202020204" pitchFamily="34" charset="0"/>
                <a:ea typeface="Calibri" panose="020F0502020204030204" pitchFamily="34" charset="0"/>
                <a:cs typeface="Times New Roman" panose="02020603050405020304" pitchFamily="18" charset="0"/>
              </a:rPr>
              <a:t>SECONDED BY Inner Wheel Club of </a:t>
            </a:r>
            <a:r>
              <a:rPr lang="en-US" sz="1400" dirty="0" err="1">
                <a:effectLst/>
                <a:latin typeface="Arial" panose="020B0604020202020204" pitchFamily="34" charset="0"/>
                <a:ea typeface="Calibri" panose="020F0502020204030204" pitchFamily="34" charset="0"/>
                <a:cs typeface="Times New Roman" panose="02020603050405020304" pitchFamily="18" charset="0"/>
              </a:rPr>
              <a:t>Otautahi</a:t>
            </a:r>
            <a:r>
              <a:rPr lang="en-US" sz="1400" dirty="0">
                <a:effectLst/>
                <a:latin typeface="Arial" panose="020B0604020202020204" pitchFamily="34" charset="0"/>
                <a:ea typeface="Calibri" panose="020F0502020204030204" pitchFamily="34" charset="0"/>
                <a:cs typeface="Times New Roman" panose="02020603050405020304" pitchFamily="18" charset="0"/>
              </a:rPr>
              <a:t> Canterbury District NZ297 New Zealand </a:t>
            </a:r>
            <a:endParaRPr lang="en-US" sz="1400" dirty="0">
              <a:latin typeface="Arial" panose="020B060402020202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endParaRPr lang="en-US" sz="2000" dirty="0">
              <a:effectLst/>
              <a:latin typeface="Arial" panose="020B060402020202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r>
              <a:rPr lang="en-US" sz="2400" dirty="0">
                <a:effectLst/>
                <a:latin typeface="Arial" panose="020B0604020202020204" pitchFamily="34" charset="0"/>
                <a:ea typeface="Calibri" panose="020F0502020204030204" pitchFamily="34" charset="0"/>
                <a:cs typeface="Times New Roman" panose="02020603050405020304" pitchFamily="18" charset="0"/>
              </a:rPr>
              <a:t>That a mandate be given to the International Governing Body to oversee a process to select and confirm a new name for International Inner Wheel. The new name to be presented at Convention 2024 to </a:t>
            </a:r>
            <a:r>
              <a:rPr lang="en-US" sz="2400" dirty="0" err="1">
                <a:effectLst/>
                <a:latin typeface="Arial" panose="020B0604020202020204" pitchFamily="34" charset="0"/>
                <a:ea typeface="Calibri" panose="020F0502020204030204" pitchFamily="34" charset="0"/>
                <a:cs typeface="Times New Roman" panose="02020603050405020304" pitchFamily="18" charset="0"/>
              </a:rPr>
              <a:t>recognise</a:t>
            </a:r>
            <a:r>
              <a:rPr lang="en-US" sz="2400" dirty="0">
                <a:effectLst/>
                <a:latin typeface="Arial" panose="020B0604020202020204" pitchFamily="34" charset="0"/>
                <a:ea typeface="Calibri" panose="020F0502020204030204" pitchFamily="34" charset="0"/>
                <a:cs typeface="Times New Roman" panose="02020603050405020304" pitchFamily="18" charset="0"/>
              </a:rPr>
              <a:t> 100 years of Inner Wheel as it moves into its next century of friendship and service</a:t>
            </a: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Titel 1">
            <a:extLst>
              <a:ext uri="{FF2B5EF4-FFF2-40B4-BE49-F238E27FC236}">
                <a16:creationId xmlns:a16="http://schemas.microsoft.com/office/drawing/2014/main" id="{F94D4E73-2600-4456-A898-B3A573AFE081}"/>
              </a:ext>
            </a:extLst>
          </p:cNvPr>
          <p:cNvSpPr>
            <a:spLocks noGrp="1"/>
          </p:cNvSpPr>
          <p:nvPr>
            <p:ph type="title"/>
          </p:nvPr>
        </p:nvSpPr>
        <p:spPr>
          <a:xfrm>
            <a:off x="726440" y="285169"/>
            <a:ext cx="10515600" cy="787083"/>
          </a:xfrm>
          <a:ln w="19050">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da-DK" sz="3600" b="1" dirty="0" err="1"/>
              <a:t>Proposals</a:t>
            </a:r>
            <a:r>
              <a:rPr lang="da-DK" sz="3600" b="1" dirty="0"/>
              <a:t> for Convention 2021</a:t>
            </a:r>
          </a:p>
        </p:txBody>
      </p:sp>
      <p:pic>
        <p:nvPicPr>
          <p:cNvPr id="7" name="Billede 6">
            <a:extLst>
              <a:ext uri="{FF2B5EF4-FFF2-40B4-BE49-F238E27FC236}">
                <a16:creationId xmlns:a16="http://schemas.microsoft.com/office/drawing/2014/main" id="{0B9F4E1B-5965-4AB8-B9DC-7F08A8B268E8}"/>
              </a:ext>
            </a:extLst>
          </p:cNvPr>
          <p:cNvPicPr>
            <a:picLocks noChangeAspect="1"/>
          </p:cNvPicPr>
          <p:nvPr/>
        </p:nvPicPr>
        <p:blipFill>
          <a:blip r:embed="rId2"/>
          <a:stretch>
            <a:fillRect/>
          </a:stretch>
        </p:blipFill>
        <p:spPr>
          <a:xfrm>
            <a:off x="1129764" y="432117"/>
            <a:ext cx="646232" cy="640135"/>
          </a:xfrm>
          <a:prstGeom prst="rect">
            <a:avLst/>
          </a:prstGeom>
        </p:spPr>
      </p:pic>
    </p:spTree>
    <p:extLst>
      <p:ext uri="{BB962C8B-B14F-4D97-AF65-F5344CB8AC3E}">
        <p14:creationId xmlns:p14="http://schemas.microsoft.com/office/powerpoint/2010/main" val="6724832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2A15AF1-4C80-41BD-9386-1DAECDC938DF}"/>
              </a:ext>
            </a:extLst>
          </p:cNvPr>
          <p:cNvSpPr>
            <a:spLocks noGrp="1"/>
          </p:cNvSpPr>
          <p:nvPr>
            <p:ph idx="1"/>
          </p:nvPr>
        </p:nvSpPr>
        <p:spPr/>
        <p:txBody>
          <a:bodyPr/>
          <a:lstStyle/>
          <a:p>
            <a:pPr marL="0" indent="0" algn="ctr">
              <a:buNone/>
            </a:pPr>
            <a:r>
              <a:rPr lang="en-US" sz="1800" b="1" dirty="0">
                <a:effectLst/>
                <a:latin typeface="Arial" panose="020B0604020202020204" pitchFamily="34" charset="0"/>
                <a:ea typeface="Calibri" panose="020F0502020204030204" pitchFamily="34" charset="0"/>
                <a:cs typeface="Times New Roman" panose="02020603050405020304" pitchFamily="18" charset="0"/>
              </a:rPr>
              <a:t>MOTIVATION</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p>
          <a:p>
            <a:pPr marL="0" indent="0" algn="ctr">
              <a:buNone/>
            </a:pP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r>
              <a:rPr lang="en-US" sz="2400" dirty="0">
                <a:effectLst/>
                <a:latin typeface="Arial" panose="020B0604020202020204" pitchFamily="34" charset="0"/>
                <a:ea typeface="Calibri" panose="020F0502020204030204" pitchFamily="34" charset="0"/>
                <a:cs typeface="Times New Roman" panose="02020603050405020304" pitchFamily="18" charset="0"/>
              </a:rPr>
              <a:t>International Inner Wheel will be celebrating 100 years of friendship and service in 2024. This motion gives an opportunity for International Inner Wheel to move into its next century with a name more readily identifiable to both members and the general public as to who and what our </a:t>
            </a:r>
            <a:r>
              <a:rPr lang="en-US" sz="2400" dirty="0" err="1">
                <a:effectLst/>
                <a:latin typeface="Arial" panose="020B0604020202020204" pitchFamily="34" charset="0"/>
                <a:ea typeface="Calibri" panose="020F0502020204030204" pitchFamily="34" charset="0"/>
                <a:cs typeface="Times New Roman" panose="02020603050405020304" pitchFamily="18" charset="0"/>
              </a:rPr>
              <a:t>organisation</a:t>
            </a:r>
            <a:r>
              <a:rPr lang="en-US" sz="2400" dirty="0">
                <a:effectLst/>
                <a:latin typeface="Arial" panose="020B0604020202020204" pitchFamily="34" charset="0"/>
                <a:ea typeface="Calibri" panose="020F0502020204030204" pitchFamily="34" charset="0"/>
                <a:cs typeface="Times New Roman" panose="02020603050405020304" pitchFamily="18" charset="0"/>
              </a:rPr>
              <a:t> represents now and in the future. A name that will engage and encourage young women to join one of the world’s leading women’s voluntary service </a:t>
            </a:r>
            <a:r>
              <a:rPr lang="en-US" sz="2400" dirty="0" err="1">
                <a:effectLst/>
                <a:latin typeface="Arial" panose="020B0604020202020204" pitchFamily="34" charset="0"/>
                <a:ea typeface="Calibri" panose="020F0502020204030204" pitchFamily="34" charset="0"/>
                <a:cs typeface="Times New Roman" panose="02020603050405020304" pitchFamily="18" charset="0"/>
              </a:rPr>
              <a:t>organisations</a:t>
            </a:r>
            <a:r>
              <a:rPr lang="en-US" sz="2400" dirty="0">
                <a:effectLst/>
                <a:latin typeface="Arial" panose="020B0604020202020204" pitchFamily="34" charset="0"/>
                <a:ea typeface="Calibri" panose="020F0502020204030204" pitchFamily="34" charset="0"/>
                <a:cs typeface="Times New Roman" panose="02020603050405020304" pitchFamily="18" charset="0"/>
              </a:rPr>
              <a:t> that has service and friendship as its cornerstone.</a:t>
            </a: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Titel 1">
            <a:extLst>
              <a:ext uri="{FF2B5EF4-FFF2-40B4-BE49-F238E27FC236}">
                <a16:creationId xmlns:a16="http://schemas.microsoft.com/office/drawing/2014/main" id="{F94D4E73-2600-4456-A898-B3A573AFE081}"/>
              </a:ext>
            </a:extLst>
          </p:cNvPr>
          <p:cNvSpPr>
            <a:spLocks noGrp="1"/>
          </p:cNvSpPr>
          <p:nvPr>
            <p:ph type="title"/>
          </p:nvPr>
        </p:nvSpPr>
        <p:spPr>
          <a:xfrm>
            <a:off x="726440" y="285169"/>
            <a:ext cx="10515600" cy="787083"/>
          </a:xfrm>
          <a:ln w="19050">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da-DK" sz="3600" b="1" dirty="0" err="1"/>
              <a:t>Proposals</a:t>
            </a:r>
            <a:r>
              <a:rPr lang="da-DK" sz="3600" b="1" dirty="0"/>
              <a:t> for Convention 2021</a:t>
            </a:r>
          </a:p>
        </p:txBody>
      </p:sp>
      <p:pic>
        <p:nvPicPr>
          <p:cNvPr id="7" name="Billede 6">
            <a:extLst>
              <a:ext uri="{FF2B5EF4-FFF2-40B4-BE49-F238E27FC236}">
                <a16:creationId xmlns:a16="http://schemas.microsoft.com/office/drawing/2014/main" id="{0B9F4E1B-5965-4AB8-B9DC-7F08A8B268E8}"/>
              </a:ext>
            </a:extLst>
          </p:cNvPr>
          <p:cNvPicPr>
            <a:picLocks noChangeAspect="1"/>
          </p:cNvPicPr>
          <p:nvPr/>
        </p:nvPicPr>
        <p:blipFill>
          <a:blip r:embed="rId2"/>
          <a:stretch>
            <a:fillRect/>
          </a:stretch>
        </p:blipFill>
        <p:spPr>
          <a:xfrm>
            <a:off x="1129764" y="432117"/>
            <a:ext cx="646232" cy="640135"/>
          </a:xfrm>
          <a:prstGeom prst="rect">
            <a:avLst/>
          </a:prstGeom>
        </p:spPr>
      </p:pic>
    </p:spTree>
    <p:extLst>
      <p:ext uri="{BB962C8B-B14F-4D97-AF65-F5344CB8AC3E}">
        <p14:creationId xmlns:p14="http://schemas.microsoft.com/office/powerpoint/2010/main" val="42575003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2A15AF1-4C80-41BD-9386-1DAECDC938DF}"/>
              </a:ext>
            </a:extLst>
          </p:cNvPr>
          <p:cNvSpPr>
            <a:spLocks noGrp="1"/>
          </p:cNvSpPr>
          <p:nvPr>
            <p:ph idx="1"/>
          </p:nvPr>
        </p:nvSpPr>
        <p:spPr/>
        <p:txBody>
          <a:bodyPr/>
          <a:lstStyle/>
          <a:p>
            <a:pPr marL="31750" indent="0">
              <a:lnSpc>
                <a:spcPct val="107000"/>
              </a:lnSpc>
              <a:spcAft>
                <a:spcPts val="800"/>
              </a:spcAft>
              <a:buNone/>
            </a:pPr>
            <a:r>
              <a:rPr lang="en-US" sz="2400" b="1" dirty="0">
                <a:effectLst/>
                <a:latin typeface="Arial" panose="020B0604020202020204" pitchFamily="34" charset="0"/>
                <a:ea typeface="Calibri" panose="020F0502020204030204" pitchFamily="34" charset="0"/>
                <a:cs typeface="Times New Roman" panose="02020603050405020304" pitchFamily="18" charset="0"/>
              </a:rPr>
              <a:t>GENERAL MOTION B </a:t>
            </a:r>
            <a:endParaRPr lang="da-DK" sz="2400" b="1" dirty="0">
              <a:latin typeface="Calibri" panose="020F050202020403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r>
              <a:rPr lang="en-US" sz="1400" dirty="0">
                <a:effectLst/>
                <a:latin typeface="Arial" panose="020B0604020202020204" pitchFamily="34" charset="0"/>
                <a:ea typeface="Calibri" panose="020F0502020204030204" pitchFamily="34" charset="0"/>
                <a:cs typeface="Times New Roman" panose="02020603050405020304" pitchFamily="18" charset="0"/>
              </a:rPr>
              <a:t>PROPOSED BY Inner Wheel Club of Aotea Auckland, NZ291 New Zealand </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r>
              <a:rPr lang="en-US" sz="1400" dirty="0">
                <a:effectLst/>
                <a:latin typeface="Arial" panose="020B0604020202020204" pitchFamily="34" charset="0"/>
                <a:ea typeface="Calibri" panose="020F0502020204030204" pitchFamily="34" charset="0"/>
                <a:cs typeface="Times New Roman" panose="02020603050405020304" pitchFamily="18" charset="0"/>
              </a:rPr>
              <a:t>SECONDED BY Inner Wheel Club of Split </a:t>
            </a:r>
            <a:r>
              <a:rPr lang="en-US" sz="1400" dirty="0" err="1">
                <a:effectLst/>
                <a:latin typeface="Arial" panose="020B0604020202020204" pitchFamily="34" charset="0"/>
                <a:ea typeface="Calibri" panose="020F0502020204030204" pitchFamily="34" charset="0"/>
                <a:cs typeface="Times New Roman" panose="02020603050405020304" pitchFamily="18" charset="0"/>
              </a:rPr>
              <a:t>Palmina</a:t>
            </a:r>
            <a:r>
              <a:rPr lang="en-US" sz="1400" dirty="0">
                <a:effectLst/>
                <a:latin typeface="Arial" panose="020B0604020202020204" pitchFamily="34" charset="0"/>
                <a:ea typeface="Calibri" panose="020F0502020204030204" pitchFamily="34" charset="0"/>
                <a:cs typeface="Times New Roman" panose="02020603050405020304" pitchFamily="18" charset="0"/>
              </a:rPr>
              <a:t>, 191, Croatia </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r>
              <a:rPr lang="en-US" sz="2400" dirty="0">
                <a:effectLst/>
                <a:latin typeface="Arial" panose="020B0604020202020204" pitchFamily="34" charset="0"/>
                <a:ea typeface="Calibri" panose="020F0502020204030204" pitchFamily="34" charset="0"/>
                <a:cs typeface="Times New Roman" panose="02020603050405020304" pitchFamily="18" charset="0"/>
              </a:rPr>
              <a:t>That a mandate be given to the International Governing Body to oversee a process to select and confirm a new emblem and branding guidelines for International Inner Wheel. These are to be presented at Convention 2024 for launching International Inner Wheel into its next century of service and friendship. </a:t>
            </a: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Titel 1">
            <a:extLst>
              <a:ext uri="{FF2B5EF4-FFF2-40B4-BE49-F238E27FC236}">
                <a16:creationId xmlns:a16="http://schemas.microsoft.com/office/drawing/2014/main" id="{F94D4E73-2600-4456-A898-B3A573AFE081}"/>
              </a:ext>
            </a:extLst>
          </p:cNvPr>
          <p:cNvSpPr>
            <a:spLocks noGrp="1"/>
          </p:cNvSpPr>
          <p:nvPr>
            <p:ph type="title"/>
          </p:nvPr>
        </p:nvSpPr>
        <p:spPr>
          <a:xfrm>
            <a:off x="726440" y="285169"/>
            <a:ext cx="10515600" cy="787083"/>
          </a:xfrm>
          <a:ln w="19050">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da-DK" sz="3600" b="1" dirty="0" err="1"/>
              <a:t>Proposals</a:t>
            </a:r>
            <a:r>
              <a:rPr lang="da-DK" sz="3600" b="1" dirty="0"/>
              <a:t> for Convention 2021</a:t>
            </a:r>
          </a:p>
        </p:txBody>
      </p:sp>
      <p:pic>
        <p:nvPicPr>
          <p:cNvPr id="7" name="Billede 6">
            <a:extLst>
              <a:ext uri="{FF2B5EF4-FFF2-40B4-BE49-F238E27FC236}">
                <a16:creationId xmlns:a16="http://schemas.microsoft.com/office/drawing/2014/main" id="{0B9F4E1B-5965-4AB8-B9DC-7F08A8B268E8}"/>
              </a:ext>
            </a:extLst>
          </p:cNvPr>
          <p:cNvPicPr>
            <a:picLocks noChangeAspect="1"/>
          </p:cNvPicPr>
          <p:nvPr/>
        </p:nvPicPr>
        <p:blipFill>
          <a:blip r:embed="rId2"/>
          <a:stretch>
            <a:fillRect/>
          </a:stretch>
        </p:blipFill>
        <p:spPr>
          <a:xfrm>
            <a:off x="1129764" y="432117"/>
            <a:ext cx="646232" cy="640135"/>
          </a:xfrm>
          <a:prstGeom prst="rect">
            <a:avLst/>
          </a:prstGeom>
        </p:spPr>
      </p:pic>
    </p:spTree>
    <p:extLst>
      <p:ext uri="{BB962C8B-B14F-4D97-AF65-F5344CB8AC3E}">
        <p14:creationId xmlns:p14="http://schemas.microsoft.com/office/powerpoint/2010/main" val="3864894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2A15AF1-4C80-41BD-9386-1DAECDC938DF}"/>
              </a:ext>
            </a:extLst>
          </p:cNvPr>
          <p:cNvSpPr>
            <a:spLocks noGrp="1"/>
          </p:cNvSpPr>
          <p:nvPr>
            <p:ph idx="1"/>
          </p:nvPr>
        </p:nvSpPr>
        <p:spPr/>
        <p:txBody>
          <a:bodyPr>
            <a:normAutofit lnSpcReduction="10000"/>
          </a:bodyPr>
          <a:lstStyle/>
          <a:p>
            <a:pPr marL="31750" indent="0">
              <a:lnSpc>
                <a:spcPct val="107000"/>
              </a:lnSpc>
              <a:spcAft>
                <a:spcPts val="800"/>
              </a:spcAft>
              <a:buNone/>
            </a:pPr>
            <a:r>
              <a:rPr lang="en-US" sz="2400" b="1" dirty="0">
                <a:effectLst/>
                <a:latin typeface="Arial" panose="020B0604020202020204" pitchFamily="34" charset="0"/>
                <a:ea typeface="Calibri" panose="020F0502020204030204" pitchFamily="34" charset="0"/>
                <a:cs typeface="Times New Roman" panose="02020603050405020304" pitchFamily="18" charset="0"/>
              </a:rPr>
              <a:t>MOTIVATION </a:t>
            </a:r>
          </a:p>
          <a:p>
            <a:pPr marL="31750" indent="0">
              <a:lnSpc>
                <a:spcPct val="107000"/>
              </a:lnSpc>
              <a:spcAft>
                <a:spcPts val="800"/>
              </a:spcAft>
              <a:buNone/>
            </a:pPr>
            <a:r>
              <a:rPr lang="en-US" sz="2400" dirty="0">
                <a:effectLst/>
                <a:latin typeface="Arial" panose="020B0604020202020204" pitchFamily="34" charset="0"/>
                <a:ea typeface="Calibri" panose="020F0502020204030204" pitchFamily="34" charset="0"/>
                <a:cs typeface="Times New Roman" panose="02020603050405020304" pitchFamily="18" charset="0"/>
              </a:rPr>
              <a:t>In 2024 International Inner Wheel will be celebrating 100 years as women in service which is an appropriate time to launch a new brand identity. An opportunity to move the </a:t>
            </a:r>
            <a:r>
              <a:rPr lang="en-US" sz="2400" dirty="0" err="1">
                <a:effectLst/>
                <a:latin typeface="Arial" panose="020B0604020202020204" pitchFamily="34" charset="0"/>
                <a:ea typeface="Calibri" panose="020F0502020204030204" pitchFamily="34" charset="0"/>
                <a:cs typeface="Times New Roman" panose="02020603050405020304" pitchFamily="18" charset="0"/>
              </a:rPr>
              <a:t>organisation</a:t>
            </a:r>
            <a:r>
              <a:rPr lang="en-US" sz="2400" dirty="0">
                <a:effectLst/>
                <a:latin typeface="Arial" panose="020B0604020202020204" pitchFamily="34" charset="0"/>
                <a:ea typeface="Calibri" panose="020F0502020204030204" pitchFamily="34" charset="0"/>
                <a:cs typeface="Times New Roman" panose="02020603050405020304" pitchFamily="18" charset="0"/>
              </a:rPr>
              <a:t> forward to engage women of the future by having a logo that reflects our future focused commitment to making a positive difference in the world, whilst still </a:t>
            </a:r>
            <a:r>
              <a:rPr lang="en-US" sz="2400" dirty="0" err="1">
                <a:effectLst/>
                <a:latin typeface="Arial" panose="020B0604020202020204" pitchFamily="34" charset="0"/>
                <a:ea typeface="Calibri" panose="020F0502020204030204" pitchFamily="34" charset="0"/>
                <a:cs typeface="Times New Roman" panose="02020603050405020304" pitchFamily="18" charset="0"/>
              </a:rPr>
              <a:t>recognising</a:t>
            </a:r>
            <a:r>
              <a:rPr lang="en-US" sz="2400" dirty="0">
                <a:effectLst/>
                <a:latin typeface="Arial" panose="020B0604020202020204" pitchFamily="34" charset="0"/>
                <a:ea typeface="Calibri" panose="020F0502020204030204" pitchFamily="34" charset="0"/>
                <a:cs typeface="Times New Roman" panose="02020603050405020304" pitchFamily="18" charset="0"/>
              </a:rPr>
              <a:t> our roots and history. A new century – a time for new beginnings as women in action sharing friendship through service as the world’s leading voluntary service </a:t>
            </a:r>
            <a:r>
              <a:rPr lang="en-US" sz="2400" dirty="0" err="1">
                <a:effectLst/>
                <a:latin typeface="Arial" panose="020B0604020202020204" pitchFamily="34" charset="0"/>
                <a:ea typeface="Calibri" panose="020F0502020204030204" pitchFamily="34" charset="0"/>
                <a:cs typeface="Times New Roman" panose="02020603050405020304" pitchFamily="18" charset="0"/>
              </a:rPr>
              <a:t>organisation</a:t>
            </a:r>
            <a:r>
              <a:rPr lang="en-US" sz="2400" dirty="0">
                <a:effectLst/>
                <a:latin typeface="Arial" panose="020B0604020202020204" pitchFamily="34" charset="0"/>
                <a:ea typeface="Calibri" panose="020F0502020204030204" pitchFamily="34" charset="0"/>
                <a:cs typeface="Times New Roman" panose="02020603050405020304" pitchFamily="18" charset="0"/>
              </a:rPr>
              <a:t>.</a:t>
            </a: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Titel 1">
            <a:extLst>
              <a:ext uri="{FF2B5EF4-FFF2-40B4-BE49-F238E27FC236}">
                <a16:creationId xmlns:a16="http://schemas.microsoft.com/office/drawing/2014/main" id="{F94D4E73-2600-4456-A898-B3A573AFE081}"/>
              </a:ext>
            </a:extLst>
          </p:cNvPr>
          <p:cNvSpPr>
            <a:spLocks noGrp="1"/>
          </p:cNvSpPr>
          <p:nvPr>
            <p:ph type="title"/>
          </p:nvPr>
        </p:nvSpPr>
        <p:spPr>
          <a:xfrm>
            <a:off x="726440" y="285169"/>
            <a:ext cx="10515600" cy="787083"/>
          </a:xfrm>
          <a:ln w="19050">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da-DK" sz="3600" b="1" dirty="0" err="1"/>
              <a:t>Proposals</a:t>
            </a:r>
            <a:r>
              <a:rPr lang="da-DK" sz="3600" b="1" dirty="0"/>
              <a:t> for Convention 2021</a:t>
            </a:r>
          </a:p>
        </p:txBody>
      </p:sp>
      <p:pic>
        <p:nvPicPr>
          <p:cNvPr id="7" name="Billede 6">
            <a:extLst>
              <a:ext uri="{FF2B5EF4-FFF2-40B4-BE49-F238E27FC236}">
                <a16:creationId xmlns:a16="http://schemas.microsoft.com/office/drawing/2014/main" id="{0B9F4E1B-5965-4AB8-B9DC-7F08A8B268E8}"/>
              </a:ext>
            </a:extLst>
          </p:cNvPr>
          <p:cNvPicPr>
            <a:picLocks noChangeAspect="1"/>
          </p:cNvPicPr>
          <p:nvPr/>
        </p:nvPicPr>
        <p:blipFill>
          <a:blip r:embed="rId2"/>
          <a:stretch>
            <a:fillRect/>
          </a:stretch>
        </p:blipFill>
        <p:spPr>
          <a:xfrm>
            <a:off x="1129764" y="432117"/>
            <a:ext cx="646232" cy="640135"/>
          </a:xfrm>
          <a:prstGeom prst="rect">
            <a:avLst/>
          </a:prstGeom>
        </p:spPr>
      </p:pic>
    </p:spTree>
    <p:extLst>
      <p:ext uri="{BB962C8B-B14F-4D97-AF65-F5344CB8AC3E}">
        <p14:creationId xmlns:p14="http://schemas.microsoft.com/office/powerpoint/2010/main" val="32896678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2A15AF1-4C80-41BD-9386-1DAECDC938DF}"/>
              </a:ext>
            </a:extLst>
          </p:cNvPr>
          <p:cNvSpPr>
            <a:spLocks noGrp="1"/>
          </p:cNvSpPr>
          <p:nvPr>
            <p:ph idx="1"/>
          </p:nvPr>
        </p:nvSpPr>
        <p:spPr/>
        <p:txBody>
          <a:bodyPr/>
          <a:lstStyle/>
          <a:p>
            <a:pPr marL="31750" indent="0">
              <a:lnSpc>
                <a:spcPct val="107000"/>
              </a:lnSpc>
              <a:spcAft>
                <a:spcPts val="800"/>
              </a:spcAft>
              <a:buNone/>
            </a:pPr>
            <a:r>
              <a:rPr lang="en-US" sz="2000" b="1" dirty="0">
                <a:effectLst/>
                <a:latin typeface="Arial" panose="020B0604020202020204" pitchFamily="34" charset="0"/>
                <a:ea typeface="Calibri" panose="020F0502020204030204" pitchFamily="34" charset="0"/>
                <a:cs typeface="Times New Roman" panose="02020603050405020304" pitchFamily="18" charset="0"/>
              </a:rPr>
              <a:t>GENERAL MOTION C </a:t>
            </a: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r>
              <a:rPr lang="en-US" sz="1400" dirty="0">
                <a:effectLst/>
                <a:latin typeface="Arial" panose="020B0604020202020204" pitchFamily="34" charset="0"/>
                <a:ea typeface="Calibri" panose="020F0502020204030204" pitchFamily="34" charset="0"/>
                <a:cs typeface="Times New Roman" panose="02020603050405020304" pitchFamily="18" charset="0"/>
              </a:rPr>
              <a:t>PROPOSED BY Inner Wheel Club of </a:t>
            </a:r>
            <a:r>
              <a:rPr lang="en-US" sz="1400" dirty="0" err="1">
                <a:effectLst/>
                <a:latin typeface="Arial" panose="020B0604020202020204" pitchFamily="34" charset="0"/>
                <a:ea typeface="Calibri" panose="020F0502020204030204" pitchFamily="34" charset="0"/>
                <a:cs typeface="Times New Roman" panose="02020603050405020304" pitchFamily="18" charset="0"/>
              </a:rPr>
              <a:t>Bruxelles</a:t>
            </a:r>
            <a:r>
              <a:rPr lang="en-US" sz="1400" dirty="0">
                <a:effectLst/>
                <a:latin typeface="Arial" panose="020B0604020202020204" pitchFamily="34" charset="0"/>
                <a:ea typeface="Calibri" panose="020F0502020204030204" pitchFamily="34" charset="0"/>
                <a:cs typeface="Times New Roman" panose="02020603050405020304" pitchFamily="18" charset="0"/>
              </a:rPr>
              <a:t> Renaissance District 62 Belgium &amp; Luxembourg SECONDED BY Inner Wheel District 62 Belgium &amp; Luxembourg </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marL="31750" indent="0">
              <a:lnSpc>
                <a:spcPct val="107000"/>
              </a:lnSpc>
              <a:spcAft>
                <a:spcPts val="800"/>
              </a:spcAft>
              <a:buNone/>
            </a:pPr>
            <a:r>
              <a:rPr lang="en-US" sz="2000" dirty="0">
                <a:effectLst/>
                <a:latin typeface="Arial" panose="020B0604020202020204" pitchFamily="34" charset="0"/>
                <a:ea typeface="Calibri" panose="020F0502020204030204" pitchFamily="34" charset="0"/>
                <a:cs typeface="Times New Roman" panose="02020603050405020304" pitchFamily="18" charset="0"/>
              </a:rPr>
              <a:t>The finances of International Inner Wheel are thriving thanks to an excellent financial management over the years. So the yearly profits should be invested in publicity material, electronic votes and so on. The profits from the previous year of Convention year should be used to </a:t>
            </a:r>
            <a:r>
              <a:rPr lang="en-US" sz="2000" dirty="0" err="1">
                <a:effectLst/>
                <a:latin typeface="Arial" panose="020B0604020202020204" pitchFamily="34" charset="0"/>
                <a:ea typeface="Calibri" panose="020F0502020204030204" pitchFamily="34" charset="0"/>
                <a:cs typeface="Times New Roman" panose="02020603050405020304" pitchFamily="18" charset="0"/>
              </a:rPr>
              <a:t>organise</a:t>
            </a:r>
            <a:r>
              <a:rPr lang="en-US" sz="2000" dirty="0">
                <a:effectLst/>
                <a:latin typeface="Arial" panose="020B0604020202020204" pitchFamily="34" charset="0"/>
                <a:ea typeface="Calibri" panose="020F0502020204030204" pitchFamily="34" charset="0"/>
                <a:cs typeface="Times New Roman" panose="02020603050405020304" pitchFamily="18" charset="0"/>
              </a:rPr>
              <a:t> the Triennial convention which is the only International Inner Wheel event we have. </a:t>
            </a: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Titel 1">
            <a:extLst>
              <a:ext uri="{FF2B5EF4-FFF2-40B4-BE49-F238E27FC236}">
                <a16:creationId xmlns:a16="http://schemas.microsoft.com/office/drawing/2014/main" id="{F94D4E73-2600-4456-A898-B3A573AFE081}"/>
              </a:ext>
            </a:extLst>
          </p:cNvPr>
          <p:cNvSpPr>
            <a:spLocks noGrp="1"/>
          </p:cNvSpPr>
          <p:nvPr>
            <p:ph type="title"/>
          </p:nvPr>
        </p:nvSpPr>
        <p:spPr>
          <a:xfrm>
            <a:off x="726440" y="285169"/>
            <a:ext cx="10515600" cy="787083"/>
          </a:xfrm>
          <a:ln w="19050">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da-DK" sz="3600" b="1" dirty="0" err="1"/>
              <a:t>Proposals</a:t>
            </a:r>
            <a:r>
              <a:rPr lang="da-DK" sz="3600" b="1" dirty="0"/>
              <a:t> for Convention 2021</a:t>
            </a:r>
          </a:p>
        </p:txBody>
      </p:sp>
      <p:pic>
        <p:nvPicPr>
          <p:cNvPr id="7" name="Billede 6">
            <a:extLst>
              <a:ext uri="{FF2B5EF4-FFF2-40B4-BE49-F238E27FC236}">
                <a16:creationId xmlns:a16="http://schemas.microsoft.com/office/drawing/2014/main" id="{0B9F4E1B-5965-4AB8-B9DC-7F08A8B268E8}"/>
              </a:ext>
            </a:extLst>
          </p:cNvPr>
          <p:cNvPicPr>
            <a:picLocks noChangeAspect="1"/>
          </p:cNvPicPr>
          <p:nvPr/>
        </p:nvPicPr>
        <p:blipFill>
          <a:blip r:embed="rId2"/>
          <a:stretch>
            <a:fillRect/>
          </a:stretch>
        </p:blipFill>
        <p:spPr>
          <a:xfrm>
            <a:off x="1129764" y="432117"/>
            <a:ext cx="646232" cy="640135"/>
          </a:xfrm>
          <a:prstGeom prst="rect">
            <a:avLst/>
          </a:prstGeom>
        </p:spPr>
      </p:pic>
    </p:spTree>
    <p:extLst>
      <p:ext uri="{BB962C8B-B14F-4D97-AF65-F5344CB8AC3E}">
        <p14:creationId xmlns:p14="http://schemas.microsoft.com/office/powerpoint/2010/main" val="15275122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2A15AF1-4C80-41BD-9386-1DAECDC938DF}"/>
              </a:ext>
            </a:extLst>
          </p:cNvPr>
          <p:cNvSpPr>
            <a:spLocks noGrp="1"/>
          </p:cNvSpPr>
          <p:nvPr>
            <p:ph idx="1"/>
          </p:nvPr>
        </p:nvSpPr>
        <p:spPr/>
        <p:txBody>
          <a:bodyPr/>
          <a:lstStyle/>
          <a:p>
            <a:pPr marL="0" indent="0">
              <a:buNone/>
            </a:pPr>
            <a:r>
              <a:rPr lang="en-US" sz="2400" b="1" dirty="0">
                <a:effectLst/>
                <a:latin typeface="Arial" panose="020B0604020202020204" pitchFamily="34" charset="0"/>
                <a:ea typeface="Calibri" panose="020F0502020204030204" pitchFamily="34" charset="0"/>
                <a:cs typeface="Times New Roman" panose="02020603050405020304" pitchFamily="18" charset="0"/>
              </a:rPr>
              <a:t>MOTIVATION</a:t>
            </a:r>
            <a:r>
              <a:rPr lang="en-US" sz="2400" dirty="0">
                <a:effectLst/>
                <a:latin typeface="Arial" panose="020B0604020202020204" pitchFamily="34" charset="0"/>
                <a:ea typeface="Calibri" panose="020F0502020204030204" pitchFamily="34" charset="0"/>
                <a:cs typeface="Times New Roman" panose="02020603050405020304" pitchFamily="18" charset="0"/>
              </a:rPr>
              <a:t> </a:t>
            </a:r>
          </a:p>
          <a:p>
            <a:pPr marL="0" indent="0">
              <a:buNone/>
            </a:pP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r>
              <a:rPr lang="en-US" sz="2400" dirty="0">
                <a:effectLst/>
                <a:latin typeface="Arial" panose="020B0604020202020204" pitchFamily="34" charset="0"/>
                <a:ea typeface="Calibri" panose="020F0502020204030204" pitchFamily="34" charset="0"/>
                <a:cs typeface="Times New Roman" panose="02020603050405020304" pitchFamily="18" charset="0"/>
              </a:rPr>
              <a:t>The Clubs are encouraged to bestow all the money raised during the year to their social works instead to hoard money. In this way, International Inner Wheel should be the perfect model. With such a financial support, more countries could be interested to </a:t>
            </a:r>
            <a:r>
              <a:rPr lang="en-US" sz="2400" dirty="0" err="1">
                <a:effectLst/>
                <a:latin typeface="Arial" panose="020B0604020202020204" pitchFamily="34" charset="0"/>
                <a:ea typeface="Calibri" panose="020F0502020204030204" pitchFamily="34" charset="0"/>
                <a:cs typeface="Times New Roman" panose="02020603050405020304" pitchFamily="18" charset="0"/>
              </a:rPr>
              <a:t>organise</a:t>
            </a:r>
            <a:r>
              <a:rPr lang="en-US" sz="2400" dirty="0">
                <a:effectLst/>
                <a:latin typeface="Arial" panose="020B0604020202020204" pitchFamily="34" charset="0"/>
                <a:ea typeface="Calibri" panose="020F0502020204030204" pitchFamily="34" charset="0"/>
                <a:cs typeface="Times New Roman" panose="02020603050405020304" pitchFamily="18" charset="0"/>
              </a:rPr>
              <a:t> a Convention</a:t>
            </a: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Titel 1">
            <a:extLst>
              <a:ext uri="{FF2B5EF4-FFF2-40B4-BE49-F238E27FC236}">
                <a16:creationId xmlns:a16="http://schemas.microsoft.com/office/drawing/2014/main" id="{F94D4E73-2600-4456-A898-B3A573AFE081}"/>
              </a:ext>
            </a:extLst>
          </p:cNvPr>
          <p:cNvSpPr>
            <a:spLocks noGrp="1"/>
          </p:cNvSpPr>
          <p:nvPr>
            <p:ph type="title"/>
          </p:nvPr>
        </p:nvSpPr>
        <p:spPr>
          <a:xfrm>
            <a:off x="726440" y="285169"/>
            <a:ext cx="10515600" cy="787083"/>
          </a:xfrm>
          <a:ln w="19050">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da-DK" sz="3600" b="1" dirty="0" err="1"/>
              <a:t>Proposals</a:t>
            </a:r>
            <a:r>
              <a:rPr lang="da-DK" sz="3600" b="1" dirty="0"/>
              <a:t> for Convention 2021</a:t>
            </a:r>
          </a:p>
        </p:txBody>
      </p:sp>
      <p:pic>
        <p:nvPicPr>
          <p:cNvPr id="7" name="Billede 6">
            <a:extLst>
              <a:ext uri="{FF2B5EF4-FFF2-40B4-BE49-F238E27FC236}">
                <a16:creationId xmlns:a16="http://schemas.microsoft.com/office/drawing/2014/main" id="{0B9F4E1B-5965-4AB8-B9DC-7F08A8B268E8}"/>
              </a:ext>
            </a:extLst>
          </p:cNvPr>
          <p:cNvPicPr>
            <a:picLocks noChangeAspect="1"/>
          </p:cNvPicPr>
          <p:nvPr/>
        </p:nvPicPr>
        <p:blipFill>
          <a:blip r:embed="rId2"/>
          <a:stretch>
            <a:fillRect/>
          </a:stretch>
        </p:blipFill>
        <p:spPr>
          <a:xfrm>
            <a:off x="1129764" y="432117"/>
            <a:ext cx="646232" cy="640135"/>
          </a:xfrm>
          <a:prstGeom prst="rect">
            <a:avLst/>
          </a:prstGeom>
        </p:spPr>
      </p:pic>
    </p:spTree>
    <p:extLst>
      <p:ext uri="{BB962C8B-B14F-4D97-AF65-F5344CB8AC3E}">
        <p14:creationId xmlns:p14="http://schemas.microsoft.com/office/powerpoint/2010/main" val="1020098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FC0276-1114-4437-A406-585960511AE4}"/>
              </a:ext>
            </a:extLst>
          </p:cNvPr>
          <p:cNvSpPr>
            <a:spLocks noGrp="1"/>
          </p:cNvSpPr>
          <p:nvPr>
            <p:ph type="title"/>
          </p:nvPr>
        </p:nvSpPr>
        <p:spPr/>
        <p:txBody>
          <a:bodyPr/>
          <a:lstStyle/>
          <a:p>
            <a:pPr algn="ctr"/>
            <a:r>
              <a:rPr lang="da-DK" b="1" dirty="0"/>
              <a:t>European virtuel meeting 2020</a:t>
            </a:r>
            <a:endParaRPr lang="da-DK" dirty="0"/>
          </a:p>
        </p:txBody>
      </p:sp>
      <p:sp>
        <p:nvSpPr>
          <p:cNvPr id="3" name="Pladsholder til indhold 2">
            <a:extLst>
              <a:ext uri="{FF2B5EF4-FFF2-40B4-BE49-F238E27FC236}">
                <a16:creationId xmlns:a16="http://schemas.microsoft.com/office/drawing/2014/main" id="{0FBBCAB2-B65C-463E-8D7A-207730D7E81E}"/>
              </a:ext>
            </a:extLst>
          </p:cNvPr>
          <p:cNvSpPr>
            <a:spLocks noGrp="1"/>
          </p:cNvSpPr>
          <p:nvPr>
            <p:ph idx="1"/>
          </p:nvPr>
        </p:nvSpPr>
        <p:spPr/>
        <p:txBody>
          <a:bodyPr/>
          <a:lstStyle/>
          <a:p>
            <a:pPr marL="0" indent="0">
              <a:buNone/>
            </a:pPr>
            <a:endParaRPr lang="da-DK" dirty="0"/>
          </a:p>
          <a:p>
            <a:pPr marL="0" indent="0" algn="ctr">
              <a:buNone/>
            </a:pPr>
            <a:r>
              <a:rPr lang="da-DK" dirty="0"/>
              <a:t>For </a:t>
            </a:r>
            <a:r>
              <a:rPr lang="da-DK" dirty="0" err="1"/>
              <a:t>this</a:t>
            </a:r>
            <a:r>
              <a:rPr lang="da-DK" dirty="0"/>
              <a:t> Convention</a:t>
            </a:r>
          </a:p>
          <a:p>
            <a:pPr marL="0" indent="0" algn="ctr">
              <a:buNone/>
            </a:pPr>
            <a:endParaRPr lang="da-DK" dirty="0"/>
          </a:p>
          <a:p>
            <a:pPr marL="0" indent="0" algn="ctr">
              <a:buNone/>
            </a:pPr>
            <a:r>
              <a:rPr lang="da-DK" dirty="0"/>
              <a:t>Send in from Clubs – </a:t>
            </a:r>
            <a:r>
              <a:rPr lang="da-DK" dirty="0" err="1"/>
              <a:t>Districts</a:t>
            </a:r>
            <a:r>
              <a:rPr lang="da-DK" dirty="0"/>
              <a:t> – </a:t>
            </a:r>
            <a:r>
              <a:rPr lang="da-DK" dirty="0" err="1"/>
              <a:t>NGB’s</a:t>
            </a:r>
            <a:r>
              <a:rPr lang="da-DK" dirty="0"/>
              <a:t> </a:t>
            </a:r>
          </a:p>
          <a:p>
            <a:pPr marL="0" indent="0" algn="ctr">
              <a:buNone/>
            </a:pPr>
            <a:endParaRPr lang="da-DK" dirty="0"/>
          </a:p>
          <a:p>
            <a:pPr marL="0" indent="0" algn="ctr">
              <a:buNone/>
            </a:pPr>
            <a:r>
              <a:rPr lang="da-DK" dirty="0" err="1"/>
              <a:t>about</a:t>
            </a:r>
            <a:r>
              <a:rPr lang="da-DK" dirty="0"/>
              <a:t> </a:t>
            </a:r>
            <a:r>
              <a:rPr lang="da-DK" sz="4000" dirty="0"/>
              <a:t>74 </a:t>
            </a:r>
            <a:r>
              <a:rPr lang="da-DK" sz="4000" dirty="0" err="1"/>
              <a:t>proposals</a:t>
            </a:r>
            <a:endParaRPr lang="da-DK" sz="4000" dirty="0"/>
          </a:p>
          <a:p>
            <a:pPr marL="0" indent="0" algn="ctr">
              <a:buNone/>
            </a:pPr>
            <a:r>
              <a:rPr lang="da-DK" dirty="0" err="1"/>
              <a:t>Accepted</a:t>
            </a:r>
            <a:r>
              <a:rPr lang="da-DK" dirty="0"/>
              <a:t> </a:t>
            </a:r>
            <a:r>
              <a:rPr lang="da-DK" sz="4000" dirty="0"/>
              <a:t>12</a:t>
            </a:r>
          </a:p>
        </p:txBody>
      </p:sp>
      <p:pic>
        <p:nvPicPr>
          <p:cNvPr id="4" name="Pladsholder til indhold 4">
            <a:extLst>
              <a:ext uri="{FF2B5EF4-FFF2-40B4-BE49-F238E27FC236}">
                <a16:creationId xmlns:a16="http://schemas.microsoft.com/office/drawing/2014/main" id="{BF9655FD-1E5F-4B54-97F1-46822B1472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49" y="465365"/>
            <a:ext cx="1250331" cy="1225324"/>
          </a:xfrm>
          <a:prstGeom prst="rect">
            <a:avLst/>
          </a:prstGeom>
        </p:spPr>
      </p:pic>
    </p:spTree>
    <p:extLst>
      <p:ext uri="{BB962C8B-B14F-4D97-AF65-F5344CB8AC3E}">
        <p14:creationId xmlns:p14="http://schemas.microsoft.com/office/powerpoint/2010/main" val="211094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FC0276-1114-4437-A406-585960511AE4}"/>
              </a:ext>
            </a:extLst>
          </p:cNvPr>
          <p:cNvSpPr>
            <a:spLocks noGrp="1"/>
          </p:cNvSpPr>
          <p:nvPr>
            <p:ph type="title"/>
          </p:nvPr>
        </p:nvSpPr>
        <p:spPr/>
        <p:txBody>
          <a:bodyPr/>
          <a:lstStyle/>
          <a:p>
            <a:pPr algn="ctr"/>
            <a:r>
              <a:rPr lang="da-DK" b="1" dirty="0"/>
              <a:t>European virtuel meeting 2020</a:t>
            </a:r>
            <a:endParaRPr lang="da-DK" dirty="0"/>
          </a:p>
        </p:txBody>
      </p:sp>
      <p:sp>
        <p:nvSpPr>
          <p:cNvPr id="3" name="Pladsholder til indhold 2">
            <a:extLst>
              <a:ext uri="{FF2B5EF4-FFF2-40B4-BE49-F238E27FC236}">
                <a16:creationId xmlns:a16="http://schemas.microsoft.com/office/drawing/2014/main" id="{0FBBCAB2-B65C-463E-8D7A-207730D7E81E}"/>
              </a:ext>
            </a:extLst>
          </p:cNvPr>
          <p:cNvSpPr>
            <a:spLocks noGrp="1"/>
          </p:cNvSpPr>
          <p:nvPr>
            <p:ph idx="1"/>
          </p:nvPr>
        </p:nvSpPr>
        <p:spPr/>
        <p:txBody>
          <a:bodyPr/>
          <a:lstStyle/>
          <a:p>
            <a:pPr marL="0" indent="0" algn="ctr">
              <a:buNone/>
            </a:pPr>
            <a:endParaRPr lang="da-DK" dirty="0"/>
          </a:p>
          <a:p>
            <a:pPr marL="0" indent="0" algn="ctr">
              <a:buNone/>
            </a:pPr>
            <a:r>
              <a:rPr lang="da-DK" sz="3600" b="1" dirty="0"/>
              <a:t>The </a:t>
            </a:r>
            <a:r>
              <a:rPr lang="da-DK" sz="3600" b="1" dirty="0" err="1"/>
              <a:t>worst</a:t>
            </a:r>
            <a:r>
              <a:rPr lang="da-DK" sz="3600" b="1" dirty="0"/>
              <a:t>:</a:t>
            </a:r>
          </a:p>
          <a:p>
            <a:pPr marL="0" indent="0" algn="ctr">
              <a:buNone/>
            </a:pPr>
            <a:endParaRPr lang="da-DK" dirty="0"/>
          </a:p>
          <a:p>
            <a:pPr marL="0" indent="0" algn="ctr">
              <a:buNone/>
            </a:pPr>
            <a:r>
              <a:rPr lang="da-DK" sz="3200" dirty="0"/>
              <a:t>NOT </a:t>
            </a:r>
            <a:r>
              <a:rPr lang="da-DK" sz="3200" dirty="0" err="1"/>
              <a:t>possible</a:t>
            </a:r>
            <a:r>
              <a:rPr lang="da-DK" sz="3200" dirty="0"/>
              <a:t> to have </a:t>
            </a:r>
            <a:r>
              <a:rPr lang="da-DK" sz="3200" dirty="0" err="1"/>
              <a:t>any</a:t>
            </a:r>
            <a:r>
              <a:rPr lang="da-DK" sz="3200" dirty="0"/>
              <a:t> </a:t>
            </a:r>
            <a:r>
              <a:rPr lang="da-DK" sz="3200" dirty="0" err="1"/>
              <a:t>answer</a:t>
            </a:r>
            <a:r>
              <a:rPr lang="da-DK" sz="3200" dirty="0"/>
              <a:t> </a:t>
            </a:r>
          </a:p>
          <a:p>
            <a:pPr marL="0" indent="0" algn="ctr">
              <a:buNone/>
            </a:pPr>
            <a:r>
              <a:rPr lang="da-DK" sz="3200" dirty="0" err="1"/>
              <a:t>about</a:t>
            </a:r>
            <a:r>
              <a:rPr lang="da-DK" sz="3200" dirty="0"/>
              <a:t> the </a:t>
            </a:r>
            <a:r>
              <a:rPr lang="da-DK" sz="3200" dirty="0" err="1"/>
              <a:t>reason</a:t>
            </a:r>
            <a:r>
              <a:rPr lang="da-DK" sz="3200" dirty="0"/>
              <a:t> for the </a:t>
            </a:r>
            <a:r>
              <a:rPr lang="da-DK" sz="3200" dirty="0" err="1"/>
              <a:t>rejecting</a:t>
            </a:r>
            <a:r>
              <a:rPr lang="da-DK" sz="3200" dirty="0"/>
              <a:t> </a:t>
            </a:r>
          </a:p>
        </p:txBody>
      </p:sp>
      <p:pic>
        <p:nvPicPr>
          <p:cNvPr id="4" name="Pladsholder til indhold 4">
            <a:extLst>
              <a:ext uri="{FF2B5EF4-FFF2-40B4-BE49-F238E27FC236}">
                <a16:creationId xmlns:a16="http://schemas.microsoft.com/office/drawing/2014/main" id="{BF9655FD-1E5F-4B54-97F1-46822B1472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49" y="465365"/>
            <a:ext cx="1250331" cy="1225324"/>
          </a:xfrm>
          <a:prstGeom prst="rect">
            <a:avLst/>
          </a:prstGeom>
        </p:spPr>
      </p:pic>
    </p:spTree>
    <p:extLst>
      <p:ext uri="{BB962C8B-B14F-4D97-AF65-F5344CB8AC3E}">
        <p14:creationId xmlns:p14="http://schemas.microsoft.com/office/powerpoint/2010/main" val="1074899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118C22-7656-4A4F-A177-1505462D0892}"/>
              </a:ext>
            </a:extLst>
          </p:cNvPr>
          <p:cNvSpPr>
            <a:spLocks noGrp="1"/>
          </p:cNvSpPr>
          <p:nvPr>
            <p:ph type="title"/>
          </p:nvPr>
        </p:nvSpPr>
        <p:spPr>
          <a:xfrm>
            <a:off x="838200" y="365125"/>
            <a:ext cx="10515600" cy="776631"/>
          </a:xfrm>
          <a:ln w="38100">
            <a:solidFill>
              <a:srgbClr val="0070C0"/>
            </a:solidFill>
          </a:ln>
        </p:spPr>
        <p:txBody>
          <a:bodyPr>
            <a:normAutofit/>
          </a:bodyPr>
          <a:lstStyle/>
          <a:p>
            <a:pPr algn="ctr"/>
            <a:r>
              <a:rPr lang="da-DK" sz="3200" b="1" dirty="0" err="1"/>
              <a:t>Proposals</a:t>
            </a:r>
            <a:r>
              <a:rPr lang="da-DK" sz="3200" b="1" dirty="0"/>
              <a:t> for Convention 2021</a:t>
            </a:r>
          </a:p>
        </p:txBody>
      </p:sp>
      <p:sp>
        <p:nvSpPr>
          <p:cNvPr id="3" name="Pladsholder til indhold 2">
            <a:extLst>
              <a:ext uri="{FF2B5EF4-FFF2-40B4-BE49-F238E27FC236}">
                <a16:creationId xmlns:a16="http://schemas.microsoft.com/office/drawing/2014/main" id="{F6AE9D57-1BC2-4396-B472-FBEC05C87C41}"/>
              </a:ext>
            </a:extLst>
          </p:cNvPr>
          <p:cNvSpPr>
            <a:spLocks noGrp="1"/>
          </p:cNvSpPr>
          <p:nvPr>
            <p:ph idx="1"/>
          </p:nvPr>
        </p:nvSpPr>
        <p:spPr/>
        <p:txBody>
          <a:bodyPr/>
          <a:lstStyle/>
          <a:p>
            <a:pPr marL="0" indent="0" algn="ctr">
              <a:buNone/>
            </a:pPr>
            <a:r>
              <a:rPr lang="en-US" sz="2800" b="1" dirty="0">
                <a:latin typeface="Arial" panose="020B0604020202020204" pitchFamily="34" charset="0"/>
                <a:cs typeface="Arial" panose="020B0604020202020204" pitchFamily="34" charset="0"/>
              </a:rPr>
              <a:t>Resolution to increase capitation fees.</a:t>
            </a:r>
          </a:p>
          <a:p>
            <a:pPr marL="0" indent="0" algn="ctr">
              <a:buNone/>
            </a:pPr>
            <a:r>
              <a:rPr lang="en-US" sz="2800" dirty="0"/>
              <a:t>Increase Cap fee from £ 3,5 to £4,0 from July 2021</a:t>
            </a:r>
          </a:p>
          <a:p>
            <a:pPr algn="ctr"/>
            <a:endParaRPr lang="en-US" dirty="0"/>
          </a:p>
          <a:p>
            <a:pPr marL="0" indent="0" algn="ctr">
              <a:buNone/>
            </a:pPr>
            <a:r>
              <a:rPr lang="en-US" dirty="0"/>
              <a:t>MOTIVATION There has been no increase in fees since 2006.</a:t>
            </a:r>
            <a:endParaRPr lang="da-DK" dirty="0"/>
          </a:p>
        </p:txBody>
      </p:sp>
      <p:pic>
        <p:nvPicPr>
          <p:cNvPr id="5" name="Pladsholder til indhold 4">
            <a:extLst>
              <a:ext uri="{FF2B5EF4-FFF2-40B4-BE49-F238E27FC236}">
                <a16:creationId xmlns:a16="http://schemas.microsoft.com/office/drawing/2014/main" id="{7B21E967-9B69-4E88-BE62-E3330F1183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6640" y="365126"/>
            <a:ext cx="792480" cy="776630"/>
          </a:xfrm>
          <a:prstGeom prst="rect">
            <a:avLst/>
          </a:prstGeom>
        </p:spPr>
      </p:pic>
    </p:spTree>
    <p:extLst>
      <p:ext uri="{BB962C8B-B14F-4D97-AF65-F5344CB8AC3E}">
        <p14:creationId xmlns:p14="http://schemas.microsoft.com/office/powerpoint/2010/main" val="567103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118C22-7656-4A4F-A177-1505462D0892}"/>
              </a:ext>
            </a:extLst>
          </p:cNvPr>
          <p:cNvSpPr>
            <a:spLocks noGrp="1"/>
          </p:cNvSpPr>
          <p:nvPr>
            <p:ph type="title"/>
          </p:nvPr>
        </p:nvSpPr>
        <p:spPr>
          <a:xfrm>
            <a:off x="838200" y="365125"/>
            <a:ext cx="10515600" cy="776631"/>
          </a:xfrm>
          <a:ln w="38100">
            <a:solidFill>
              <a:srgbClr val="0070C0"/>
            </a:solidFill>
          </a:ln>
        </p:spPr>
        <p:txBody>
          <a:bodyPr>
            <a:normAutofit/>
          </a:bodyPr>
          <a:lstStyle/>
          <a:p>
            <a:pPr algn="ctr"/>
            <a:r>
              <a:rPr lang="da-DK" sz="3200" b="1" dirty="0" err="1"/>
              <a:t>Proposals</a:t>
            </a:r>
            <a:r>
              <a:rPr lang="da-DK" sz="3200" b="1" dirty="0"/>
              <a:t> for Convention 2021</a:t>
            </a:r>
          </a:p>
        </p:txBody>
      </p:sp>
      <p:pic>
        <p:nvPicPr>
          <p:cNvPr id="5" name="Pladsholder til indhold 4">
            <a:extLst>
              <a:ext uri="{FF2B5EF4-FFF2-40B4-BE49-F238E27FC236}">
                <a16:creationId xmlns:a16="http://schemas.microsoft.com/office/drawing/2014/main" id="{7B21E967-9B69-4E88-BE62-E3330F1183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6640" y="365126"/>
            <a:ext cx="792480" cy="776630"/>
          </a:xfrm>
          <a:prstGeom prst="rect">
            <a:avLst/>
          </a:prstGeom>
        </p:spPr>
      </p:pic>
      <p:pic>
        <p:nvPicPr>
          <p:cNvPr id="12" name="Tijdelijke aanduiding voor inhoud 11">
            <a:extLst>
              <a:ext uri="{FF2B5EF4-FFF2-40B4-BE49-F238E27FC236}">
                <a16:creationId xmlns:a16="http://schemas.microsoft.com/office/drawing/2014/main" id="{D6DBB9F7-C8D5-CB4D-90E4-F2703468CDA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38200" y="1470454"/>
            <a:ext cx="10579167" cy="4644725"/>
          </a:xfrm>
        </p:spPr>
      </p:pic>
      <mc:AlternateContent xmlns:mc="http://schemas.openxmlformats.org/markup-compatibility/2006" xmlns:p14="http://schemas.microsoft.com/office/powerpoint/2010/main">
        <mc:Choice Requires="p14">
          <p:contentPart p14:bwMode="auto" r:id="rId4">
            <p14:nvContentPartPr>
              <p14:cNvPr id="13" name="Inkt 12">
                <a:extLst>
                  <a:ext uri="{FF2B5EF4-FFF2-40B4-BE49-F238E27FC236}">
                    <a16:creationId xmlns:a16="http://schemas.microsoft.com/office/drawing/2014/main" id="{8B0B80B6-E47F-664E-95D8-8F3D7289AF3A}"/>
                  </a:ext>
                </a:extLst>
              </p14:cNvPr>
              <p14:cNvContentPartPr/>
              <p14:nvPr/>
            </p14:nvContentPartPr>
            <p14:xfrm>
              <a:off x="4879031" y="5636773"/>
              <a:ext cx="20880" cy="788400"/>
            </p14:xfrm>
          </p:contentPart>
        </mc:Choice>
        <mc:Fallback xmlns="">
          <p:pic>
            <p:nvPicPr>
              <p:cNvPr id="13" name="Inkt 12">
                <a:extLst>
                  <a:ext uri="{FF2B5EF4-FFF2-40B4-BE49-F238E27FC236}">
                    <a16:creationId xmlns:a16="http://schemas.microsoft.com/office/drawing/2014/main" id="{8B0B80B6-E47F-664E-95D8-8F3D7289AF3A}"/>
                  </a:ext>
                </a:extLst>
              </p:cNvPr>
              <p:cNvPicPr/>
              <p:nvPr/>
            </p:nvPicPr>
            <p:blipFill>
              <a:blip r:embed="rId5"/>
              <a:stretch>
                <a:fillRect/>
              </a:stretch>
            </p:blipFill>
            <p:spPr>
              <a:xfrm>
                <a:off x="4870031" y="5627773"/>
                <a:ext cx="38520" cy="806040"/>
              </a:xfrm>
              <a:prstGeom prst="rect">
                <a:avLst/>
              </a:prstGeom>
            </p:spPr>
          </p:pic>
        </mc:Fallback>
      </mc:AlternateContent>
    </p:spTree>
    <p:extLst>
      <p:ext uri="{BB962C8B-B14F-4D97-AF65-F5344CB8AC3E}">
        <p14:creationId xmlns:p14="http://schemas.microsoft.com/office/powerpoint/2010/main" val="1601496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118C22-7656-4A4F-A177-1505462D0892}"/>
              </a:ext>
            </a:extLst>
          </p:cNvPr>
          <p:cNvSpPr>
            <a:spLocks noGrp="1"/>
          </p:cNvSpPr>
          <p:nvPr>
            <p:ph type="title"/>
          </p:nvPr>
        </p:nvSpPr>
        <p:spPr>
          <a:xfrm>
            <a:off x="838200" y="365125"/>
            <a:ext cx="10515600" cy="776631"/>
          </a:xfrm>
          <a:ln w="38100">
            <a:solidFill>
              <a:srgbClr val="0070C0"/>
            </a:solidFill>
          </a:ln>
        </p:spPr>
        <p:txBody>
          <a:bodyPr>
            <a:normAutofit/>
          </a:bodyPr>
          <a:lstStyle/>
          <a:p>
            <a:pPr algn="ctr"/>
            <a:r>
              <a:rPr lang="da-DK" sz="3200" b="1" dirty="0" err="1"/>
              <a:t>Proposals</a:t>
            </a:r>
            <a:r>
              <a:rPr lang="da-DK" sz="3200" b="1" dirty="0"/>
              <a:t> for Convention 2021</a:t>
            </a:r>
          </a:p>
        </p:txBody>
      </p:sp>
      <p:sp>
        <p:nvSpPr>
          <p:cNvPr id="3" name="Pladsholder til indhold 2">
            <a:extLst>
              <a:ext uri="{FF2B5EF4-FFF2-40B4-BE49-F238E27FC236}">
                <a16:creationId xmlns:a16="http://schemas.microsoft.com/office/drawing/2014/main" id="{F6AE9D57-1BC2-4396-B472-FBEC05C87C41}"/>
              </a:ext>
            </a:extLst>
          </p:cNvPr>
          <p:cNvSpPr>
            <a:spLocks noGrp="1"/>
          </p:cNvSpPr>
          <p:nvPr>
            <p:ph idx="1"/>
          </p:nvPr>
        </p:nvSpPr>
        <p:spPr>
          <a:xfrm>
            <a:off x="838200" y="1442720"/>
            <a:ext cx="10515600" cy="5050154"/>
          </a:xfrm>
        </p:spPr>
        <p:txBody>
          <a:bodyPr>
            <a:normAutofit fontScale="92500" lnSpcReduction="10000"/>
          </a:bodyPr>
          <a:lstStyle/>
          <a:p>
            <a:pPr marL="0" indent="0">
              <a:buNone/>
            </a:pPr>
            <a:r>
              <a:rPr lang="da-DK" b="1" u="sng" dirty="0" err="1"/>
              <a:t>Proposals</a:t>
            </a:r>
            <a:r>
              <a:rPr lang="da-DK" b="1" u="sng" dirty="0"/>
              <a:t> from the International </a:t>
            </a:r>
            <a:r>
              <a:rPr lang="da-DK" b="1" u="sng" dirty="0" err="1"/>
              <a:t>Governing</a:t>
            </a:r>
            <a:r>
              <a:rPr lang="da-DK" b="1" u="sng" dirty="0"/>
              <a:t> Body</a:t>
            </a:r>
          </a:p>
          <a:p>
            <a:pPr marL="0" indent="0">
              <a:buNone/>
            </a:pPr>
            <a:endParaRPr lang="da-DK" b="1" dirty="0"/>
          </a:p>
          <a:p>
            <a:pPr marL="0" indent="0">
              <a:buNone/>
            </a:pPr>
            <a:r>
              <a:rPr lang="da-DK" sz="2400" b="1" u="sng" dirty="0" err="1"/>
              <a:t>Proposal</a:t>
            </a:r>
            <a:r>
              <a:rPr lang="da-DK" sz="2400" b="1" u="sng" dirty="0"/>
              <a:t> 1</a:t>
            </a:r>
          </a:p>
          <a:p>
            <a:pPr marL="0" indent="0">
              <a:buNone/>
            </a:pPr>
            <a:r>
              <a:rPr lang="da-DK" sz="2000" dirty="0"/>
              <a:t>Page 8</a:t>
            </a:r>
          </a:p>
          <a:p>
            <a:pPr marL="0" indent="0">
              <a:buNone/>
            </a:pPr>
            <a:r>
              <a:rPr lang="en-US" sz="2400" dirty="0">
                <a:effectLst/>
                <a:latin typeface="Arial" panose="020B0604020202020204" pitchFamily="34" charset="0"/>
                <a:ea typeface="Calibri" panose="020F0502020204030204" pitchFamily="34" charset="0"/>
              </a:rPr>
              <a:t>Termination of membership</a:t>
            </a:r>
          </a:p>
          <a:p>
            <a:pPr marL="0" indent="0">
              <a:lnSpc>
                <a:spcPct val="107000"/>
              </a:lnSpc>
              <a:spcAft>
                <a:spcPts val="800"/>
              </a:spcAft>
              <a:buNone/>
            </a:pPr>
            <a:r>
              <a:rPr lang="en-US" sz="2200" b="1" dirty="0">
                <a:effectLst/>
                <a:latin typeface="Arial" panose="020B0604020202020204" pitchFamily="34" charset="0"/>
                <a:ea typeface="Calibri" panose="020F0502020204030204" pitchFamily="34" charset="0"/>
                <a:cs typeface="Times New Roman" panose="02020603050405020304" pitchFamily="18" charset="0"/>
              </a:rPr>
              <a:t>The text today</a:t>
            </a:r>
          </a:p>
          <a:p>
            <a:pPr marL="0" indent="0">
              <a:lnSpc>
                <a:spcPct val="107000"/>
              </a:lnSpc>
              <a:spcAft>
                <a:spcPts val="800"/>
              </a:spcAft>
              <a:buNone/>
            </a:pPr>
            <a:r>
              <a:rPr lang="en-US" sz="2000" dirty="0">
                <a:effectLst/>
                <a:latin typeface="Arial" panose="020B0604020202020204" pitchFamily="34" charset="0"/>
                <a:ea typeface="Calibri" panose="020F0502020204030204" pitchFamily="34" charset="0"/>
                <a:cs typeface="Times New Roman" panose="02020603050405020304" pitchFamily="18" charset="0"/>
              </a:rPr>
              <a:t>….Any Inner Wheel member going to the court of law without exhausting the provisions for such grievances within Inner Wheel </a:t>
            </a:r>
            <a:r>
              <a:rPr lang="en-US" sz="2000" b="1" dirty="0">
                <a:effectLst/>
                <a:latin typeface="Arial" panose="020B0604020202020204" pitchFamily="34" charset="0"/>
                <a:ea typeface="Calibri" panose="020F0502020204030204" pitchFamily="34" charset="0"/>
                <a:cs typeface="Times New Roman" panose="02020603050405020304" pitchFamily="18" charset="0"/>
              </a:rPr>
              <a:t>shall</a:t>
            </a:r>
            <a:r>
              <a:rPr lang="en-US" sz="2000" dirty="0">
                <a:effectLst/>
                <a:latin typeface="Arial" panose="020B0604020202020204" pitchFamily="34" charset="0"/>
                <a:ea typeface="Calibri" panose="020F0502020204030204" pitchFamily="34" charset="0"/>
                <a:cs typeface="Times New Roman" panose="02020603050405020304" pitchFamily="18" charset="0"/>
              </a:rPr>
              <a:t> be excluded from membership. An excluded member cannot return to her former Club.</a:t>
            </a: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200" b="1" dirty="0">
                <a:effectLst/>
                <a:latin typeface="Arial" panose="020B0604020202020204" pitchFamily="34" charset="0"/>
                <a:ea typeface="Calibri" panose="020F0502020204030204" pitchFamily="34" charset="0"/>
                <a:cs typeface="Times New Roman" panose="02020603050405020304" pitchFamily="18" charset="0"/>
              </a:rPr>
              <a:t>Proposal:</a:t>
            </a:r>
            <a:endParaRPr lang="da-DK"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200" dirty="0">
                <a:effectLst/>
                <a:latin typeface="Arial" panose="020B0604020202020204" pitchFamily="34" charset="0"/>
                <a:ea typeface="Calibri" panose="020F0502020204030204" pitchFamily="34" charset="0"/>
                <a:cs typeface="Times New Roman" panose="02020603050405020304" pitchFamily="18" charset="0"/>
              </a:rPr>
              <a:t>….Any Inner Wheel member going to the court of law without exhausting the provisions for such grievances within Inner Wheel </a:t>
            </a:r>
            <a:r>
              <a:rPr lang="en-US" sz="2200" b="1" dirty="0">
                <a:effectLst/>
                <a:latin typeface="Arial" panose="020B0604020202020204" pitchFamily="34" charset="0"/>
                <a:ea typeface="Calibri" panose="020F0502020204030204" pitchFamily="34" charset="0"/>
                <a:cs typeface="Times New Roman" panose="02020603050405020304" pitchFamily="18" charset="0"/>
              </a:rPr>
              <a:t>may</a:t>
            </a:r>
            <a:r>
              <a:rPr lang="en-US" sz="2200" dirty="0">
                <a:effectLst/>
                <a:latin typeface="Arial" panose="020B0604020202020204" pitchFamily="34" charset="0"/>
                <a:ea typeface="Calibri" panose="020F0502020204030204" pitchFamily="34" charset="0"/>
                <a:cs typeface="Times New Roman" panose="02020603050405020304" pitchFamily="18" charset="0"/>
              </a:rPr>
              <a:t> be excluded from membership </a:t>
            </a:r>
            <a:r>
              <a:rPr lang="en-US" sz="2200" b="1" dirty="0">
                <a:effectLst/>
                <a:latin typeface="Arial" panose="020B0604020202020204" pitchFamily="34" charset="0"/>
                <a:ea typeface="Calibri" panose="020F0502020204030204" pitchFamily="34" charset="0"/>
                <a:cs typeface="Times New Roman" panose="02020603050405020304" pitchFamily="18" charset="0"/>
              </a:rPr>
              <a:t>of any club</a:t>
            </a:r>
            <a:endParaRPr lang="da-DK"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a-DK" sz="2400" dirty="0"/>
          </a:p>
        </p:txBody>
      </p:sp>
      <p:pic>
        <p:nvPicPr>
          <p:cNvPr id="5" name="Pladsholder til indhold 4">
            <a:extLst>
              <a:ext uri="{FF2B5EF4-FFF2-40B4-BE49-F238E27FC236}">
                <a16:creationId xmlns:a16="http://schemas.microsoft.com/office/drawing/2014/main" id="{7B21E967-9B69-4E88-BE62-E3330F1183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6640" y="365126"/>
            <a:ext cx="792480" cy="776630"/>
          </a:xfrm>
          <a:prstGeom prst="rect">
            <a:avLst/>
          </a:prstGeom>
        </p:spPr>
      </p:pic>
    </p:spTree>
    <p:extLst>
      <p:ext uri="{BB962C8B-B14F-4D97-AF65-F5344CB8AC3E}">
        <p14:creationId xmlns:p14="http://schemas.microsoft.com/office/powerpoint/2010/main" val="1245389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118C22-7656-4A4F-A177-1505462D0892}"/>
              </a:ext>
            </a:extLst>
          </p:cNvPr>
          <p:cNvSpPr>
            <a:spLocks noGrp="1"/>
          </p:cNvSpPr>
          <p:nvPr>
            <p:ph type="title"/>
          </p:nvPr>
        </p:nvSpPr>
        <p:spPr>
          <a:xfrm>
            <a:off x="838200" y="365125"/>
            <a:ext cx="10515600" cy="776631"/>
          </a:xfrm>
          <a:ln w="38100">
            <a:solidFill>
              <a:srgbClr val="0070C0"/>
            </a:solidFill>
          </a:ln>
        </p:spPr>
        <p:txBody>
          <a:bodyPr>
            <a:normAutofit/>
          </a:bodyPr>
          <a:lstStyle/>
          <a:p>
            <a:pPr algn="ctr"/>
            <a:r>
              <a:rPr lang="da-DK" sz="3200" b="1" dirty="0" err="1"/>
              <a:t>Proposals</a:t>
            </a:r>
            <a:r>
              <a:rPr lang="da-DK" sz="3200" b="1" dirty="0"/>
              <a:t> for Convention 2021</a:t>
            </a:r>
          </a:p>
        </p:txBody>
      </p:sp>
      <p:sp>
        <p:nvSpPr>
          <p:cNvPr id="3" name="Pladsholder til indhold 2">
            <a:extLst>
              <a:ext uri="{FF2B5EF4-FFF2-40B4-BE49-F238E27FC236}">
                <a16:creationId xmlns:a16="http://schemas.microsoft.com/office/drawing/2014/main" id="{F6AE9D57-1BC2-4396-B472-FBEC05C87C41}"/>
              </a:ext>
            </a:extLst>
          </p:cNvPr>
          <p:cNvSpPr>
            <a:spLocks noGrp="1"/>
          </p:cNvSpPr>
          <p:nvPr>
            <p:ph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Proposal 2.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(Page 9)</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E-voting for election of the IIW Governing Body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Replace</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by postal vote with by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electionic</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voting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Proposal 3</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(Page 18)</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e-voting election Editor/ Media Manager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Replace</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by postal vote with by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electionic</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voting .</a:t>
            </a:r>
          </a:p>
          <a:p>
            <a:endParaRPr lang="da-DK" dirty="0"/>
          </a:p>
        </p:txBody>
      </p:sp>
      <p:pic>
        <p:nvPicPr>
          <p:cNvPr id="5" name="Pladsholder til indhold 4">
            <a:extLst>
              <a:ext uri="{FF2B5EF4-FFF2-40B4-BE49-F238E27FC236}">
                <a16:creationId xmlns:a16="http://schemas.microsoft.com/office/drawing/2014/main" id="{7B21E967-9B69-4E88-BE62-E3330F1183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6640" y="365126"/>
            <a:ext cx="792480" cy="776630"/>
          </a:xfrm>
          <a:prstGeom prst="rect">
            <a:avLst/>
          </a:prstGeom>
        </p:spPr>
      </p:pic>
    </p:spTree>
    <p:extLst>
      <p:ext uri="{BB962C8B-B14F-4D97-AF65-F5344CB8AC3E}">
        <p14:creationId xmlns:p14="http://schemas.microsoft.com/office/powerpoint/2010/main" val="190742686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680</TotalTime>
  <Words>3370</Words>
  <Application>Microsoft Office PowerPoint</Application>
  <PresentationFormat>Widescreen</PresentationFormat>
  <Paragraphs>318</Paragraphs>
  <Slides>37</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37</vt:i4>
      </vt:variant>
    </vt:vector>
  </HeadingPairs>
  <TitlesOfParts>
    <vt:vector size="41" baseType="lpstr">
      <vt:lpstr>Arial</vt:lpstr>
      <vt:lpstr>Calibri</vt:lpstr>
      <vt:lpstr>Calibri Light</vt:lpstr>
      <vt:lpstr>Office-tema</vt:lpstr>
      <vt:lpstr>European virtuel meeting 2020</vt:lpstr>
      <vt:lpstr>European virtuel meeting 2020</vt:lpstr>
      <vt:lpstr>European virtuel meeting 2020</vt:lpstr>
      <vt:lpstr>European virtuel meeting 2020</vt:lpstr>
      <vt:lpstr>European virtuel meeting 2020</vt:lpstr>
      <vt:lpstr>Proposals for Convention 2021</vt:lpstr>
      <vt:lpstr>Proposals for Convention 2021</vt:lpstr>
      <vt:lpstr>Proposals for Convention 2021</vt:lpstr>
      <vt:lpstr>Proposals for Convention 2021</vt:lpstr>
      <vt:lpstr>Proposals for Convention 2021</vt:lpstr>
      <vt:lpstr>Proposals for Convention 2021</vt:lpstr>
      <vt:lpstr>Proposals for Convention 2021</vt:lpstr>
      <vt:lpstr>Proposals for Convention 2021</vt:lpstr>
      <vt:lpstr>Proposals for Convention 2021</vt:lpstr>
      <vt:lpstr>Proposals for Convention 2021</vt:lpstr>
      <vt:lpstr>Proposals for Convention 2021</vt:lpstr>
      <vt:lpstr>Proposals for Convention 2021</vt:lpstr>
      <vt:lpstr>Proposals for Convention 2021</vt:lpstr>
      <vt:lpstr>Proposals for Convention 2021</vt:lpstr>
      <vt:lpstr>Proposals for Convention 2021</vt:lpstr>
      <vt:lpstr>Proposals for Convention 2021</vt:lpstr>
      <vt:lpstr>Proposals for Convention 2021</vt:lpstr>
      <vt:lpstr>Proposals for Convention 2021</vt:lpstr>
      <vt:lpstr>Proposals for Convention 2021</vt:lpstr>
      <vt:lpstr>PowerPoint-præsentation</vt:lpstr>
      <vt:lpstr>PowerPoint-præsentation</vt:lpstr>
      <vt:lpstr>Proposals for Convention 2021</vt:lpstr>
      <vt:lpstr>Proposals for Convention 2021</vt:lpstr>
      <vt:lpstr>Proposals for Convention 2021</vt:lpstr>
      <vt:lpstr>Proposals for Convention 2021</vt:lpstr>
      <vt:lpstr>Proposals for Convention 2021</vt:lpstr>
      <vt:lpstr>Proposals for Convention 2021</vt:lpstr>
      <vt:lpstr>Proposals for Convention 2021</vt:lpstr>
      <vt:lpstr>Proposals for Convention 2021</vt:lpstr>
      <vt:lpstr>Proposals for Convention 2021</vt:lpstr>
      <vt:lpstr>Proposals for Convention 2021</vt:lpstr>
      <vt:lpstr>Proposals for Convention 2021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kirsten møller</dc:creator>
  <cp:lastModifiedBy>kirsten møller</cp:lastModifiedBy>
  <cp:revision>54</cp:revision>
  <dcterms:created xsi:type="dcterms:W3CDTF">2020-11-25T11:02:42Z</dcterms:created>
  <dcterms:modified xsi:type="dcterms:W3CDTF">2020-12-11T08:48:53Z</dcterms:modified>
</cp:coreProperties>
</file>