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2A54C80-263E-416B-A8E0-580EDEADCBDC}" type="datetimeFigureOut">
              <a:rPr lang="en-US" dirty="0"/>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err="1" smtClean="0"/>
              <a:t>History</a:t>
            </a:r>
            <a:r>
              <a:rPr lang="de-AT" dirty="0" smtClean="0"/>
              <a:t> </a:t>
            </a:r>
            <a:r>
              <a:rPr lang="de-AT" dirty="0" err="1" smtClean="0"/>
              <a:t>of</a:t>
            </a:r>
            <a:r>
              <a:rPr lang="de-AT" dirty="0" smtClean="0"/>
              <a:t> European Meetings</a:t>
            </a:r>
            <a:endParaRPr lang="en-US" dirty="0"/>
          </a:p>
        </p:txBody>
      </p:sp>
      <p:sp>
        <p:nvSpPr>
          <p:cNvPr id="3" name="Untertitel 2"/>
          <p:cNvSpPr>
            <a:spLocks noGrp="1"/>
          </p:cNvSpPr>
          <p:nvPr>
            <p:ph type="subTitle" idx="1"/>
          </p:nvPr>
        </p:nvSpPr>
        <p:spPr/>
        <p:txBody>
          <a:bodyPr>
            <a:normAutofit/>
          </a:bodyPr>
          <a:lstStyle/>
          <a:p>
            <a:pPr algn="ctr"/>
            <a:r>
              <a:rPr lang="de-AT" sz="2800" b="1" dirty="0" smtClean="0"/>
              <a:t>Summary </a:t>
            </a:r>
            <a:r>
              <a:rPr lang="de-AT" sz="2800" b="1" dirty="0" err="1" smtClean="0"/>
              <a:t>by</a:t>
            </a:r>
            <a:r>
              <a:rPr lang="de-AT" sz="2800" b="1" dirty="0" smtClean="0"/>
              <a:t> IIWPBD Gabriele Schrümpf</a:t>
            </a:r>
            <a:endParaRPr lang="en-US" sz="2800" b="1"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291" y="2243208"/>
            <a:ext cx="1878258" cy="1817491"/>
          </a:xfrm>
          <a:prstGeom prst="rect">
            <a:avLst/>
          </a:prstGeom>
        </p:spPr>
      </p:pic>
    </p:spTree>
    <p:extLst>
      <p:ext uri="{BB962C8B-B14F-4D97-AF65-F5344CB8AC3E}">
        <p14:creationId xmlns:p14="http://schemas.microsoft.com/office/powerpoint/2010/main" val="19186381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8th EM – Malmö/</a:t>
            </a:r>
            <a:r>
              <a:rPr lang="de-AT" dirty="0" err="1" smtClean="0"/>
              <a:t>Sweden</a:t>
            </a:r>
            <a:r>
              <a:rPr lang="de-AT" dirty="0" smtClean="0"/>
              <a:t/>
            </a:r>
            <a:br>
              <a:rPr lang="de-AT" dirty="0" smtClean="0"/>
            </a:br>
            <a:endParaRPr lang="en-US" dirty="0"/>
          </a:p>
        </p:txBody>
      </p:sp>
      <p:sp>
        <p:nvSpPr>
          <p:cNvPr id="3" name="Inhaltsplatzhalter 2"/>
          <p:cNvSpPr>
            <a:spLocks noGrp="1"/>
          </p:cNvSpPr>
          <p:nvPr>
            <p:ph idx="1"/>
          </p:nvPr>
        </p:nvSpPr>
        <p:spPr/>
        <p:txBody>
          <a:bodyPr>
            <a:normAutofit lnSpcReduction="10000"/>
          </a:bodyPr>
          <a:lstStyle/>
          <a:p>
            <a:r>
              <a:rPr lang="en-GB" b="1" dirty="0"/>
              <a:t>Convention </a:t>
            </a:r>
            <a:r>
              <a:rPr lang="en-GB" b="1" dirty="0" smtClean="0"/>
              <a:t>Year</a:t>
            </a:r>
          </a:p>
          <a:p>
            <a:r>
              <a:rPr lang="en-GB" dirty="0"/>
              <a:t>This EM is organized by BD </a:t>
            </a:r>
            <a:r>
              <a:rPr lang="en-GB" b="1" dirty="0"/>
              <a:t>Christine Berggren</a:t>
            </a:r>
            <a:r>
              <a:rPr lang="en-GB" dirty="0" smtClean="0"/>
              <a:t>.</a:t>
            </a:r>
          </a:p>
          <a:p>
            <a:r>
              <a:rPr lang="en-GB" dirty="0" smtClean="0"/>
              <a:t> </a:t>
            </a:r>
            <a:r>
              <a:rPr lang="en-GB" dirty="0"/>
              <a:t>It is in the beginning of the Convention year and of course the main topic is the discussion about the Proposals and possible Amendments. There is a request on how many members could be </a:t>
            </a:r>
            <a:r>
              <a:rPr lang="en-GB" dirty="0" err="1"/>
              <a:t>becruited</a:t>
            </a:r>
            <a:r>
              <a:rPr lang="en-GB" dirty="0"/>
              <a:t> because of § 17, the situation of IW in Europe in general were discussed, the situation of women in India, how to get new members. We had reports about the UN, Women for Europe and of course an introduction of the Agenda of the Convention. There were reflections on topics of the last EM (forming of a District in Austria, Violence against Women, Communication in IW). Visions for IW were introduced by K. </a:t>
            </a:r>
            <a:r>
              <a:rPr lang="en-GB" dirty="0" err="1"/>
              <a:t>Andersson</a:t>
            </a:r>
            <a:r>
              <a:rPr lang="en-GB" dirty="0"/>
              <a:t>.</a:t>
            </a:r>
            <a:endParaRPr lang="en-US" dirty="0"/>
          </a:p>
          <a:p>
            <a:r>
              <a:rPr lang="en-GB" b="1" dirty="0"/>
              <a:t>26 Participants – 14 Countries </a:t>
            </a:r>
            <a:endParaRPr lang="en-US" b="1" dirty="0"/>
          </a:p>
          <a:p>
            <a:pPr marL="0" indent="0">
              <a:buNone/>
            </a:pPr>
            <a:r>
              <a:rPr lang="en-US" b="1" dirty="0"/>
              <a:t> </a:t>
            </a:r>
          </a:p>
          <a:p>
            <a:endParaRPr lang="en-US" dirty="0"/>
          </a:p>
        </p:txBody>
      </p:sp>
    </p:spTree>
    <p:extLst>
      <p:ext uri="{BB962C8B-B14F-4D97-AF65-F5344CB8AC3E}">
        <p14:creationId xmlns:p14="http://schemas.microsoft.com/office/powerpoint/2010/main" val="2442823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9th EM 2015 – Bristol/GB&amp;I</a:t>
            </a:r>
            <a:endParaRPr lang="en-US" dirty="0"/>
          </a:p>
        </p:txBody>
      </p:sp>
      <p:sp>
        <p:nvSpPr>
          <p:cNvPr id="3" name="Inhaltsplatzhalter 2"/>
          <p:cNvSpPr>
            <a:spLocks noGrp="1"/>
          </p:cNvSpPr>
          <p:nvPr>
            <p:ph idx="1"/>
          </p:nvPr>
        </p:nvSpPr>
        <p:spPr/>
        <p:txBody>
          <a:bodyPr>
            <a:normAutofit lnSpcReduction="10000"/>
          </a:bodyPr>
          <a:lstStyle/>
          <a:p>
            <a:r>
              <a:rPr lang="en-US" b="1" dirty="0"/>
              <a:t>September 2015 – after </a:t>
            </a:r>
            <a:r>
              <a:rPr lang="en-US" b="1" dirty="0" smtClean="0"/>
              <a:t>Convention</a:t>
            </a:r>
          </a:p>
          <a:p>
            <a:r>
              <a:rPr lang="en-US" dirty="0"/>
              <a:t>The meeting was organized by BD </a:t>
            </a:r>
            <a:r>
              <a:rPr lang="en-US" b="1" dirty="0"/>
              <a:t>Phyllis Charter </a:t>
            </a:r>
            <a:r>
              <a:rPr lang="en-US" dirty="0"/>
              <a:t>in Bristol. </a:t>
            </a:r>
            <a:endParaRPr lang="en-US" dirty="0" smtClean="0"/>
          </a:p>
          <a:p>
            <a:r>
              <a:rPr lang="en-US" dirty="0" smtClean="0"/>
              <a:t>The </a:t>
            </a:r>
            <a:r>
              <a:rPr lang="en-US" dirty="0"/>
              <a:t>main topics discussed were: a summary of the Convention in Copenhagen given by Convention Coordinator </a:t>
            </a:r>
            <a:r>
              <a:rPr lang="en-US" dirty="0" err="1"/>
              <a:t>Lene</a:t>
            </a:r>
            <a:r>
              <a:rPr lang="en-US" dirty="0"/>
              <a:t> </a:t>
            </a:r>
            <a:r>
              <a:rPr lang="en-US" dirty="0" err="1"/>
              <a:t>Schade</a:t>
            </a:r>
            <a:r>
              <a:rPr lang="en-US" dirty="0"/>
              <a:t> Krueger and the introduction of the next Convention in Melbourne; the membership trends in Europe, Reports of all NRs about Membership in their countries, Presentation of </a:t>
            </a:r>
            <a:r>
              <a:rPr lang="en-US" dirty="0" err="1"/>
              <a:t>Europea</a:t>
            </a:r>
            <a:r>
              <a:rPr lang="en-US" dirty="0"/>
              <a:t> Clubs in Europe, Reports of the UN, Violence against girls, Education for girls, the Vision of Inner Wheel in Europe and how it fits into IIW as a whole, the history and the way forward of European Meetings, introduction of the first cruise for IW-friends in Europe, Database</a:t>
            </a:r>
          </a:p>
          <a:p>
            <a:pPr marL="0" indent="0">
              <a:buNone/>
            </a:pPr>
            <a:r>
              <a:rPr lang="en-US" dirty="0"/>
              <a:t> </a:t>
            </a:r>
          </a:p>
          <a:p>
            <a:r>
              <a:rPr lang="en-US" b="1" dirty="0"/>
              <a:t>Participants of 14 Countries</a:t>
            </a:r>
          </a:p>
          <a:p>
            <a:endParaRPr lang="en-US" dirty="0"/>
          </a:p>
          <a:p>
            <a:endParaRPr lang="en-US" dirty="0"/>
          </a:p>
        </p:txBody>
      </p:sp>
    </p:spTree>
    <p:extLst>
      <p:ext uri="{BB962C8B-B14F-4D97-AF65-F5344CB8AC3E}">
        <p14:creationId xmlns:p14="http://schemas.microsoft.com/office/powerpoint/2010/main" val="840245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10th EM 2016 Varese/</a:t>
            </a:r>
            <a:r>
              <a:rPr lang="de-AT" dirty="0" err="1" smtClean="0"/>
              <a:t>Italy</a:t>
            </a:r>
            <a:endParaRPr lang="en-US" dirty="0"/>
          </a:p>
        </p:txBody>
      </p:sp>
      <p:sp>
        <p:nvSpPr>
          <p:cNvPr id="3" name="Inhaltsplatzhalter 2"/>
          <p:cNvSpPr>
            <a:spLocks noGrp="1"/>
          </p:cNvSpPr>
          <p:nvPr>
            <p:ph idx="1"/>
          </p:nvPr>
        </p:nvSpPr>
        <p:spPr/>
        <p:txBody>
          <a:bodyPr/>
          <a:lstStyle/>
          <a:p>
            <a:r>
              <a:rPr lang="en-US" b="1" dirty="0" smtClean="0"/>
              <a:t>Proposals</a:t>
            </a:r>
          </a:p>
          <a:p>
            <a:r>
              <a:rPr lang="en-US" dirty="0"/>
              <a:t>The meeting was organized by </a:t>
            </a:r>
            <a:r>
              <a:rPr lang="en-US" b="1" dirty="0"/>
              <a:t>Janet </a:t>
            </a:r>
            <a:r>
              <a:rPr lang="en-US" b="1" dirty="0" err="1"/>
              <a:t>Dionigi</a:t>
            </a:r>
            <a:r>
              <a:rPr lang="en-US" dirty="0" smtClean="0"/>
              <a:t>.</a:t>
            </a:r>
          </a:p>
          <a:p>
            <a:r>
              <a:rPr lang="en-US" dirty="0" smtClean="0"/>
              <a:t> </a:t>
            </a:r>
            <a:r>
              <a:rPr lang="en-US" dirty="0"/>
              <a:t>The main discussion were the proposals for the next Convention. CC Phyllis Charter was present. Charlotte De </a:t>
            </a:r>
            <a:r>
              <a:rPr lang="en-US" dirty="0" err="1"/>
              <a:t>Vos</a:t>
            </a:r>
            <a:r>
              <a:rPr lang="en-US" dirty="0"/>
              <a:t> talked about the INNER WHEEL SPIRIT in European Visions, the next </a:t>
            </a:r>
            <a:r>
              <a:rPr lang="en-US" dirty="0" err="1"/>
              <a:t>Rallye</a:t>
            </a:r>
            <a:r>
              <a:rPr lang="en-US" dirty="0"/>
              <a:t> Charlemagne in Gent in September 2016 was presented, a PP about the Triennial Conference in </a:t>
            </a:r>
            <a:r>
              <a:rPr lang="en-US" dirty="0" err="1"/>
              <a:t>Kolkatta</a:t>
            </a:r>
            <a:r>
              <a:rPr lang="en-US" dirty="0"/>
              <a:t>, Report of the 1</a:t>
            </a:r>
            <a:r>
              <a:rPr lang="en-US" baseline="30000" dirty="0"/>
              <a:t>st</a:t>
            </a:r>
            <a:r>
              <a:rPr lang="en-US" dirty="0"/>
              <a:t> European IW-Cruise, the idea of forming an European “THINK TANK” platform for the future of IW in Europe came up.</a:t>
            </a:r>
          </a:p>
          <a:p>
            <a:pPr marL="0" indent="0">
              <a:buNone/>
            </a:pPr>
            <a:r>
              <a:rPr lang="en-US" dirty="0"/>
              <a:t> </a:t>
            </a:r>
          </a:p>
          <a:p>
            <a:r>
              <a:rPr lang="en-US" b="1" dirty="0"/>
              <a:t>35 </a:t>
            </a:r>
            <a:r>
              <a:rPr lang="en-US" b="1" dirty="0" smtClean="0"/>
              <a:t>Participants </a:t>
            </a:r>
            <a:r>
              <a:rPr lang="en-US" b="1" dirty="0"/>
              <a:t>– 17 Countries – 12 Partners – Guest: Charlotte de </a:t>
            </a:r>
            <a:r>
              <a:rPr lang="en-US" b="1" dirty="0" err="1" smtClean="0"/>
              <a:t>Vos</a:t>
            </a:r>
            <a:r>
              <a:rPr lang="en-US" b="1" dirty="0" smtClean="0"/>
              <a:t>(IIW President), </a:t>
            </a:r>
            <a:r>
              <a:rPr lang="en-US" b="1" dirty="0"/>
              <a:t>Phyllis </a:t>
            </a:r>
            <a:r>
              <a:rPr lang="en-US" b="1" dirty="0" smtClean="0"/>
              <a:t>Charter(CC)</a:t>
            </a:r>
            <a:endParaRPr lang="en-US" b="1" dirty="0"/>
          </a:p>
          <a:p>
            <a:endParaRPr lang="en-US" dirty="0"/>
          </a:p>
        </p:txBody>
      </p:sp>
    </p:spTree>
    <p:extLst>
      <p:ext uri="{BB962C8B-B14F-4D97-AF65-F5344CB8AC3E}">
        <p14:creationId xmlns:p14="http://schemas.microsoft.com/office/powerpoint/2010/main" val="3189442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11th EM 2017 </a:t>
            </a:r>
            <a:r>
              <a:rPr lang="de-AT" dirty="0" err="1" smtClean="0"/>
              <a:t>Aalburg</a:t>
            </a:r>
            <a:r>
              <a:rPr lang="de-AT" dirty="0" smtClean="0"/>
              <a:t>/</a:t>
            </a:r>
            <a:r>
              <a:rPr lang="de-AT" dirty="0" err="1" smtClean="0"/>
              <a:t>Denmark</a:t>
            </a:r>
            <a:endParaRPr lang="en-US" dirty="0"/>
          </a:p>
        </p:txBody>
      </p:sp>
      <p:sp>
        <p:nvSpPr>
          <p:cNvPr id="3" name="Inhaltsplatzhalter 2"/>
          <p:cNvSpPr>
            <a:spLocks noGrp="1"/>
          </p:cNvSpPr>
          <p:nvPr>
            <p:ph idx="1"/>
          </p:nvPr>
        </p:nvSpPr>
        <p:spPr/>
        <p:txBody>
          <a:bodyPr/>
          <a:lstStyle/>
          <a:p>
            <a:r>
              <a:rPr lang="en-US" b="1" dirty="0"/>
              <a:t>September 2017– </a:t>
            </a:r>
            <a:r>
              <a:rPr lang="en-US" b="1" dirty="0" smtClean="0"/>
              <a:t>Pre-Convention</a:t>
            </a:r>
          </a:p>
          <a:p>
            <a:r>
              <a:rPr lang="en-US" dirty="0"/>
              <a:t>The meeting was organized by </a:t>
            </a:r>
            <a:r>
              <a:rPr lang="en-US" b="1" dirty="0" err="1"/>
              <a:t>Lene</a:t>
            </a:r>
            <a:r>
              <a:rPr lang="en-US" b="1" dirty="0"/>
              <a:t> </a:t>
            </a:r>
            <a:r>
              <a:rPr lang="en-US" b="1" dirty="0" err="1" smtClean="0"/>
              <a:t>Schade</a:t>
            </a:r>
            <a:r>
              <a:rPr lang="en-US" dirty="0"/>
              <a:t> </a:t>
            </a:r>
            <a:r>
              <a:rPr lang="en-US" dirty="0" smtClean="0"/>
              <a:t>and </a:t>
            </a:r>
            <a:r>
              <a:rPr lang="en-US" b="1" dirty="0" smtClean="0"/>
              <a:t>Lena Peterson</a:t>
            </a:r>
            <a:r>
              <a:rPr lang="en-US" dirty="0" smtClean="0"/>
              <a:t>.</a:t>
            </a:r>
          </a:p>
          <a:p>
            <a:r>
              <a:rPr lang="en-US" dirty="0" smtClean="0"/>
              <a:t>The </a:t>
            </a:r>
            <a:r>
              <a:rPr lang="en-US" dirty="0"/>
              <a:t>main topic was the </a:t>
            </a:r>
            <a:r>
              <a:rPr lang="en-US" b="1" dirty="0"/>
              <a:t>Convention 2018 in Melbourne</a:t>
            </a:r>
            <a:r>
              <a:rPr lang="en-US" dirty="0"/>
              <a:t>. Proposals were presented by CC P. Charter, a strategy was asked to do with clubs who cannot find Board-members anymore; the question if Ems are only a source of Information or also a source for Cooperation was discussed; the European Think Tank and the future of IW in Europe was again on the Agenda, effective Communication, the 1st EUROPEAN RALLYE IN ROTTERDAM was presented by the Netherlands; the European idea and its role for Extension in IW Europe;</a:t>
            </a:r>
          </a:p>
          <a:p>
            <a:r>
              <a:rPr lang="en-US" b="1" dirty="0"/>
              <a:t>34 Participants – 16 Countries</a:t>
            </a:r>
          </a:p>
          <a:p>
            <a:pPr marL="0" indent="0">
              <a:buNone/>
            </a:pPr>
            <a:r>
              <a:rPr lang="en-US" b="1" dirty="0"/>
              <a:t> </a:t>
            </a:r>
          </a:p>
          <a:p>
            <a:endParaRPr lang="en-US" dirty="0"/>
          </a:p>
        </p:txBody>
      </p:sp>
    </p:spTree>
    <p:extLst>
      <p:ext uri="{BB962C8B-B14F-4D97-AF65-F5344CB8AC3E}">
        <p14:creationId xmlns:p14="http://schemas.microsoft.com/office/powerpoint/2010/main" val="3537338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12th EM 2018 – Stavanger/</a:t>
            </a:r>
            <a:r>
              <a:rPr lang="de-AT" dirty="0" err="1" smtClean="0"/>
              <a:t>Norway</a:t>
            </a:r>
            <a:endParaRPr lang="en-US" dirty="0"/>
          </a:p>
        </p:txBody>
      </p:sp>
      <p:sp>
        <p:nvSpPr>
          <p:cNvPr id="3" name="Inhaltsplatzhalter 2"/>
          <p:cNvSpPr>
            <a:spLocks noGrp="1"/>
          </p:cNvSpPr>
          <p:nvPr>
            <p:ph idx="1"/>
          </p:nvPr>
        </p:nvSpPr>
        <p:spPr/>
        <p:txBody>
          <a:bodyPr/>
          <a:lstStyle/>
          <a:p>
            <a:r>
              <a:rPr lang="en-US" b="1" dirty="0"/>
              <a:t>September 2018 – after </a:t>
            </a:r>
            <a:r>
              <a:rPr lang="en-US" b="1" dirty="0" smtClean="0"/>
              <a:t>Convention</a:t>
            </a:r>
          </a:p>
          <a:p>
            <a:r>
              <a:rPr lang="en-US" dirty="0"/>
              <a:t>This meeting was organized by </a:t>
            </a:r>
            <a:r>
              <a:rPr lang="en-US" b="1" dirty="0"/>
              <a:t>Helene </a:t>
            </a:r>
            <a:r>
              <a:rPr lang="en-US" b="1" dirty="0" err="1" smtClean="0"/>
              <a:t>Thorkildson</a:t>
            </a:r>
            <a:r>
              <a:rPr lang="en-US" b="1" dirty="0" smtClean="0"/>
              <a:t> </a:t>
            </a:r>
            <a:r>
              <a:rPr lang="en-US" dirty="0" smtClean="0"/>
              <a:t>and </a:t>
            </a:r>
            <a:r>
              <a:rPr lang="en-US" b="1" dirty="0" err="1" smtClean="0"/>
              <a:t>Sissel</a:t>
            </a:r>
            <a:r>
              <a:rPr lang="en-US" b="1" dirty="0" smtClean="0"/>
              <a:t> </a:t>
            </a:r>
            <a:r>
              <a:rPr lang="en-US" b="1" dirty="0" err="1" smtClean="0"/>
              <a:t>Michelsen</a:t>
            </a:r>
            <a:r>
              <a:rPr lang="en-US" dirty="0" smtClean="0"/>
              <a:t>. </a:t>
            </a:r>
          </a:p>
          <a:p>
            <a:r>
              <a:rPr lang="en-US" dirty="0" smtClean="0"/>
              <a:t>Again </a:t>
            </a:r>
            <a:r>
              <a:rPr lang="en-US" dirty="0"/>
              <a:t>the topic recruiting of membership were discussed; Naming of a club; Strategies to avoid </a:t>
            </a:r>
            <a:r>
              <a:rPr lang="en-US" dirty="0" err="1"/>
              <a:t>disbandments</a:t>
            </a:r>
            <a:r>
              <a:rPr lang="en-US" dirty="0"/>
              <a:t>; </a:t>
            </a:r>
            <a:r>
              <a:rPr lang="en-US" dirty="0" err="1"/>
              <a:t>Extention</a:t>
            </a:r>
            <a:r>
              <a:rPr lang="en-US" dirty="0"/>
              <a:t> work in GB&amp;I; Convention – from Melbourne to Jaipur; Workshop for making good proposals; new suggestions for the agendas of future Conventions; IIW Social Project – past and future; </a:t>
            </a:r>
          </a:p>
          <a:p>
            <a:r>
              <a:rPr lang="en-US" b="1" dirty="0"/>
              <a:t>35 Participants – 16 Countries – 19 Outer Wheel Members</a:t>
            </a:r>
          </a:p>
          <a:p>
            <a:endParaRPr lang="en-US" b="1" dirty="0"/>
          </a:p>
        </p:txBody>
      </p:sp>
    </p:spTree>
    <p:extLst>
      <p:ext uri="{BB962C8B-B14F-4D97-AF65-F5344CB8AC3E}">
        <p14:creationId xmlns:p14="http://schemas.microsoft.com/office/powerpoint/2010/main" val="2406917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13th EM 2019 – Münster/Germany</a:t>
            </a:r>
            <a:endParaRPr lang="en-US" dirty="0"/>
          </a:p>
        </p:txBody>
      </p:sp>
      <p:sp>
        <p:nvSpPr>
          <p:cNvPr id="3" name="Inhaltsplatzhalter 2"/>
          <p:cNvSpPr>
            <a:spLocks noGrp="1"/>
          </p:cNvSpPr>
          <p:nvPr>
            <p:ph idx="1"/>
          </p:nvPr>
        </p:nvSpPr>
        <p:spPr/>
        <p:txBody>
          <a:bodyPr/>
          <a:lstStyle/>
          <a:p>
            <a:r>
              <a:rPr lang="en-US" b="1" dirty="0"/>
              <a:t>September 2019 – </a:t>
            </a:r>
            <a:r>
              <a:rPr lang="en-US" b="1" dirty="0" smtClean="0"/>
              <a:t>Proposals (should have been earlier)</a:t>
            </a:r>
          </a:p>
          <a:p>
            <a:r>
              <a:rPr lang="en-US" dirty="0"/>
              <a:t>The meeting was organized by </a:t>
            </a:r>
            <a:r>
              <a:rPr lang="en-US" b="1" dirty="0" err="1"/>
              <a:t>Margaretta</a:t>
            </a:r>
            <a:r>
              <a:rPr lang="en-US" b="1" dirty="0"/>
              <a:t> </a:t>
            </a:r>
            <a:r>
              <a:rPr lang="en-US" b="1" dirty="0" err="1"/>
              <a:t>Momquvist</a:t>
            </a:r>
            <a:r>
              <a:rPr lang="en-US" dirty="0"/>
              <a:t>. </a:t>
            </a:r>
            <a:endParaRPr lang="en-US" dirty="0" smtClean="0"/>
          </a:p>
          <a:p>
            <a:r>
              <a:rPr lang="en-US" dirty="0" smtClean="0"/>
              <a:t>Topics </a:t>
            </a:r>
            <a:r>
              <a:rPr lang="en-US" dirty="0"/>
              <a:t>were discussed: The role of IW in Europe within the communities; Problems and Solutions in Switzerland, strategies to avoid disbandment’s, Women for Europe in Greece, responsibilities of an IIW editor, Friendship in general, relationship in between IW and Rotary, Invitation to the Annual Conference of GB&amp;I in Belfast of Ann </a:t>
            </a:r>
            <a:r>
              <a:rPr lang="en-US" dirty="0" err="1"/>
              <a:t>Ancaster</a:t>
            </a:r>
            <a:r>
              <a:rPr lang="en-US" dirty="0"/>
              <a:t>, the discussion of the Proposals </a:t>
            </a:r>
            <a:r>
              <a:rPr lang="en-US"/>
              <a:t>were </a:t>
            </a:r>
            <a:r>
              <a:rPr lang="en-US" smtClean="0"/>
              <a:t>reduced </a:t>
            </a:r>
            <a:r>
              <a:rPr lang="en-US" dirty="0"/>
              <a:t>by the IIW </a:t>
            </a:r>
            <a:r>
              <a:rPr lang="en-US" dirty="0" smtClean="0"/>
              <a:t>President </a:t>
            </a:r>
            <a:r>
              <a:rPr lang="en-US" dirty="0"/>
              <a:t>and </a:t>
            </a:r>
            <a:r>
              <a:rPr lang="en-US" dirty="0" smtClean="0"/>
              <a:t>the CC.</a:t>
            </a:r>
            <a:endParaRPr lang="en-US" dirty="0"/>
          </a:p>
          <a:p>
            <a:r>
              <a:rPr lang="en-US" b="1" dirty="0"/>
              <a:t>44 Participants – 17 Countries – guests IIWP Phyllis Charter, IIW CC Corinne </a:t>
            </a:r>
            <a:r>
              <a:rPr lang="en-US" b="1" dirty="0" err="1"/>
              <a:t>Dalheur</a:t>
            </a:r>
            <a:endParaRPr lang="en-US" b="1" dirty="0"/>
          </a:p>
          <a:p>
            <a:endParaRPr lang="en-US" b="1" dirty="0" smtClean="0"/>
          </a:p>
          <a:p>
            <a:endParaRPr lang="en-US" dirty="0"/>
          </a:p>
        </p:txBody>
      </p:sp>
    </p:spTree>
    <p:extLst>
      <p:ext uri="{BB962C8B-B14F-4D97-AF65-F5344CB8AC3E}">
        <p14:creationId xmlns:p14="http://schemas.microsoft.com/office/powerpoint/2010/main" val="1587127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14th EM 2020 - </a:t>
            </a:r>
            <a:r>
              <a:rPr lang="de-AT" dirty="0" err="1" smtClean="0"/>
              <a:t>Greece</a:t>
            </a:r>
            <a:endParaRPr lang="en-US" dirty="0"/>
          </a:p>
        </p:txBody>
      </p:sp>
      <p:sp>
        <p:nvSpPr>
          <p:cNvPr id="3" name="Inhaltsplatzhalter 2"/>
          <p:cNvSpPr>
            <a:spLocks noGrp="1"/>
          </p:cNvSpPr>
          <p:nvPr>
            <p:ph idx="1"/>
          </p:nvPr>
        </p:nvSpPr>
        <p:spPr/>
        <p:txBody>
          <a:bodyPr/>
          <a:lstStyle/>
          <a:p>
            <a:r>
              <a:rPr lang="de-AT" dirty="0" smtClean="0"/>
              <a:t>The Meeting was </a:t>
            </a:r>
            <a:r>
              <a:rPr lang="de-AT" dirty="0" err="1" smtClean="0"/>
              <a:t>planned</a:t>
            </a:r>
            <a:r>
              <a:rPr lang="de-AT" dirty="0" smtClean="0"/>
              <a:t> in September in Rhodes. </a:t>
            </a:r>
            <a:r>
              <a:rPr lang="de-AT" dirty="0" err="1" smtClean="0"/>
              <a:t>Because</a:t>
            </a:r>
            <a:r>
              <a:rPr lang="de-AT" dirty="0" smtClean="0"/>
              <a:t> </a:t>
            </a:r>
            <a:r>
              <a:rPr lang="de-AT" dirty="0" err="1" smtClean="0"/>
              <a:t>of</a:t>
            </a:r>
            <a:r>
              <a:rPr lang="de-AT" dirty="0" smtClean="0"/>
              <a:t> </a:t>
            </a:r>
            <a:r>
              <a:rPr lang="de-AT" dirty="0" err="1" smtClean="0"/>
              <a:t>the</a:t>
            </a:r>
            <a:r>
              <a:rPr lang="de-AT" dirty="0" smtClean="0"/>
              <a:t> Covid-19 Situation </a:t>
            </a:r>
            <a:r>
              <a:rPr lang="de-AT" dirty="0" err="1" smtClean="0"/>
              <a:t>it</a:t>
            </a:r>
            <a:r>
              <a:rPr lang="de-AT" dirty="0" smtClean="0"/>
              <a:t> </a:t>
            </a:r>
            <a:r>
              <a:rPr lang="de-AT" dirty="0" err="1" smtClean="0"/>
              <a:t>had</a:t>
            </a:r>
            <a:r>
              <a:rPr lang="de-AT" dirty="0" smtClean="0"/>
              <a:t> </a:t>
            </a:r>
            <a:r>
              <a:rPr lang="de-AT" dirty="0" err="1" smtClean="0"/>
              <a:t>to</a:t>
            </a:r>
            <a:r>
              <a:rPr lang="de-AT" dirty="0" smtClean="0"/>
              <a:t> </a:t>
            </a:r>
            <a:r>
              <a:rPr lang="de-AT" dirty="0" err="1" smtClean="0"/>
              <a:t>be</a:t>
            </a:r>
            <a:r>
              <a:rPr lang="de-AT" dirty="0" smtClean="0"/>
              <a:t> </a:t>
            </a:r>
            <a:r>
              <a:rPr lang="de-AT" dirty="0" err="1" smtClean="0"/>
              <a:t>cancelled</a:t>
            </a:r>
            <a:r>
              <a:rPr lang="de-AT" dirty="0" smtClean="0"/>
              <a:t>.</a:t>
            </a:r>
          </a:p>
          <a:p>
            <a:r>
              <a:rPr lang="de-AT" dirty="0" smtClean="0"/>
              <a:t>BUT – </a:t>
            </a:r>
            <a:r>
              <a:rPr lang="de-AT" dirty="0" err="1" smtClean="0"/>
              <a:t>it</a:t>
            </a:r>
            <a:r>
              <a:rPr lang="de-AT" dirty="0" smtClean="0"/>
              <a:t> was </a:t>
            </a:r>
            <a:r>
              <a:rPr lang="de-AT" dirty="0" err="1" smtClean="0"/>
              <a:t>held</a:t>
            </a:r>
            <a:r>
              <a:rPr lang="de-AT" dirty="0" smtClean="0"/>
              <a:t> </a:t>
            </a:r>
            <a:r>
              <a:rPr lang="de-AT" dirty="0" err="1" smtClean="0"/>
              <a:t>as</a:t>
            </a:r>
            <a:r>
              <a:rPr lang="de-AT" dirty="0" smtClean="0"/>
              <a:t> </a:t>
            </a:r>
            <a:r>
              <a:rPr lang="de-AT" dirty="0" err="1" smtClean="0"/>
              <a:t>first</a:t>
            </a:r>
            <a:r>
              <a:rPr lang="de-AT" dirty="0" smtClean="0"/>
              <a:t> Virtual European Meeting on 12th </a:t>
            </a:r>
            <a:r>
              <a:rPr lang="de-AT" dirty="0" err="1" smtClean="0"/>
              <a:t>and</a:t>
            </a:r>
            <a:r>
              <a:rPr lang="de-AT" dirty="0" smtClean="0"/>
              <a:t> 13th </a:t>
            </a:r>
            <a:r>
              <a:rPr lang="de-AT" dirty="0" err="1" smtClean="0"/>
              <a:t>December</a:t>
            </a:r>
            <a:r>
              <a:rPr lang="de-AT" dirty="0" smtClean="0"/>
              <a:t> 2020 – A BIG THANK YOU TO THE ORGANIZING COMMITTEE!</a:t>
            </a:r>
          </a:p>
          <a:p>
            <a:r>
              <a:rPr lang="de-AT" dirty="0" smtClean="0"/>
              <a:t>Sissy </a:t>
            </a:r>
            <a:r>
              <a:rPr lang="de-AT" dirty="0" err="1" smtClean="0"/>
              <a:t>Avgerinou</a:t>
            </a:r>
            <a:r>
              <a:rPr lang="de-AT" dirty="0" smtClean="0"/>
              <a:t> – </a:t>
            </a:r>
            <a:r>
              <a:rPr lang="en-US" dirty="0"/>
              <a:t>Mania </a:t>
            </a:r>
            <a:r>
              <a:rPr lang="en-US" dirty="0" err="1"/>
              <a:t>Papadopoulou</a:t>
            </a:r>
            <a:r>
              <a:rPr lang="en-US" dirty="0"/>
              <a:t> </a:t>
            </a:r>
            <a:r>
              <a:rPr lang="en-US" dirty="0" err="1"/>
              <a:t>Falidas</a:t>
            </a:r>
            <a:r>
              <a:rPr lang="en-US" dirty="0"/>
              <a:t> </a:t>
            </a:r>
            <a:r>
              <a:rPr lang="en-US" dirty="0" smtClean="0"/>
              <a:t>- </a:t>
            </a:r>
            <a:r>
              <a:rPr lang="en-US" dirty="0"/>
              <a:t>Gianna </a:t>
            </a:r>
            <a:r>
              <a:rPr lang="en-US" dirty="0" err="1"/>
              <a:t>Gravia</a:t>
            </a:r>
            <a:r>
              <a:rPr lang="en-US" dirty="0"/>
              <a:t> </a:t>
            </a:r>
            <a:endParaRPr lang="en-US" dirty="0" smtClean="0"/>
          </a:p>
          <a:p>
            <a:endParaRPr lang="de-AT" dirty="0"/>
          </a:p>
          <a:p>
            <a:pPr marL="0" indent="0" algn="ctr">
              <a:buNone/>
            </a:pPr>
            <a:r>
              <a:rPr lang="de-AT" sz="5400" b="1" dirty="0" smtClean="0">
                <a:solidFill>
                  <a:schemeClr val="accent1"/>
                </a:solidFill>
              </a:rPr>
              <a:t>HERE WE ARE</a:t>
            </a:r>
            <a:endParaRPr lang="en-US" sz="5400" b="1" dirty="0">
              <a:solidFill>
                <a:schemeClr val="accent1"/>
              </a:solidFill>
            </a:endParaRPr>
          </a:p>
        </p:txBody>
      </p:sp>
    </p:spTree>
    <p:extLst>
      <p:ext uri="{BB962C8B-B14F-4D97-AF65-F5344CB8AC3E}">
        <p14:creationId xmlns:p14="http://schemas.microsoft.com/office/powerpoint/2010/main" val="24380360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Summary</a:t>
            </a:r>
            <a:endParaRPr lang="en-US" dirty="0"/>
          </a:p>
        </p:txBody>
      </p:sp>
      <p:sp>
        <p:nvSpPr>
          <p:cNvPr id="3" name="Inhaltsplatzhalter 2"/>
          <p:cNvSpPr>
            <a:spLocks noGrp="1"/>
          </p:cNvSpPr>
          <p:nvPr>
            <p:ph idx="1"/>
          </p:nvPr>
        </p:nvSpPr>
        <p:spPr>
          <a:xfrm>
            <a:off x="677334" y="1656272"/>
            <a:ext cx="8596668" cy="4873924"/>
          </a:xfrm>
        </p:spPr>
        <p:txBody>
          <a:bodyPr>
            <a:normAutofit/>
          </a:bodyPr>
          <a:lstStyle/>
          <a:p>
            <a:r>
              <a:rPr lang="en-US" sz="2000" dirty="0"/>
              <a:t>The European Meeting was </a:t>
            </a:r>
            <a:r>
              <a:rPr lang="en-US" sz="2000" b="1" dirty="0"/>
              <a:t>founded by </a:t>
            </a:r>
            <a:r>
              <a:rPr lang="en-US" sz="2000" b="1" dirty="0" smtClean="0"/>
              <a:t>IIW PBD Luisa </a:t>
            </a:r>
            <a:r>
              <a:rPr lang="en-US" sz="2000" b="1" dirty="0" err="1"/>
              <a:t>Vinciguerra</a:t>
            </a:r>
            <a:r>
              <a:rPr lang="en-US" sz="2000" b="1" dirty="0"/>
              <a:t> </a:t>
            </a:r>
            <a:r>
              <a:rPr lang="en-US" sz="2000" dirty="0"/>
              <a:t>for a common way of the European IW-Countries for the benefit of each country, of IW Europe and also for the benefit of IIW. It was thought to be </a:t>
            </a:r>
            <a:r>
              <a:rPr lang="en-US" sz="2000" b="1" dirty="0"/>
              <a:t>a THINK TANK </a:t>
            </a:r>
            <a:r>
              <a:rPr lang="en-US" sz="2000" dirty="0"/>
              <a:t>for developing and discussing ideas, visions, problems and new ways together</a:t>
            </a:r>
            <a:r>
              <a:rPr lang="en-US" sz="2000" dirty="0" smtClean="0"/>
              <a:t>.</a:t>
            </a:r>
          </a:p>
          <a:p>
            <a:r>
              <a:rPr lang="en-US" sz="2000" dirty="0"/>
              <a:t>I</a:t>
            </a:r>
            <a:r>
              <a:rPr lang="en-US" sz="2000" dirty="0" smtClean="0"/>
              <a:t>t </a:t>
            </a:r>
            <a:r>
              <a:rPr lang="en-US" sz="2000" dirty="0"/>
              <a:t>was necessary </a:t>
            </a:r>
            <a:r>
              <a:rPr lang="en-US" sz="2000" b="1" dirty="0"/>
              <a:t>to limit now the participants</a:t>
            </a:r>
            <a:r>
              <a:rPr lang="en-US" sz="2000" dirty="0"/>
              <a:t>. That`s why it was decided that the meetings are only for the National Representatives and their Deputies or an experienced Past National Representative – only </a:t>
            </a:r>
            <a:r>
              <a:rPr lang="en-US" sz="2000" b="1" dirty="0"/>
              <a:t>2 participants per country</a:t>
            </a:r>
            <a:r>
              <a:rPr lang="en-US" sz="2000" b="1" dirty="0" smtClean="0"/>
              <a:t>.</a:t>
            </a:r>
          </a:p>
          <a:p>
            <a:r>
              <a:rPr lang="en-US" sz="2000" dirty="0"/>
              <a:t>In the beginning the breaks were </a:t>
            </a:r>
            <a:r>
              <a:rPr lang="en-US" sz="2000" b="1" dirty="0"/>
              <a:t>very fruitful discussion possibilities </a:t>
            </a:r>
            <a:r>
              <a:rPr lang="en-US" sz="2000" dirty="0"/>
              <a:t>too – coffee-breaks, Lunchtime and Dinner. </a:t>
            </a:r>
            <a:endParaRPr lang="en-US" sz="2000" dirty="0" smtClean="0"/>
          </a:p>
          <a:p>
            <a:r>
              <a:rPr lang="en-US" sz="2000" dirty="0"/>
              <a:t>Another disadvantage is the </a:t>
            </a:r>
            <a:r>
              <a:rPr lang="en-US" sz="2000" b="1" dirty="0"/>
              <a:t>permanent change of the participants </a:t>
            </a:r>
            <a:r>
              <a:rPr lang="en-US" sz="2000" dirty="0"/>
              <a:t>because we are only one or two years in our functions. So the discussions about </a:t>
            </a:r>
            <a:r>
              <a:rPr lang="en-US" sz="2000" b="1" dirty="0"/>
              <a:t>topics are repeated very often. </a:t>
            </a:r>
            <a:endParaRPr lang="en-US" sz="2000" b="1" dirty="0" smtClean="0"/>
          </a:p>
          <a:p>
            <a:endParaRPr lang="en-US" b="1" dirty="0"/>
          </a:p>
          <a:p>
            <a:endParaRPr lang="en-US" b="1" dirty="0"/>
          </a:p>
          <a:p>
            <a:endParaRPr lang="en-US" dirty="0"/>
          </a:p>
          <a:p>
            <a:endParaRPr lang="de-AT" dirty="0" smtClean="0"/>
          </a:p>
          <a:p>
            <a:endParaRPr lang="en-US" dirty="0"/>
          </a:p>
        </p:txBody>
      </p:sp>
    </p:spTree>
    <p:extLst>
      <p:ext uri="{BB962C8B-B14F-4D97-AF65-F5344CB8AC3E}">
        <p14:creationId xmlns:p14="http://schemas.microsoft.com/office/powerpoint/2010/main" val="1567926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Summary</a:t>
            </a:r>
            <a:endParaRPr lang="en-US" dirty="0"/>
          </a:p>
        </p:txBody>
      </p:sp>
      <p:sp>
        <p:nvSpPr>
          <p:cNvPr id="3" name="Inhaltsplatzhalter 2"/>
          <p:cNvSpPr>
            <a:spLocks noGrp="1"/>
          </p:cNvSpPr>
          <p:nvPr>
            <p:ph idx="1"/>
          </p:nvPr>
        </p:nvSpPr>
        <p:spPr>
          <a:xfrm>
            <a:off x="677334" y="1561381"/>
            <a:ext cx="8596668" cy="4479981"/>
          </a:xfrm>
        </p:spPr>
        <p:txBody>
          <a:bodyPr>
            <a:normAutofit/>
          </a:bodyPr>
          <a:lstStyle/>
          <a:p>
            <a:r>
              <a:rPr lang="en-US" sz="2000" dirty="0"/>
              <a:t>We had fantastic speakers over the years. We had very good discussions, but </a:t>
            </a:r>
            <a:r>
              <a:rPr lang="en-US" sz="2000" b="1" dirty="0"/>
              <a:t>how to bring the ideas into our countries? To the Districts – the Clubs – the members. </a:t>
            </a:r>
            <a:endParaRPr lang="en-US" sz="2000" b="1" dirty="0" smtClean="0"/>
          </a:p>
          <a:p>
            <a:r>
              <a:rPr lang="de-AT" sz="2000" b="1" dirty="0" err="1" smtClean="0"/>
              <a:t>Including</a:t>
            </a:r>
            <a:r>
              <a:rPr lang="de-AT" sz="2000" b="1" dirty="0" smtClean="0"/>
              <a:t> </a:t>
            </a:r>
            <a:r>
              <a:rPr lang="de-AT" sz="2000" b="1" dirty="0" err="1" smtClean="0"/>
              <a:t>of</a:t>
            </a:r>
            <a:r>
              <a:rPr lang="de-AT" sz="2000" b="1" dirty="0" smtClean="0"/>
              <a:t> ND Countries (</a:t>
            </a:r>
            <a:r>
              <a:rPr lang="de-AT" sz="2000" b="1" dirty="0" err="1" smtClean="0"/>
              <a:t>Districts</a:t>
            </a:r>
            <a:r>
              <a:rPr lang="de-AT" sz="2000" b="1" dirty="0" smtClean="0"/>
              <a:t> + Clubs)</a:t>
            </a:r>
          </a:p>
          <a:p>
            <a:r>
              <a:rPr lang="en-US" sz="2000" b="1" dirty="0"/>
              <a:t>The founder IIW PBD Luisa </a:t>
            </a:r>
            <a:r>
              <a:rPr lang="en-US" sz="2000" b="1" dirty="0" err="1"/>
              <a:t>Vinciguerra</a:t>
            </a:r>
            <a:r>
              <a:rPr lang="en-US" sz="2000" dirty="0"/>
              <a:t> has to be invited and involved in the further European Meetings </a:t>
            </a:r>
            <a:r>
              <a:rPr lang="en-US" sz="2000" dirty="0" smtClean="0"/>
              <a:t>again!</a:t>
            </a:r>
          </a:p>
          <a:p>
            <a:r>
              <a:rPr lang="de-AT" sz="2000" b="1" dirty="0" smtClean="0"/>
              <a:t>New </a:t>
            </a:r>
            <a:r>
              <a:rPr lang="de-AT" sz="2000" b="1" dirty="0" err="1" smtClean="0"/>
              <a:t>possibilities</a:t>
            </a:r>
            <a:r>
              <a:rPr lang="de-AT" sz="2000" b="1" dirty="0" smtClean="0"/>
              <a:t> </a:t>
            </a:r>
            <a:r>
              <a:rPr lang="de-AT" sz="2000" b="1" dirty="0" err="1" smtClean="0"/>
              <a:t>to</a:t>
            </a:r>
            <a:r>
              <a:rPr lang="de-AT" sz="2000" b="1" dirty="0" smtClean="0"/>
              <a:t> </a:t>
            </a:r>
            <a:r>
              <a:rPr lang="de-AT" sz="2000" b="1" dirty="0" err="1" smtClean="0"/>
              <a:t>meet</a:t>
            </a:r>
            <a:r>
              <a:rPr lang="de-AT" sz="2000" b="1" dirty="0" smtClean="0"/>
              <a:t> – </a:t>
            </a:r>
            <a:r>
              <a:rPr lang="de-AT" sz="2000" b="1" dirty="0" err="1" smtClean="0"/>
              <a:t>virtual</a:t>
            </a:r>
            <a:r>
              <a:rPr lang="de-AT" sz="2000" b="1" dirty="0" smtClean="0"/>
              <a:t>…..</a:t>
            </a:r>
          </a:p>
          <a:p>
            <a:pPr marL="0" indent="0">
              <a:buNone/>
            </a:pPr>
            <a:endParaRPr lang="de-AT" sz="2000" b="1" dirty="0"/>
          </a:p>
          <a:p>
            <a:pPr marL="0" indent="0">
              <a:buNone/>
            </a:pPr>
            <a:endParaRPr lang="en-US" sz="2000" b="1" dirty="0"/>
          </a:p>
        </p:txBody>
      </p:sp>
    </p:spTree>
    <p:extLst>
      <p:ext uri="{BB962C8B-B14F-4D97-AF65-F5344CB8AC3E}">
        <p14:creationId xmlns:p14="http://schemas.microsoft.com/office/powerpoint/2010/main" val="3965568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normAutofit/>
          </a:bodyPr>
          <a:lstStyle/>
          <a:p>
            <a:pPr marL="0" indent="0" algn="ctr">
              <a:buNone/>
            </a:pPr>
            <a:r>
              <a:rPr lang="de-AT" sz="8000" dirty="0" err="1" smtClean="0">
                <a:solidFill>
                  <a:schemeClr val="accent1"/>
                </a:solidFill>
              </a:rPr>
              <a:t>Thank</a:t>
            </a:r>
            <a:r>
              <a:rPr lang="de-AT" sz="8000" dirty="0" smtClean="0">
                <a:solidFill>
                  <a:schemeClr val="accent1"/>
                </a:solidFill>
              </a:rPr>
              <a:t> </a:t>
            </a:r>
            <a:r>
              <a:rPr lang="de-AT" sz="8000" dirty="0" err="1" smtClean="0">
                <a:solidFill>
                  <a:schemeClr val="accent1"/>
                </a:solidFill>
              </a:rPr>
              <a:t>you</a:t>
            </a:r>
            <a:r>
              <a:rPr lang="de-AT" sz="8000" dirty="0" smtClean="0">
                <a:solidFill>
                  <a:schemeClr val="accent1"/>
                </a:solidFill>
              </a:rPr>
              <a:t> </a:t>
            </a:r>
            <a:r>
              <a:rPr lang="de-AT" sz="8000" dirty="0" err="1" smtClean="0">
                <a:solidFill>
                  <a:schemeClr val="accent1"/>
                </a:solidFill>
              </a:rPr>
              <a:t>for</a:t>
            </a:r>
            <a:r>
              <a:rPr lang="de-AT" sz="8000" dirty="0" smtClean="0">
                <a:solidFill>
                  <a:schemeClr val="accent1"/>
                </a:solidFill>
              </a:rPr>
              <a:t> </a:t>
            </a:r>
            <a:r>
              <a:rPr lang="de-AT" sz="8000" dirty="0" err="1" smtClean="0">
                <a:solidFill>
                  <a:schemeClr val="accent1"/>
                </a:solidFill>
              </a:rPr>
              <a:t>your</a:t>
            </a:r>
            <a:r>
              <a:rPr lang="de-AT" sz="8000" dirty="0" smtClean="0">
                <a:solidFill>
                  <a:schemeClr val="accent1"/>
                </a:solidFill>
              </a:rPr>
              <a:t> Attention!</a:t>
            </a:r>
          </a:p>
          <a:p>
            <a:pPr marL="0" indent="0" algn="ctr">
              <a:buNone/>
            </a:pPr>
            <a:r>
              <a:rPr lang="de-AT" sz="1400" dirty="0" smtClean="0">
                <a:solidFill>
                  <a:schemeClr val="accent1"/>
                </a:solidFill>
              </a:rPr>
              <a:t>IIW PBD Gabriele Schrümpf/ Austria &amp; Czech </a:t>
            </a:r>
            <a:r>
              <a:rPr lang="de-AT" sz="1400" dirty="0" err="1" smtClean="0">
                <a:solidFill>
                  <a:schemeClr val="accent1"/>
                </a:solidFill>
              </a:rPr>
              <a:t>Republic</a:t>
            </a:r>
            <a:endParaRPr lang="en-US" sz="1400" dirty="0">
              <a:solidFill>
                <a:schemeClr val="tx1"/>
              </a:solidFill>
            </a:endParaRPr>
          </a:p>
        </p:txBody>
      </p:sp>
    </p:spTree>
    <p:extLst>
      <p:ext uri="{BB962C8B-B14F-4D97-AF65-F5344CB8AC3E}">
        <p14:creationId xmlns:p14="http://schemas.microsoft.com/office/powerpoint/2010/main" val="1117030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2006 – </a:t>
            </a:r>
            <a:r>
              <a:rPr lang="de-AT" dirty="0" err="1" smtClean="0"/>
              <a:t>how</a:t>
            </a:r>
            <a:r>
              <a:rPr lang="de-AT" dirty="0" smtClean="0"/>
              <a:t> </a:t>
            </a:r>
            <a:r>
              <a:rPr lang="de-AT" dirty="0" err="1" smtClean="0"/>
              <a:t>it</a:t>
            </a:r>
            <a:r>
              <a:rPr lang="de-AT" dirty="0" smtClean="0"/>
              <a:t> all </a:t>
            </a:r>
            <a:r>
              <a:rPr lang="de-AT" dirty="0" err="1" smtClean="0"/>
              <a:t>began</a:t>
            </a:r>
            <a:r>
              <a:rPr lang="de-AT" dirty="0" smtClean="0"/>
              <a:t> – Torino/</a:t>
            </a:r>
            <a:r>
              <a:rPr lang="de-AT" dirty="0" err="1" smtClean="0"/>
              <a:t>Italy</a:t>
            </a:r>
            <a:r>
              <a:rPr lang="de-AT" dirty="0" smtClean="0"/>
              <a:t/>
            </a:r>
            <a:br>
              <a:rPr lang="de-AT" dirty="0" smtClean="0"/>
            </a:br>
            <a:r>
              <a:rPr lang="de-AT" dirty="0" smtClean="0"/>
              <a:t>Luisa </a:t>
            </a:r>
            <a:r>
              <a:rPr lang="de-AT" dirty="0" err="1" smtClean="0"/>
              <a:t>Vinciguerra</a:t>
            </a:r>
            <a:r>
              <a:rPr lang="de-AT" dirty="0" smtClean="0"/>
              <a:t> – </a:t>
            </a:r>
            <a:r>
              <a:rPr lang="de-AT" dirty="0" err="1" smtClean="0"/>
              <a:t>the</a:t>
            </a:r>
            <a:r>
              <a:rPr lang="de-AT" dirty="0" smtClean="0"/>
              <a:t> FOUNDER</a:t>
            </a:r>
            <a:endParaRPr lang="en-US" dirty="0"/>
          </a:p>
        </p:txBody>
      </p:sp>
      <p:sp>
        <p:nvSpPr>
          <p:cNvPr id="3" name="Inhaltsplatzhalter 2"/>
          <p:cNvSpPr>
            <a:spLocks noGrp="1"/>
          </p:cNvSpPr>
          <p:nvPr>
            <p:ph idx="1"/>
          </p:nvPr>
        </p:nvSpPr>
        <p:spPr/>
        <p:txBody>
          <a:bodyPr/>
          <a:lstStyle/>
          <a:p>
            <a:endParaRPr lang="de-AT" dirty="0"/>
          </a:p>
          <a:p>
            <a:r>
              <a:rPr lang="en-GB" dirty="0"/>
              <a:t>In 2006 Luisa </a:t>
            </a:r>
            <a:r>
              <a:rPr lang="en-GB" dirty="0" err="1"/>
              <a:t>Vinciguerra</a:t>
            </a:r>
            <a:r>
              <a:rPr lang="en-GB" dirty="0"/>
              <a:t>, President of Council Italy invited the NR/Presidents of National Governing Body from Europe to participate in Torino the Inner Wheel National Event, also devoted to European matters in order to establish common grounds and study proposals for the next Convention. It was attended by: Catherine </a:t>
            </a:r>
            <a:r>
              <a:rPr lang="en-GB" dirty="0" err="1"/>
              <a:t>Refabert</a:t>
            </a:r>
            <a:r>
              <a:rPr lang="en-GB" dirty="0"/>
              <a:t> (France), </a:t>
            </a:r>
            <a:r>
              <a:rPr lang="en-GB" dirty="0" err="1"/>
              <a:t>Margarett</a:t>
            </a:r>
            <a:r>
              <a:rPr lang="en-GB" dirty="0"/>
              <a:t> Batt (Norway). Mrs Erna </a:t>
            </a:r>
            <a:r>
              <a:rPr lang="en-GB" dirty="0" err="1"/>
              <a:t>Fandal</a:t>
            </a:r>
            <a:r>
              <a:rPr lang="en-GB" dirty="0"/>
              <a:t> (</a:t>
            </a:r>
            <a:r>
              <a:rPr lang="en-GB" dirty="0" smtClean="0"/>
              <a:t>Norway - </a:t>
            </a:r>
            <a:r>
              <a:rPr lang="en-GB" dirty="0"/>
              <a:t>IIW </a:t>
            </a:r>
            <a:r>
              <a:rPr lang="en-GB" dirty="0" smtClean="0"/>
              <a:t>President) as </a:t>
            </a:r>
            <a:r>
              <a:rPr lang="en-GB" dirty="0"/>
              <a:t>special guest.</a:t>
            </a:r>
            <a:endParaRPr lang="en-US" dirty="0"/>
          </a:p>
          <a:p>
            <a:r>
              <a:rPr lang="en-GB" dirty="0"/>
              <a:t>In June 2006, at the end of her term as National President, Luisa had written to European colleagues a letter, where she  hoped for the continuation of the meetings at the European level,  to promote mutual understanding, comparison and collaboration.</a:t>
            </a:r>
            <a:endParaRPr lang="en-US" dirty="0"/>
          </a:p>
          <a:p>
            <a:pPr marL="0" indent="0">
              <a:buNone/>
            </a:pPr>
            <a:endParaRPr lang="en-GB" dirty="0"/>
          </a:p>
        </p:txBody>
      </p:sp>
    </p:spTree>
    <p:extLst>
      <p:ext uri="{BB962C8B-B14F-4D97-AF65-F5344CB8AC3E}">
        <p14:creationId xmlns:p14="http://schemas.microsoft.com/office/powerpoint/2010/main" val="2987988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1st EM 2007 – Tours/ France</a:t>
            </a:r>
            <a:endParaRPr lang="en-US" dirty="0"/>
          </a:p>
        </p:txBody>
      </p:sp>
      <p:sp>
        <p:nvSpPr>
          <p:cNvPr id="3" name="Inhaltsplatzhalter 2"/>
          <p:cNvSpPr>
            <a:spLocks noGrp="1"/>
          </p:cNvSpPr>
          <p:nvPr>
            <p:ph idx="1"/>
          </p:nvPr>
        </p:nvSpPr>
        <p:spPr/>
        <p:txBody>
          <a:bodyPr/>
          <a:lstStyle/>
          <a:p>
            <a:r>
              <a:rPr lang="en-GB" dirty="0"/>
              <a:t>The proposal was implemented in the following year by </a:t>
            </a:r>
            <a:r>
              <a:rPr lang="en-GB" b="1" dirty="0"/>
              <a:t>Catherine </a:t>
            </a:r>
            <a:r>
              <a:rPr lang="en-GB" b="1" dirty="0" err="1"/>
              <a:t>Refabert</a:t>
            </a:r>
            <a:r>
              <a:rPr lang="en-GB" dirty="0"/>
              <a:t>, National President for the second Year, extending the meeting even in countries with no National Governing Body, but with a National Representative. She decided to organize the </a:t>
            </a:r>
            <a:r>
              <a:rPr lang="en-GB" b="1" dirty="0"/>
              <a:t>1st Informal</a:t>
            </a:r>
            <a:r>
              <a:rPr lang="en-GB" b="1" i="1" dirty="0"/>
              <a:t>  </a:t>
            </a:r>
            <a:r>
              <a:rPr lang="en-GB" b="1" u="sng" dirty="0"/>
              <a:t>European </a:t>
            </a:r>
            <a:r>
              <a:rPr lang="en-GB" b="1" dirty="0"/>
              <a:t>Meeting</a:t>
            </a:r>
            <a:r>
              <a:rPr lang="en-GB" dirty="0"/>
              <a:t> on Friday 14th 2007 in the Tours Town-hall,  just prior to the Rally Charlemagne,  given the fact that the IIW President Kamala </a:t>
            </a:r>
            <a:r>
              <a:rPr lang="en-GB" dirty="0" err="1"/>
              <a:t>Ramakrishnan</a:t>
            </a:r>
            <a:r>
              <a:rPr lang="en-GB" dirty="0"/>
              <a:t> was present and  would have had a better understanding of our problems in Europe.</a:t>
            </a:r>
            <a:endParaRPr lang="en-US" dirty="0"/>
          </a:p>
          <a:p>
            <a:r>
              <a:rPr lang="en-GB" dirty="0"/>
              <a:t>In Agenda the exchange of views on Constitution matters and the study of common amendments for the next Convention. </a:t>
            </a:r>
            <a:endParaRPr lang="en-US" dirty="0"/>
          </a:p>
          <a:p>
            <a:pPr marL="0" indent="0">
              <a:buNone/>
            </a:pPr>
            <a:r>
              <a:rPr lang="en-GB" b="1" dirty="0"/>
              <a:t> </a:t>
            </a:r>
            <a:endParaRPr lang="en-US" dirty="0"/>
          </a:p>
          <a:p>
            <a:endParaRPr lang="en-US" dirty="0"/>
          </a:p>
        </p:txBody>
      </p:sp>
    </p:spTree>
    <p:extLst>
      <p:ext uri="{BB962C8B-B14F-4D97-AF65-F5344CB8AC3E}">
        <p14:creationId xmlns:p14="http://schemas.microsoft.com/office/powerpoint/2010/main" val="3231142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2nd EM 2008 – Köln/Germany</a:t>
            </a:r>
            <a:endParaRPr lang="en-US" dirty="0"/>
          </a:p>
        </p:txBody>
      </p:sp>
      <p:sp>
        <p:nvSpPr>
          <p:cNvPr id="3" name="Inhaltsplatzhalter 2"/>
          <p:cNvSpPr>
            <a:spLocks noGrp="1"/>
          </p:cNvSpPr>
          <p:nvPr>
            <p:ph idx="1"/>
          </p:nvPr>
        </p:nvSpPr>
        <p:spPr/>
        <p:txBody>
          <a:bodyPr/>
          <a:lstStyle/>
          <a:p>
            <a:r>
              <a:rPr lang="en-GB" b="1" dirty="0"/>
              <a:t>30.9./1.10.2008 Before Convention </a:t>
            </a:r>
            <a:r>
              <a:rPr lang="en-GB" b="1" dirty="0" err="1"/>
              <a:t>Kotakina</a:t>
            </a:r>
            <a:r>
              <a:rPr lang="en-GB" b="1" dirty="0"/>
              <a:t> </a:t>
            </a:r>
            <a:r>
              <a:rPr lang="en-GB" b="1" dirty="0" err="1" smtClean="0"/>
              <a:t>Balu</a:t>
            </a:r>
            <a:endParaRPr lang="en-GB" b="1" dirty="0" smtClean="0"/>
          </a:p>
          <a:p>
            <a:r>
              <a:rPr lang="en-GB" dirty="0"/>
              <a:t>Organised by </a:t>
            </a:r>
            <a:r>
              <a:rPr lang="en-GB" b="1" dirty="0" err="1"/>
              <a:t>Hildegund</a:t>
            </a:r>
            <a:r>
              <a:rPr lang="en-GB" b="1" dirty="0"/>
              <a:t> </a:t>
            </a:r>
            <a:r>
              <a:rPr lang="en-GB" b="1" dirty="0" err="1"/>
              <a:t>Scheipermeier</a:t>
            </a:r>
            <a:r>
              <a:rPr lang="en-GB" dirty="0"/>
              <a:t>, the second European Meeting took place in Cologne and held many important topics on Inner Wheel such as the position of IW compared with other Service Clubs, Zoning, Recruitment.</a:t>
            </a:r>
            <a:endParaRPr lang="en-US" dirty="0"/>
          </a:p>
          <a:p>
            <a:r>
              <a:rPr lang="en-GB" b="1" dirty="0"/>
              <a:t>17 Participants - 9 Countries</a:t>
            </a:r>
            <a:endParaRPr lang="en-US" b="1" dirty="0"/>
          </a:p>
          <a:p>
            <a:endParaRPr lang="en-US" b="1" dirty="0"/>
          </a:p>
        </p:txBody>
      </p:sp>
    </p:spTree>
    <p:extLst>
      <p:ext uri="{BB962C8B-B14F-4D97-AF65-F5344CB8AC3E}">
        <p14:creationId xmlns:p14="http://schemas.microsoft.com/office/powerpoint/2010/main" val="1404459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3rd EM 2009 – Tampere/</a:t>
            </a:r>
            <a:r>
              <a:rPr lang="de-AT" dirty="0" err="1" smtClean="0"/>
              <a:t>Finland</a:t>
            </a:r>
            <a:endParaRPr lang="en-US" dirty="0"/>
          </a:p>
        </p:txBody>
      </p:sp>
      <p:sp>
        <p:nvSpPr>
          <p:cNvPr id="3" name="Inhaltsplatzhalter 2"/>
          <p:cNvSpPr>
            <a:spLocks noGrp="1"/>
          </p:cNvSpPr>
          <p:nvPr>
            <p:ph idx="1"/>
          </p:nvPr>
        </p:nvSpPr>
        <p:spPr/>
        <p:txBody>
          <a:bodyPr/>
          <a:lstStyle/>
          <a:p>
            <a:r>
              <a:rPr lang="en-GB" dirty="0"/>
              <a:t>Organised by </a:t>
            </a:r>
            <a:r>
              <a:rPr lang="en-GB" b="1" dirty="0" err="1"/>
              <a:t>Hannele</a:t>
            </a:r>
            <a:r>
              <a:rPr lang="en-GB" b="1" dirty="0"/>
              <a:t> </a:t>
            </a:r>
            <a:r>
              <a:rPr lang="en-GB" b="1" dirty="0" err="1"/>
              <a:t>Karhunen</a:t>
            </a:r>
            <a:r>
              <a:rPr lang="en-GB" dirty="0"/>
              <a:t>, the third European Meeting led us to Finland where the Present and the Future of Inner Wheel were discussed.</a:t>
            </a:r>
            <a:endParaRPr lang="en-US" dirty="0"/>
          </a:p>
          <a:p>
            <a:r>
              <a:rPr lang="en-US" dirty="0"/>
              <a:t>The workshop dealt with the </a:t>
            </a:r>
            <a:r>
              <a:rPr lang="en-US" b="1" dirty="0"/>
              <a:t>following topics</a:t>
            </a:r>
            <a:r>
              <a:rPr lang="en-US" dirty="0"/>
              <a:t>: Convention 2009, Seminars, </a:t>
            </a:r>
            <a:r>
              <a:rPr lang="en-US" dirty="0" smtClean="0"/>
              <a:t>Proposals/</a:t>
            </a:r>
            <a:r>
              <a:rPr lang="en-US" dirty="0" err="1" smtClean="0"/>
              <a:t>Constitution,Zoning</a:t>
            </a:r>
            <a:r>
              <a:rPr lang="en-US" dirty="0"/>
              <a:t>, Recruitment / Extension/ Membership, Governing Body.</a:t>
            </a:r>
          </a:p>
          <a:p>
            <a:r>
              <a:rPr lang="en-US" dirty="0"/>
              <a:t>The report has dealt with some current issues in order to improve the good practices in our organization, and not in the spirit of criticism in any way.</a:t>
            </a:r>
          </a:p>
          <a:p>
            <a:r>
              <a:rPr lang="en-US" b="1" dirty="0"/>
              <a:t>27 Participants – 12 Countries</a:t>
            </a:r>
          </a:p>
          <a:p>
            <a:endParaRPr lang="en-US" b="1" dirty="0"/>
          </a:p>
        </p:txBody>
      </p:sp>
    </p:spTree>
    <p:extLst>
      <p:ext uri="{BB962C8B-B14F-4D97-AF65-F5344CB8AC3E}">
        <p14:creationId xmlns:p14="http://schemas.microsoft.com/office/powerpoint/2010/main" val="3721343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4th EM 2010 – Montreux/</a:t>
            </a:r>
            <a:r>
              <a:rPr lang="de-AT" dirty="0" err="1" smtClean="0"/>
              <a:t>Switzerland</a:t>
            </a:r>
            <a:endParaRPr lang="en-US" dirty="0"/>
          </a:p>
        </p:txBody>
      </p:sp>
      <p:sp>
        <p:nvSpPr>
          <p:cNvPr id="3" name="Inhaltsplatzhalter 2"/>
          <p:cNvSpPr>
            <a:spLocks noGrp="1"/>
          </p:cNvSpPr>
          <p:nvPr>
            <p:ph idx="1"/>
          </p:nvPr>
        </p:nvSpPr>
        <p:spPr/>
        <p:txBody>
          <a:bodyPr/>
          <a:lstStyle/>
          <a:p>
            <a:r>
              <a:rPr lang="en-GB" b="1" dirty="0"/>
              <a:t>Proposals for Convention </a:t>
            </a:r>
            <a:r>
              <a:rPr lang="en-GB" b="1" dirty="0" smtClean="0"/>
              <a:t>2012</a:t>
            </a:r>
          </a:p>
          <a:p>
            <a:r>
              <a:rPr lang="en-GB" dirty="0"/>
              <a:t>It is the turn of Switzerland to organise the </a:t>
            </a:r>
            <a:r>
              <a:rPr lang="en-US" dirty="0" err="1"/>
              <a:t>Rallye</a:t>
            </a:r>
            <a:r>
              <a:rPr lang="en-GB" dirty="0"/>
              <a:t> Charlemagne; given the fact that the IIW President </a:t>
            </a:r>
            <a:r>
              <a:rPr lang="en-GB" dirty="0" err="1"/>
              <a:t>Pallavi</a:t>
            </a:r>
            <a:r>
              <a:rPr lang="en-GB" dirty="0"/>
              <a:t> Shah as well as many Active and Past National </a:t>
            </a:r>
            <a:r>
              <a:rPr lang="en-GB" dirty="0" err="1"/>
              <a:t>Representa-tives</a:t>
            </a:r>
            <a:r>
              <a:rPr lang="en-GB" dirty="0"/>
              <a:t>, National Council Presidents and Board Directors will attend the event, it seems obvious that the fourth European Meeting takes place in Switzerland, more exactly in </a:t>
            </a:r>
            <a:r>
              <a:rPr lang="fr-CH" dirty="0"/>
              <a:t>Montreux</a:t>
            </a:r>
            <a:r>
              <a:rPr lang="en-GB" dirty="0"/>
              <a:t>, and will be organised by </a:t>
            </a:r>
            <a:r>
              <a:rPr lang="en-US" b="1" dirty="0" err="1"/>
              <a:t>Verena</a:t>
            </a:r>
            <a:r>
              <a:rPr lang="en-GB" b="1" dirty="0"/>
              <a:t> </a:t>
            </a:r>
            <a:r>
              <a:rPr lang="en-GB" b="1" dirty="0" err="1"/>
              <a:t>Spahr</a:t>
            </a:r>
            <a:r>
              <a:rPr lang="en-GB" b="1" dirty="0"/>
              <a:t> and Ruth </a:t>
            </a:r>
            <a:r>
              <a:rPr lang="en-GB" b="1" dirty="0" err="1"/>
              <a:t>Beausire</a:t>
            </a:r>
            <a:r>
              <a:rPr lang="en-GB" dirty="0"/>
              <a:t>.</a:t>
            </a:r>
            <a:endParaRPr lang="en-US" dirty="0"/>
          </a:p>
          <a:p>
            <a:r>
              <a:rPr lang="en-GB" b="1" dirty="0"/>
              <a:t>Discussion topics are</a:t>
            </a:r>
            <a:r>
              <a:rPr lang="en-GB" dirty="0"/>
              <a:t>: Proposals for the IIW Convention 2012, themes for seminars and forums, future of the European meetings.</a:t>
            </a:r>
            <a:endParaRPr lang="en-US" dirty="0"/>
          </a:p>
          <a:p>
            <a:r>
              <a:rPr lang="en-GB" b="1" dirty="0"/>
              <a:t>36 Participants, Guest of </a:t>
            </a:r>
            <a:r>
              <a:rPr lang="en-GB" b="1" dirty="0" err="1"/>
              <a:t>honor</a:t>
            </a:r>
            <a:r>
              <a:rPr lang="en-GB" b="1" dirty="0"/>
              <a:t> IIWP </a:t>
            </a:r>
            <a:r>
              <a:rPr lang="en-GB" b="1" dirty="0" err="1"/>
              <a:t>Dr.</a:t>
            </a:r>
            <a:r>
              <a:rPr lang="en-GB" b="1" dirty="0"/>
              <a:t> </a:t>
            </a:r>
            <a:r>
              <a:rPr lang="en-GB" b="1" dirty="0" err="1"/>
              <a:t>Pallavi</a:t>
            </a:r>
            <a:r>
              <a:rPr lang="en-GB" b="1" dirty="0"/>
              <a:t> Shah</a:t>
            </a:r>
            <a:endParaRPr lang="en-US" b="1" dirty="0"/>
          </a:p>
          <a:p>
            <a:pPr marL="0" indent="0">
              <a:buNone/>
            </a:pPr>
            <a:r>
              <a:rPr lang="en-US" b="1" dirty="0"/>
              <a:t> </a:t>
            </a:r>
          </a:p>
          <a:p>
            <a:endParaRPr lang="en-US" dirty="0"/>
          </a:p>
        </p:txBody>
      </p:sp>
    </p:spTree>
    <p:extLst>
      <p:ext uri="{BB962C8B-B14F-4D97-AF65-F5344CB8AC3E}">
        <p14:creationId xmlns:p14="http://schemas.microsoft.com/office/powerpoint/2010/main" val="2017586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5th EM 2011 – </a:t>
            </a:r>
            <a:br>
              <a:rPr lang="de-AT" dirty="0" smtClean="0"/>
            </a:br>
            <a:r>
              <a:rPr lang="de-AT" dirty="0" smtClean="0"/>
              <a:t>Amsterdam/The </a:t>
            </a:r>
            <a:r>
              <a:rPr lang="de-AT" dirty="0" err="1" smtClean="0"/>
              <a:t>Netherlands</a:t>
            </a:r>
            <a:endParaRPr lang="en-US" dirty="0"/>
          </a:p>
        </p:txBody>
      </p:sp>
      <p:sp>
        <p:nvSpPr>
          <p:cNvPr id="3" name="Inhaltsplatzhalter 2"/>
          <p:cNvSpPr>
            <a:spLocks noGrp="1"/>
          </p:cNvSpPr>
          <p:nvPr>
            <p:ph idx="1"/>
          </p:nvPr>
        </p:nvSpPr>
        <p:spPr/>
        <p:txBody>
          <a:bodyPr/>
          <a:lstStyle/>
          <a:p>
            <a:r>
              <a:rPr lang="en-GB" dirty="0"/>
              <a:t>In Montreux </a:t>
            </a:r>
            <a:r>
              <a:rPr lang="en-GB" b="1" dirty="0"/>
              <a:t>Joke </a:t>
            </a:r>
            <a:r>
              <a:rPr lang="en-GB" b="1" dirty="0" err="1" smtClean="0"/>
              <a:t>Emmelkamp</a:t>
            </a:r>
            <a:r>
              <a:rPr lang="en-GB" b="1" dirty="0" smtClean="0"/>
              <a:t>, Letty van Hoff, Annette </a:t>
            </a:r>
            <a:r>
              <a:rPr lang="en-GB" b="1" dirty="0" err="1" smtClean="0"/>
              <a:t>Rosendaal-Bangma</a:t>
            </a:r>
            <a:r>
              <a:rPr lang="en-GB" b="1" dirty="0" smtClean="0"/>
              <a:t> </a:t>
            </a:r>
            <a:r>
              <a:rPr lang="en-GB" dirty="0"/>
              <a:t>invited the National Representatives, their Deputies and Board Directors to come to The Netherlands for the fifth European Meeting, to be held in Amsterdam</a:t>
            </a:r>
            <a:r>
              <a:rPr lang="en-GB" dirty="0" smtClean="0"/>
              <a:t>.</a:t>
            </a:r>
          </a:p>
          <a:p>
            <a:r>
              <a:rPr lang="en-GB" dirty="0" smtClean="0"/>
              <a:t>We </a:t>
            </a:r>
            <a:r>
              <a:rPr lang="en-GB" dirty="0"/>
              <a:t>feel very honoured that our </a:t>
            </a:r>
            <a:r>
              <a:rPr lang="en-GB" b="1" dirty="0"/>
              <a:t>International President Catherine </a:t>
            </a:r>
            <a:r>
              <a:rPr lang="en-GB" b="1" dirty="0" err="1"/>
              <a:t>Refabert</a:t>
            </a:r>
            <a:r>
              <a:rPr lang="en-GB" b="1" dirty="0"/>
              <a:t> </a:t>
            </a:r>
            <a:r>
              <a:rPr lang="en-GB" dirty="0"/>
              <a:t>will join the Meeting. Main themes this Meeting will be Communication and the Convention (and its seminars</a:t>
            </a:r>
            <a:r>
              <a:rPr lang="en-GB" dirty="0" smtClean="0"/>
              <a:t>) – especially Proposal 17 to open IW to women without a Rotarian Background.</a:t>
            </a:r>
          </a:p>
          <a:p>
            <a:r>
              <a:rPr lang="en-GB" dirty="0" smtClean="0"/>
              <a:t>It was worked on a new slogan for promoting – the result was “</a:t>
            </a:r>
            <a:r>
              <a:rPr lang="en-GB" b="1" dirty="0" smtClean="0"/>
              <a:t>WOMEN IN ACTION”</a:t>
            </a:r>
            <a:endParaRPr lang="en-US" b="1" dirty="0"/>
          </a:p>
          <a:p>
            <a:r>
              <a:rPr lang="en-GB" b="1" dirty="0"/>
              <a:t>29 Participants – 13 Countries – 2 Guests: Catherine </a:t>
            </a:r>
            <a:r>
              <a:rPr lang="en-GB" b="1" dirty="0" err="1" smtClean="0"/>
              <a:t>Refabert</a:t>
            </a:r>
            <a:r>
              <a:rPr lang="en-GB" b="1" dirty="0" smtClean="0"/>
              <a:t>(IIW President), </a:t>
            </a:r>
            <a:r>
              <a:rPr lang="en-GB" b="1" dirty="0"/>
              <a:t>Charlotte de </a:t>
            </a:r>
            <a:r>
              <a:rPr lang="en-GB" b="1" dirty="0" err="1" smtClean="0"/>
              <a:t>Vos</a:t>
            </a:r>
            <a:r>
              <a:rPr lang="en-GB" b="1" dirty="0" smtClean="0"/>
              <a:t> (IIW-Treasurer)</a:t>
            </a:r>
            <a:endParaRPr lang="en-US" b="1" dirty="0"/>
          </a:p>
          <a:p>
            <a:endParaRPr lang="en-US" b="1" dirty="0"/>
          </a:p>
        </p:txBody>
      </p:sp>
    </p:spTree>
    <p:extLst>
      <p:ext uri="{BB962C8B-B14F-4D97-AF65-F5344CB8AC3E}">
        <p14:creationId xmlns:p14="http://schemas.microsoft.com/office/powerpoint/2010/main" val="84731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6th EM 2012 – Graz/Austria</a:t>
            </a:r>
            <a:endParaRPr lang="en-US" dirty="0"/>
          </a:p>
        </p:txBody>
      </p:sp>
      <p:sp>
        <p:nvSpPr>
          <p:cNvPr id="3" name="Inhaltsplatzhalter 2"/>
          <p:cNvSpPr>
            <a:spLocks noGrp="1"/>
          </p:cNvSpPr>
          <p:nvPr>
            <p:ph idx="1"/>
          </p:nvPr>
        </p:nvSpPr>
        <p:spPr>
          <a:xfrm>
            <a:off x="677334" y="1621767"/>
            <a:ext cx="8596668" cy="4419596"/>
          </a:xfrm>
        </p:spPr>
        <p:txBody>
          <a:bodyPr>
            <a:normAutofit fontScale="92500" lnSpcReduction="20000"/>
          </a:bodyPr>
          <a:lstStyle/>
          <a:p>
            <a:r>
              <a:rPr lang="en-GB" b="1" dirty="0"/>
              <a:t>After Convention </a:t>
            </a:r>
            <a:r>
              <a:rPr lang="en-GB" b="1" dirty="0" smtClean="0"/>
              <a:t>EM</a:t>
            </a:r>
          </a:p>
          <a:p>
            <a:r>
              <a:rPr lang="en-GB" dirty="0"/>
              <a:t>It was organized by </a:t>
            </a:r>
            <a:r>
              <a:rPr lang="en-GB" b="1" dirty="0"/>
              <a:t>Gabriele Schrümpf and Gertie Munro</a:t>
            </a:r>
            <a:r>
              <a:rPr lang="en-GB" dirty="0"/>
              <a:t>. Austria is a Non-Districted Country at this time. And for the first time there is a participant from an Eastern European Country</a:t>
            </a:r>
            <a:r>
              <a:rPr lang="en-GB" dirty="0" smtClean="0"/>
              <a:t>.</a:t>
            </a:r>
          </a:p>
          <a:p>
            <a:r>
              <a:rPr lang="en-GB" dirty="0" smtClean="0"/>
              <a:t>The </a:t>
            </a:r>
            <a:r>
              <a:rPr lang="en-GB" dirty="0"/>
              <a:t>Main topics being discussed were </a:t>
            </a:r>
            <a:r>
              <a:rPr lang="en-GB" b="1" dirty="0"/>
              <a:t>Proposal 17, </a:t>
            </a:r>
            <a:r>
              <a:rPr lang="en-GB" dirty="0"/>
              <a:t>the problematic of </a:t>
            </a:r>
            <a:r>
              <a:rPr lang="en-GB" b="1" dirty="0"/>
              <a:t>Non-Districted Clubs and Countries</a:t>
            </a:r>
            <a:r>
              <a:rPr lang="en-GB" dirty="0"/>
              <a:t>, the future of Board-directors, the links between IW to rotary and other Service-clubs, Council of Legislation, Communication, Database, the future of Ems (who should be invited, which topics should be discussed), Convention – from Istanbul to Copenhagen (a report was given by Turkish friends about the experiences of Istanbul, a preview was given by the Danish friends). </a:t>
            </a:r>
            <a:endParaRPr lang="en-GB" dirty="0" smtClean="0"/>
          </a:p>
          <a:p>
            <a:r>
              <a:rPr lang="en-GB" dirty="0" smtClean="0"/>
              <a:t>It </a:t>
            </a:r>
            <a:r>
              <a:rPr lang="en-GB" dirty="0"/>
              <a:t>was decided to held </a:t>
            </a:r>
            <a:r>
              <a:rPr lang="en-GB" dirty="0" smtClean="0"/>
              <a:t>Ems, </a:t>
            </a:r>
            <a:r>
              <a:rPr lang="en-GB" dirty="0"/>
              <a:t>where Proposals are presented and discussed for the next Convention should be in the beginning of the summer</a:t>
            </a:r>
            <a:r>
              <a:rPr lang="en-GB" dirty="0" smtClean="0"/>
              <a:t>. </a:t>
            </a:r>
            <a:endParaRPr lang="en-US" dirty="0"/>
          </a:p>
          <a:p>
            <a:r>
              <a:rPr lang="en-GB" b="1" dirty="0"/>
              <a:t>28 Participants – 14 Countries – 6 Husbands – 2 guests: Charlotte de </a:t>
            </a:r>
            <a:r>
              <a:rPr lang="en-GB" b="1" dirty="0" err="1"/>
              <a:t>Vos</a:t>
            </a:r>
            <a:r>
              <a:rPr lang="en-GB" b="1" dirty="0"/>
              <a:t>, Gabriella </a:t>
            </a:r>
            <a:r>
              <a:rPr lang="en-GB" b="1" dirty="0" err="1" smtClean="0"/>
              <a:t>Adami</a:t>
            </a:r>
            <a:r>
              <a:rPr lang="en-GB" b="1" dirty="0" smtClean="0"/>
              <a:t> (IIW President)</a:t>
            </a:r>
            <a:endParaRPr lang="en-US" b="1" dirty="0"/>
          </a:p>
          <a:p>
            <a:r>
              <a:rPr lang="en-GB" dirty="0"/>
              <a:t>The 6 Husbands founded </a:t>
            </a:r>
            <a:r>
              <a:rPr lang="en-GB" b="1" dirty="0"/>
              <a:t>OUTHER WHEEL</a:t>
            </a:r>
            <a:r>
              <a:rPr lang="en-GB" dirty="0"/>
              <a:t>, which is for supporting husbands of IW-Members</a:t>
            </a:r>
            <a:endParaRPr lang="en-US" dirty="0"/>
          </a:p>
          <a:p>
            <a:endParaRPr lang="en-US" dirty="0"/>
          </a:p>
        </p:txBody>
      </p:sp>
    </p:spTree>
    <p:extLst>
      <p:ext uri="{BB962C8B-B14F-4D97-AF65-F5344CB8AC3E}">
        <p14:creationId xmlns:p14="http://schemas.microsoft.com/office/powerpoint/2010/main" val="8870853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7th EM 2013 - Luxemburg</a:t>
            </a:r>
            <a:endParaRPr lang="en-US" dirty="0"/>
          </a:p>
        </p:txBody>
      </p:sp>
      <p:sp>
        <p:nvSpPr>
          <p:cNvPr id="3" name="Inhaltsplatzhalter 2"/>
          <p:cNvSpPr>
            <a:spLocks noGrp="1"/>
          </p:cNvSpPr>
          <p:nvPr>
            <p:ph idx="1"/>
          </p:nvPr>
        </p:nvSpPr>
        <p:spPr/>
        <p:txBody>
          <a:bodyPr/>
          <a:lstStyle/>
          <a:p>
            <a:r>
              <a:rPr lang="en-GB" b="1" dirty="0"/>
              <a:t>July 2013 – Proposals for </a:t>
            </a:r>
            <a:r>
              <a:rPr lang="en-GB" b="1" dirty="0" smtClean="0"/>
              <a:t>Convention</a:t>
            </a:r>
          </a:p>
          <a:p>
            <a:r>
              <a:rPr lang="en-GB" dirty="0"/>
              <a:t>It was organized by </a:t>
            </a:r>
            <a:r>
              <a:rPr lang="en-GB" b="1" dirty="0"/>
              <a:t>Corinne </a:t>
            </a:r>
            <a:r>
              <a:rPr lang="en-GB" b="1" dirty="0" err="1"/>
              <a:t>Dalheur</a:t>
            </a:r>
            <a:r>
              <a:rPr lang="en-GB" dirty="0"/>
              <a:t>, NR of Luxembourg. </a:t>
            </a:r>
            <a:endParaRPr lang="en-GB" dirty="0" smtClean="0"/>
          </a:p>
          <a:p>
            <a:r>
              <a:rPr lang="en-GB" dirty="0" smtClean="0"/>
              <a:t>The </a:t>
            </a:r>
            <a:r>
              <a:rPr lang="en-GB" dirty="0"/>
              <a:t>main topic is the presentation and discussion of Proposals for the next Convention in Copenhagen. Further presentations were on a Formation of a District, Women for Europe, Violence against Women, New Generation Clubs, Clubs in Eastern Europe, IW in India and of course the next Convention.</a:t>
            </a:r>
            <a:endParaRPr lang="en-US" dirty="0"/>
          </a:p>
          <a:p>
            <a:r>
              <a:rPr lang="en-GB" b="1" dirty="0"/>
              <a:t>28 </a:t>
            </a:r>
            <a:r>
              <a:rPr lang="en-GB" b="1" dirty="0" err="1"/>
              <a:t>Partizipants</a:t>
            </a:r>
            <a:r>
              <a:rPr lang="en-GB" b="1" dirty="0"/>
              <a:t> – 14 Countries – 2 </a:t>
            </a:r>
            <a:r>
              <a:rPr lang="en-GB" b="1" dirty="0" err="1"/>
              <a:t>Guestspeakers</a:t>
            </a:r>
            <a:endParaRPr lang="en-US" b="1" dirty="0"/>
          </a:p>
          <a:p>
            <a:pPr marL="0" indent="0">
              <a:buNone/>
            </a:pPr>
            <a:r>
              <a:rPr lang="en-GB" b="1" dirty="0"/>
              <a:t> </a:t>
            </a:r>
            <a:endParaRPr lang="en-US" b="1" dirty="0"/>
          </a:p>
          <a:p>
            <a:endParaRPr lang="en-US" dirty="0"/>
          </a:p>
        </p:txBody>
      </p:sp>
    </p:spTree>
    <p:extLst>
      <p:ext uri="{BB962C8B-B14F-4D97-AF65-F5344CB8AC3E}">
        <p14:creationId xmlns:p14="http://schemas.microsoft.com/office/powerpoint/2010/main" val="1885835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1879</Words>
  <Application>Microsoft Office PowerPoint</Application>
  <PresentationFormat>Breitbild</PresentationFormat>
  <Paragraphs>98</Paragraphs>
  <Slides>19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19</vt:i4>
      </vt:variant>
    </vt:vector>
  </HeadingPairs>
  <TitlesOfParts>
    <vt:vector size="23" baseType="lpstr">
      <vt:lpstr>Arial</vt:lpstr>
      <vt:lpstr>Trebuchet MS</vt:lpstr>
      <vt:lpstr>Wingdings 3</vt:lpstr>
      <vt:lpstr>Facette</vt:lpstr>
      <vt:lpstr>History of European Meetings</vt:lpstr>
      <vt:lpstr>2006 – how it all began – Torino/Italy Luisa Vinciguerra – the FOUNDER</vt:lpstr>
      <vt:lpstr>1st EM 2007 – Tours/ France</vt:lpstr>
      <vt:lpstr>2nd EM 2008 – Köln/Germany</vt:lpstr>
      <vt:lpstr>3rd EM 2009 – Tampere/Finland</vt:lpstr>
      <vt:lpstr>4th EM 2010 – Montreux/Switzerland</vt:lpstr>
      <vt:lpstr>5th EM 2011 –  Amsterdam/The Netherlands</vt:lpstr>
      <vt:lpstr>6th EM 2012 – Graz/Austria</vt:lpstr>
      <vt:lpstr>7th EM 2013 - Luxemburg</vt:lpstr>
      <vt:lpstr>8th EM – Malmö/Sweden </vt:lpstr>
      <vt:lpstr>9th EM 2015 – Bristol/GB&amp;I</vt:lpstr>
      <vt:lpstr>10th EM 2016 Varese/Italy</vt:lpstr>
      <vt:lpstr>11th EM 2017 Aalburg/Denmark</vt:lpstr>
      <vt:lpstr>12th EM 2018 – Stavanger/Norway</vt:lpstr>
      <vt:lpstr>13th EM 2019 – Münster/Germany</vt:lpstr>
      <vt:lpstr>14th EM 2020 - Greece</vt:lpstr>
      <vt:lpstr>Summary</vt:lpstr>
      <vt:lpstr>Summary</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European Meetings</dc:title>
  <dc:creator>Gabriele Schrümpf</dc:creator>
  <cp:lastModifiedBy>Gabriele Schrümpf</cp:lastModifiedBy>
  <cp:revision>16</cp:revision>
  <dcterms:created xsi:type="dcterms:W3CDTF">2020-12-06T07:57:56Z</dcterms:created>
  <dcterms:modified xsi:type="dcterms:W3CDTF">2020-12-07T18:46:51Z</dcterms:modified>
</cp:coreProperties>
</file>