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4"/>
  </p:notesMasterIdLst>
  <p:handoutMasterIdLst>
    <p:handoutMasterId r:id="rId15"/>
  </p:handoutMasterIdLst>
  <p:sldIdLst>
    <p:sldId id="285" r:id="rId5"/>
    <p:sldId id="273" r:id="rId6"/>
    <p:sldId id="274" r:id="rId7"/>
    <p:sldId id="281" r:id="rId8"/>
    <p:sldId id="262" r:id="rId9"/>
    <p:sldId id="277" r:id="rId10"/>
    <p:sldId id="267" r:id="rId11"/>
    <p:sldId id="283" r:id="rId12"/>
    <p:sldId id="284" r:id="rId13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600830-3A39-4772-A7ED-26ABE813C9CD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5EA750D-EA07-4F76-A647-598DDFECA0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16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A74B480-232F-4B2A-A016-8CFA82E520F2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7B91369-9CB7-4175-90FB-65B81D9DC2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6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2017/2018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hade Rotary Doctors följande verksamhet: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 jeeplinjer i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Kitale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två jeeplinjer i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Mumias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varje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jeeplinje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åker till fem olika byar, en by varje vardag. Vid varje klinik hjälper en hälsokommitté till med arbetet vid kliniken. Hälsovolontärer får också utbildning och de utbildar i sin tur de väntade patienterna i olika hälsofrågor. </a:t>
            </a:r>
          </a:p>
          <a:p>
            <a:pPr lvl="0"/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 jeeplinjerna i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Mumias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fem kliniker överlämnats till myndigheterna och blev då permanenta kliniker. (mer info längre fram)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Mumias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bedrivs också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tandläkarverksamheten. Det är ett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litet tandläkarteam som åker ut till hälsokliniker och skolor och där informerar om tandvård och behandlar om det behövs. 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Flera vattenprojekt har genomförts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enlighet med det stöd som Rotary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Doctors får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Rotary klubbar.  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Hälsokampanjer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också genomförts, då besöker teamen en by eller en skola, och alla som behöver behandlas för en speciell sjukdom. Det handlar om smittsamma sjukdomar då många måste behandlas samtidigt.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D6F-C67D-49DC-9CD3-79EDF3196398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87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de byar där Rotary Doctors arbetar är levnadsvillkoren helt annorlunda än det vi är vana vid. Här är några bilder från byarna där organisationen jobbar.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D6F-C67D-49DC-9CD3-79EDF3196398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52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90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04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27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6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53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39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78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80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4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52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44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9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98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85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76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527910-F7A4-4FCC-B04B-A0750F4A1F5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2C4CA6-B029-499E-8A4C-CB4CD21995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51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9454" y="-341744"/>
            <a:ext cx="11665527" cy="1505527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Inner Wheel och Rotary </a:t>
            </a:r>
            <a:r>
              <a:rPr lang="sv-SE" sz="4000" b="1" dirty="0" err="1" smtClean="0"/>
              <a:t>Doctors</a:t>
            </a:r>
            <a:r>
              <a:rPr lang="sv-SE" sz="4000" b="1" dirty="0" smtClean="0"/>
              <a:t> Sweden</a:t>
            </a:r>
            <a:endParaRPr lang="sv-SE" sz="40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9454" y="1302327"/>
            <a:ext cx="6734031" cy="4673600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sv-SE" sz="2200" b="1" dirty="0" smtClean="0"/>
              <a:t>Inner Wheel har i många år stött ”IW-doktorn”</a:t>
            </a:r>
          </a:p>
          <a:p>
            <a:pPr marL="342900" indent="-342900">
              <a:buFontTx/>
              <a:buChar char="-"/>
            </a:pPr>
            <a:r>
              <a:rPr lang="sv-SE" sz="2200" b="1" dirty="0" smtClean="0"/>
              <a:t>IW-doktorn: sponsrat fyra svenska kvinnliga läkare per år</a:t>
            </a:r>
          </a:p>
          <a:p>
            <a:pPr marL="342900" indent="-342900">
              <a:buFontTx/>
              <a:buChar char="-"/>
            </a:pPr>
            <a:r>
              <a:rPr lang="sv-SE" sz="2200" b="1" dirty="0" smtClean="0"/>
              <a:t>Läkarna har jobbat i Kenya under sex veckor</a:t>
            </a:r>
          </a:p>
          <a:p>
            <a:pPr marL="342900" indent="-342900">
              <a:buFontTx/>
              <a:buChar char="-"/>
            </a:pPr>
            <a:r>
              <a:rPr lang="sv-SE" sz="2200" b="1" dirty="0" smtClean="0"/>
              <a:t>Pandemin – inga läkare</a:t>
            </a:r>
          </a:p>
          <a:p>
            <a:pPr marL="342900" indent="-342900">
              <a:buFontTx/>
              <a:buChar char="-"/>
            </a:pPr>
            <a:r>
              <a:rPr lang="sv-SE" sz="2200" b="1" dirty="0" smtClean="0"/>
              <a:t>Just nu: stöd till barn och mödravård – vaccinationer och preventivmedel, en viktig verksamhet att hålla igång under pandemin</a:t>
            </a:r>
          </a:p>
          <a:p>
            <a:pPr marL="342900" indent="-342900">
              <a:buFontTx/>
              <a:buChar char="-"/>
            </a:pPr>
            <a:r>
              <a:rPr lang="sv-SE" sz="2200" b="1" dirty="0" smtClean="0"/>
              <a:t>Framtiden: förslag på nytt långsiktigt projekt – kvinnors rätt till hälsa </a:t>
            </a:r>
            <a:endParaRPr lang="sv-SE" sz="22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 r="14005"/>
          <a:stretch/>
        </p:blipFill>
        <p:spPr>
          <a:xfrm>
            <a:off x="7726012" y="1747115"/>
            <a:ext cx="4465988" cy="45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8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2915816" y="197235"/>
            <a:ext cx="6048672" cy="139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171397" y="2376433"/>
            <a:ext cx="65533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b="1" dirty="0"/>
          </a:p>
          <a:p>
            <a:r>
              <a:rPr lang="sv-SE" sz="2200" b="1" dirty="0" smtClean="0"/>
              <a:t/>
            </a:r>
            <a:br>
              <a:rPr lang="sv-SE" sz="2200" b="1" dirty="0" smtClean="0"/>
            </a:br>
            <a:r>
              <a:rPr lang="sv-SE" sz="4800" b="1" dirty="0" smtClean="0"/>
              <a:t>Kvinnors rätt till hälsa: </a:t>
            </a:r>
            <a:br>
              <a:rPr lang="sv-SE" sz="4800" b="1" dirty="0" smtClean="0"/>
            </a:br>
            <a:r>
              <a:rPr lang="sv-SE" sz="4800" b="1" dirty="0" smtClean="0"/>
              <a:t>Kasei for </a:t>
            </a:r>
            <a:r>
              <a:rPr lang="sv-SE" sz="4800" b="1" dirty="0" smtClean="0"/>
              <a:t>Change</a:t>
            </a:r>
            <a:endParaRPr lang="sv-SE" sz="4800" b="1" dirty="0"/>
          </a:p>
          <a:p>
            <a:endParaRPr lang="sv-SE" sz="4800" b="1" dirty="0" smtClean="0"/>
          </a:p>
          <a:p>
            <a:r>
              <a:rPr lang="sv-SE" sz="2800" b="1" dirty="0" smtClean="0"/>
              <a:t>Genomförs i North </a:t>
            </a:r>
            <a:r>
              <a:rPr lang="sv-SE" sz="2800" b="1" dirty="0" err="1" smtClean="0"/>
              <a:t>Pokot</a:t>
            </a:r>
            <a:r>
              <a:rPr lang="sv-SE" sz="2800" b="1" dirty="0" smtClean="0"/>
              <a:t>, Kenya</a:t>
            </a:r>
            <a:endParaRPr lang="sv-SE" sz="2800" b="1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7" y="372048"/>
            <a:ext cx="6247876" cy="1829572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3" y="0"/>
            <a:ext cx="5063555" cy="70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5412511" y="-394705"/>
            <a:ext cx="6564293" cy="7789468"/>
            <a:chOff x="4174838" y="-265396"/>
            <a:chExt cx="6564293" cy="778946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174838" y="-265396"/>
              <a:ext cx="6564293" cy="7789468"/>
            </a:xfrm>
            <a:prstGeom prst="rect">
              <a:avLst/>
            </a:prstGeom>
            <a:noFill/>
          </p:spPr>
        </p:pic>
        <p:sp>
          <p:nvSpPr>
            <p:cNvPr id="7" name="textruta 16"/>
            <p:cNvSpPr txBox="1">
              <a:spLocks noChangeArrowheads="1"/>
            </p:cNvSpPr>
            <p:nvPr/>
          </p:nvSpPr>
          <p:spPr bwMode="auto">
            <a:xfrm>
              <a:off x="6781806" y="3460062"/>
              <a:ext cx="1632758" cy="3385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1600" b="1" dirty="0" err="1" smtClean="0">
                  <a:solidFill>
                    <a:schemeClr val="bg1"/>
                  </a:solidFill>
                </a:rPr>
                <a:t>TransNzoia</a:t>
              </a:r>
              <a:endParaRPr lang="sv-S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Högerpil 13"/>
            <p:cNvSpPr/>
            <p:nvPr/>
          </p:nvSpPr>
          <p:spPr>
            <a:xfrm rot="12544488">
              <a:off x="5378773" y="3249976"/>
              <a:ext cx="1470844" cy="1023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Högerpil 14"/>
            <p:cNvSpPr/>
            <p:nvPr/>
          </p:nvSpPr>
          <p:spPr>
            <a:xfrm rot="10800000">
              <a:off x="5697942" y="2278969"/>
              <a:ext cx="2160240" cy="1060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6"/>
            <p:cNvSpPr txBox="1">
              <a:spLocks noChangeArrowheads="1"/>
            </p:cNvSpPr>
            <p:nvPr/>
          </p:nvSpPr>
          <p:spPr bwMode="auto">
            <a:xfrm>
              <a:off x="7959004" y="2109691"/>
              <a:ext cx="2306977" cy="3385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1600" b="1" dirty="0">
                  <a:solidFill>
                    <a:schemeClr val="bg1"/>
                  </a:solidFill>
                </a:rPr>
                <a:t>North </a:t>
              </a:r>
              <a:r>
                <a:rPr lang="sv-SE" sz="1600" b="1" dirty="0" err="1" smtClean="0">
                  <a:solidFill>
                    <a:schemeClr val="bg1"/>
                  </a:solidFill>
                </a:rPr>
                <a:t>Pokot</a:t>
              </a:r>
              <a:endParaRPr lang="sv-SE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-11152" y="0"/>
            <a:ext cx="5320147" cy="8035636"/>
          </a:xfrm>
        </p:spPr>
        <p:txBody>
          <a:bodyPr>
            <a:normAutofit fontScale="47500" lnSpcReduction="20000"/>
          </a:bodyPr>
          <a:lstStyle/>
          <a:p>
            <a:r>
              <a:rPr lang="sv-SE" sz="4000" b="1" dirty="0">
                <a:solidFill>
                  <a:schemeClr val="tx1"/>
                </a:solidFill>
              </a:rPr>
              <a:t> </a:t>
            </a:r>
            <a:r>
              <a:rPr lang="sv-SE" sz="9300" b="1" dirty="0" smtClean="0">
                <a:solidFill>
                  <a:schemeClr val="tx1"/>
                </a:solidFill>
              </a:rPr>
              <a:t>North </a:t>
            </a:r>
            <a:r>
              <a:rPr lang="sv-SE" sz="9300" b="1" dirty="0" err="1" smtClean="0">
                <a:solidFill>
                  <a:schemeClr val="tx1"/>
                </a:solidFill>
              </a:rPr>
              <a:t>Pokot</a:t>
            </a:r>
            <a:r>
              <a:rPr lang="sv-SE" sz="9300" b="1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sv-SE" sz="5100" b="1" dirty="0" smtClean="0">
                <a:solidFill>
                  <a:schemeClr val="tx1"/>
                </a:solidFill>
              </a:rPr>
              <a:t>Marginaliserat och avlägset område</a:t>
            </a:r>
          </a:p>
          <a:p>
            <a:pPr lvl="1"/>
            <a:r>
              <a:rPr lang="sv-SE" sz="5100" b="1" dirty="0" smtClean="0">
                <a:solidFill>
                  <a:schemeClr val="tx1"/>
                </a:solidFill>
              </a:rPr>
              <a:t>Ca 150 </a:t>
            </a:r>
            <a:r>
              <a:rPr lang="sv-SE" sz="5100" b="1" dirty="0" smtClean="0">
                <a:solidFill>
                  <a:schemeClr val="tx1"/>
                </a:solidFill>
              </a:rPr>
              <a:t>000 </a:t>
            </a:r>
            <a:r>
              <a:rPr lang="sv-SE" sz="5100" b="1" dirty="0" err="1" smtClean="0">
                <a:solidFill>
                  <a:schemeClr val="tx1"/>
                </a:solidFill>
              </a:rPr>
              <a:t>invåndare</a:t>
            </a:r>
            <a:r>
              <a:rPr lang="sv-SE" sz="5100" b="1" dirty="0" smtClean="0">
                <a:solidFill>
                  <a:schemeClr val="tx1"/>
                </a:solidFill>
              </a:rPr>
              <a:t> </a:t>
            </a:r>
            <a:r>
              <a:rPr lang="sv-SE" sz="5100" b="1" dirty="0" smtClean="0">
                <a:solidFill>
                  <a:schemeClr val="tx1"/>
                </a:solidFill>
              </a:rPr>
              <a:t>i hela North </a:t>
            </a:r>
            <a:r>
              <a:rPr lang="sv-SE" sz="5100" b="1" dirty="0" err="1" smtClean="0">
                <a:solidFill>
                  <a:schemeClr val="tx1"/>
                </a:solidFill>
              </a:rPr>
              <a:t>Pokot</a:t>
            </a:r>
            <a:endParaRPr lang="sv-SE" sz="5100" b="1" dirty="0" smtClean="0">
              <a:solidFill>
                <a:schemeClr val="tx1"/>
              </a:solidFill>
            </a:endParaRPr>
          </a:p>
          <a:p>
            <a:pPr lvl="1"/>
            <a:r>
              <a:rPr lang="sv-SE" sz="5100" b="1" dirty="0" smtClean="0">
                <a:solidFill>
                  <a:schemeClr val="tx1"/>
                </a:solidFill>
              </a:rPr>
              <a:t>Mest kristna, en del muslimer, </a:t>
            </a:r>
            <a:r>
              <a:rPr lang="sv-SE" sz="5100" b="1" dirty="0" smtClean="0">
                <a:solidFill>
                  <a:schemeClr val="tx1"/>
                </a:solidFill>
              </a:rPr>
              <a:t>gamla </a:t>
            </a:r>
            <a:r>
              <a:rPr lang="sv-SE" sz="5100" b="1" dirty="0" smtClean="0">
                <a:solidFill>
                  <a:schemeClr val="tx1"/>
                </a:solidFill>
              </a:rPr>
              <a:t>seder </a:t>
            </a:r>
            <a:r>
              <a:rPr lang="sv-SE" sz="5100" b="1" dirty="0" smtClean="0">
                <a:solidFill>
                  <a:schemeClr val="tx1"/>
                </a:solidFill>
              </a:rPr>
              <a:t>lever </a:t>
            </a:r>
            <a:r>
              <a:rPr lang="sv-SE" sz="5100" b="1" dirty="0" smtClean="0">
                <a:solidFill>
                  <a:schemeClr val="tx1"/>
                </a:solidFill>
              </a:rPr>
              <a:t>kvar</a:t>
            </a:r>
          </a:p>
          <a:p>
            <a:pPr lvl="1"/>
            <a:r>
              <a:rPr lang="sv-SE" sz="5100" b="1" dirty="0">
                <a:solidFill>
                  <a:schemeClr val="tx1"/>
                </a:solidFill>
              </a:rPr>
              <a:t>Boskapsskötande folk, yngre män migrerar med boskap till Uganda </a:t>
            </a:r>
            <a:endParaRPr lang="sv-SE" sz="5100" b="1" dirty="0" smtClean="0">
              <a:solidFill>
                <a:schemeClr val="tx1"/>
              </a:solidFill>
            </a:endParaRPr>
          </a:p>
          <a:p>
            <a:pPr lvl="1"/>
            <a:r>
              <a:rPr lang="sv-SE" sz="5100" b="1" dirty="0">
                <a:solidFill>
                  <a:schemeClr val="tx1"/>
                </a:solidFill>
              </a:rPr>
              <a:t>75 % av befolkningen har inte gått i </a:t>
            </a:r>
            <a:r>
              <a:rPr lang="sv-SE" sz="5100" b="1" dirty="0" smtClean="0">
                <a:solidFill>
                  <a:schemeClr val="tx1"/>
                </a:solidFill>
              </a:rPr>
              <a:t>skola, analfabeter</a:t>
            </a:r>
            <a:endParaRPr lang="sv-SE" sz="5100" b="1" dirty="0">
              <a:solidFill>
                <a:schemeClr val="tx1"/>
              </a:solidFill>
            </a:endParaRPr>
          </a:p>
          <a:p>
            <a:pPr lvl="1"/>
            <a:r>
              <a:rPr lang="sv-SE" sz="5100" b="1" dirty="0">
                <a:solidFill>
                  <a:schemeClr val="tx1"/>
                </a:solidFill>
              </a:rPr>
              <a:t>Nu börjar ca 65 % av barnen skolan</a:t>
            </a:r>
          </a:p>
          <a:p>
            <a:pPr lvl="1"/>
            <a:r>
              <a:rPr lang="sv-SE" sz="5100" b="1" dirty="0">
                <a:solidFill>
                  <a:schemeClr val="tx1"/>
                </a:solidFill>
              </a:rPr>
              <a:t>Av de som går i klass 1-6 är 45 % flickor, av de som fortsätter är 35 % </a:t>
            </a:r>
            <a:r>
              <a:rPr lang="sv-SE" sz="5100" b="1" dirty="0" smtClean="0">
                <a:solidFill>
                  <a:schemeClr val="tx1"/>
                </a:solidFill>
              </a:rPr>
              <a:t>flickor </a:t>
            </a:r>
            <a:endParaRPr lang="sv-SE" sz="5100" b="1" dirty="0">
              <a:solidFill>
                <a:schemeClr val="tx1"/>
              </a:solidFill>
            </a:endParaRPr>
          </a:p>
          <a:p>
            <a:pPr lvl="1"/>
            <a:endParaRPr lang="sv-SE" sz="31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sv-SE" sz="3800" b="1" dirty="0" smtClean="0">
                <a:solidFill>
                  <a:schemeClr val="tx1"/>
                </a:solidFill>
              </a:rPr>
              <a:t/>
            </a:r>
            <a:br>
              <a:rPr lang="sv-SE" sz="3800" b="1" dirty="0" smtClean="0">
                <a:solidFill>
                  <a:schemeClr val="tx1"/>
                </a:solidFill>
              </a:rPr>
            </a:br>
            <a:endParaRPr lang="sv-SE" sz="3800" b="1" dirty="0" smtClean="0">
              <a:solidFill>
                <a:schemeClr val="tx1"/>
              </a:solidFill>
            </a:endParaRPr>
          </a:p>
          <a:p>
            <a:endParaRPr lang="sv-SE" sz="4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874" y="-83356"/>
            <a:ext cx="3430033" cy="19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14757" y="-67734"/>
            <a:ext cx="8534400" cy="1507067"/>
          </a:xfrm>
        </p:spPr>
        <p:txBody>
          <a:bodyPr>
            <a:normAutofit/>
          </a:bodyPr>
          <a:lstStyle/>
          <a:p>
            <a:r>
              <a:rPr lang="sv-SE" sz="4400" b="1" dirty="0" smtClean="0"/>
              <a:t>Kvinnors situation</a:t>
            </a:r>
            <a:endParaRPr lang="sv-SE" sz="4400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0" y="939800"/>
            <a:ext cx="6899564" cy="5918200"/>
          </a:xfrm>
        </p:spPr>
        <p:txBody>
          <a:bodyPr>
            <a:normAutofit/>
          </a:bodyPr>
          <a:lstStyle/>
          <a:p>
            <a:r>
              <a:rPr lang="sv-SE" sz="2400" b="1" dirty="0" smtClean="0">
                <a:solidFill>
                  <a:schemeClr val="tx1"/>
                </a:solidFill>
              </a:rPr>
              <a:t>När flickor får mens ska de enligt tradition könsstympas, den ”grövsta formen”</a:t>
            </a:r>
          </a:p>
          <a:p>
            <a:r>
              <a:rPr lang="sv-SE" sz="2400" b="1" dirty="0" smtClean="0">
                <a:solidFill>
                  <a:schemeClr val="tx1"/>
                </a:solidFill>
              </a:rPr>
              <a:t>Flickor gifts </a:t>
            </a:r>
            <a:r>
              <a:rPr lang="sv-SE" sz="2400" b="1" dirty="0" smtClean="0">
                <a:solidFill>
                  <a:schemeClr val="tx1"/>
                </a:solidFill>
              </a:rPr>
              <a:t>bort i tidiga tonåren, möjligt att </a:t>
            </a:r>
            <a:r>
              <a:rPr lang="sv-SE" sz="2400" b="1" dirty="0" smtClean="0">
                <a:solidFill>
                  <a:schemeClr val="tx1"/>
                </a:solidFill>
              </a:rPr>
              <a:t>en flicka </a:t>
            </a:r>
            <a:r>
              <a:rPr lang="sv-SE" sz="2400" b="1" dirty="0" smtClean="0">
                <a:solidFill>
                  <a:schemeClr val="tx1"/>
                </a:solidFill>
              </a:rPr>
              <a:t>per familj får studera</a:t>
            </a:r>
          </a:p>
          <a:p>
            <a:r>
              <a:rPr lang="sv-SE" sz="2400" b="1" dirty="0" smtClean="0">
                <a:solidFill>
                  <a:schemeClr val="tx1"/>
                </a:solidFill>
              </a:rPr>
              <a:t>Månggifte är vanligt och tonårsflickor gifts bort med äldre män mot brudpris i boskap</a:t>
            </a:r>
          </a:p>
          <a:p>
            <a:r>
              <a:rPr lang="sv-SE" sz="2400" b="1" dirty="0" smtClean="0">
                <a:solidFill>
                  <a:schemeClr val="tx1"/>
                </a:solidFill>
              </a:rPr>
              <a:t>Tonårsgraviditeter vanligt </a:t>
            </a:r>
          </a:p>
          <a:p>
            <a:r>
              <a:rPr lang="sv-SE" sz="2400" b="1" dirty="0" smtClean="0">
                <a:solidFill>
                  <a:schemeClr val="tx1"/>
                </a:solidFill>
              </a:rPr>
              <a:t>Män och äldre kvinnor bestämmer om yngre kvinnors hälsa och tillgång till hälsovård</a:t>
            </a:r>
          </a:p>
          <a:p>
            <a:r>
              <a:rPr lang="sv-SE" sz="2400" b="1" dirty="0" smtClean="0">
                <a:solidFill>
                  <a:schemeClr val="tx1"/>
                </a:solidFill>
              </a:rPr>
              <a:t>Män har ingen kunskap om könsstympning, preventivmedel, etc. </a:t>
            </a:r>
            <a:endParaRPr lang="sv-SE" sz="2400" b="1" dirty="0">
              <a:solidFill>
                <a:schemeClr val="tx1"/>
              </a:solidFill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86" y="65230"/>
            <a:ext cx="4230478" cy="6792770"/>
          </a:xfrm>
        </p:spPr>
      </p:pic>
    </p:spTree>
    <p:extLst>
      <p:ext uri="{BB962C8B-B14F-4D97-AF65-F5344CB8AC3E}">
        <p14:creationId xmlns:p14="http://schemas.microsoft.com/office/powerpoint/2010/main" val="1986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321" y="0"/>
            <a:ext cx="7265334" cy="1399032"/>
          </a:xfrm>
        </p:spPr>
        <p:txBody>
          <a:bodyPr>
            <a:noAutofit/>
          </a:bodyPr>
          <a:lstStyle/>
          <a:p>
            <a:r>
              <a:rPr lang="sv-SE" sz="5400" b="1" dirty="0" smtClean="0"/>
              <a:t>Kasei for </a:t>
            </a:r>
            <a:r>
              <a:rPr lang="sv-SE" sz="5400" b="1" dirty="0" err="1" smtClean="0"/>
              <a:t>change</a:t>
            </a:r>
            <a:r>
              <a:rPr lang="sv-SE" sz="5400" b="1" dirty="0" smtClean="0"/>
              <a:t> </a:t>
            </a:r>
            <a:endParaRPr lang="sv-SE" sz="54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286327" y="1350403"/>
            <a:ext cx="5228503" cy="5216235"/>
          </a:xfrm>
        </p:spPr>
        <p:txBody>
          <a:bodyPr>
            <a:normAutofit fontScale="92500" lnSpcReduction="20000"/>
          </a:bodyPr>
          <a:lstStyle/>
          <a:p>
            <a:endParaRPr lang="sv-SE" sz="2800" b="1" dirty="0" smtClean="0">
              <a:solidFill>
                <a:schemeClr val="tx1"/>
              </a:solidFill>
            </a:endParaRPr>
          </a:p>
          <a:p>
            <a:r>
              <a:rPr lang="sv-SE" sz="2800" b="1" dirty="0" smtClean="0">
                <a:solidFill>
                  <a:schemeClr val="tx1"/>
                </a:solidFill>
              </a:rPr>
              <a:t>Mål: Att starta en förändrings-process för att kvinnor ska få bestämma över sin egen hälsa och kropp </a:t>
            </a:r>
          </a:p>
          <a:p>
            <a:r>
              <a:rPr lang="sv-SE" sz="2800" b="1" dirty="0" smtClean="0">
                <a:solidFill>
                  <a:schemeClr val="tx1"/>
                </a:solidFill>
              </a:rPr>
              <a:t>Genom: att starta och utbilda kvinno- och mansgrupper som ska påverka samhället</a:t>
            </a:r>
            <a:br>
              <a:rPr lang="sv-SE" sz="2800" b="1" dirty="0" smtClean="0">
                <a:solidFill>
                  <a:schemeClr val="tx1"/>
                </a:solidFill>
              </a:rPr>
            </a:br>
            <a:r>
              <a:rPr lang="sv-SE" sz="2800" b="1" dirty="0" smtClean="0">
                <a:solidFill>
                  <a:schemeClr val="tx1"/>
                </a:solidFill>
              </a:rPr>
              <a:t>Ett rättighetsbaserat </a:t>
            </a:r>
            <a:r>
              <a:rPr lang="sv-SE" sz="2800" b="1" dirty="0" smtClean="0">
                <a:solidFill>
                  <a:schemeClr val="tx1"/>
                </a:solidFill>
              </a:rPr>
              <a:t>projekt:</a:t>
            </a:r>
          </a:p>
          <a:p>
            <a:r>
              <a:rPr lang="sv-SE" sz="2800" b="1" dirty="0" smtClean="0">
                <a:solidFill>
                  <a:schemeClr val="tx1"/>
                </a:solidFill>
              </a:rPr>
              <a:t>Grundtanken </a:t>
            </a:r>
            <a:r>
              <a:rPr lang="sv-SE" sz="2800" b="1" dirty="0">
                <a:solidFill>
                  <a:schemeClr val="tx1"/>
                </a:solidFill>
              </a:rPr>
              <a:t>är att människor har rätt att kräva mänskliga rättigheter, t.ex. hälso- och sjukvård</a:t>
            </a:r>
          </a:p>
          <a:p>
            <a:endParaRPr lang="sv-SE" sz="2800" b="1" dirty="0">
              <a:solidFill>
                <a:schemeClr val="tx1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36" y="649291"/>
            <a:ext cx="4231799" cy="59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3531" y="50048"/>
            <a:ext cx="753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/>
              <a:t>VERKSAMHET ht 19-20</a:t>
            </a:r>
            <a:endParaRPr lang="sv-SE" sz="54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223531" y="1223060"/>
            <a:ext cx="6574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b="1" dirty="0" smtClean="0"/>
              <a:t>Jobbar i tre områden i Kasei </a:t>
            </a:r>
            <a:r>
              <a:rPr lang="sv-SE" sz="2000" b="1" dirty="0" smtClean="0"/>
              <a:t>i North </a:t>
            </a:r>
            <a:r>
              <a:rPr lang="sv-SE" sz="2000" b="1" dirty="0" err="1" smtClean="0"/>
              <a:t>Pokot</a:t>
            </a:r>
            <a:endParaRPr lang="sv-SE" sz="2000" b="1" dirty="0" smtClean="0"/>
          </a:p>
          <a:p>
            <a:pPr marL="342900" indent="-342900">
              <a:buFontTx/>
              <a:buChar char="-"/>
            </a:pPr>
            <a:r>
              <a:rPr lang="sv-SE" sz="2000" b="1" dirty="0" smtClean="0"/>
              <a:t>I varje område </a:t>
            </a:r>
            <a:r>
              <a:rPr lang="sv-SE" sz="2000" b="1" dirty="0" smtClean="0"/>
              <a:t>har</a:t>
            </a:r>
            <a:r>
              <a:rPr lang="sv-SE" sz="2000" b="1" dirty="0" smtClean="0"/>
              <a:t> en </a:t>
            </a:r>
            <a:r>
              <a:rPr lang="sv-SE" sz="2000" b="1" dirty="0" smtClean="0"/>
              <a:t>kvinno- </a:t>
            </a:r>
            <a:r>
              <a:rPr lang="sv-SE" sz="2000" b="1" dirty="0" smtClean="0"/>
              <a:t>och en mansgrupp startats och utbildats</a:t>
            </a:r>
            <a:endParaRPr lang="sv-SE" sz="2000" b="1" dirty="0" smtClean="0"/>
          </a:p>
          <a:p>
            <a:pPr marL="342900" indent="-342900">
              <a:buFontTx/>
              <a:buChar char="-"/>
            </a:pPr>
            <a:r>
              <a:rPr lang="sv-SE" sz="2000" b="1" dirty="0" smtClean="0"/>
              <a:t>Stort intresse bland kvinnor och män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r="1047" b="21898"/>
          <a:stretch/>
        </p:blipFill>
        <p:spPr>
          <a:xfrm>
            <a:off x="6798504" y="1029311"/>
            <a:ext cx="2409219" cy="253394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t="36582" r="23940" b="8773"/>
          <a:stretch/>
        </p:blipFill>
        <p:spPr>
          <a:xfrm>
            <a:off x="4509204" y="3890328"/>
            <a:ext cx="4905295" cy="264317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1" y="3236185"/>
            <a:ext cx="4544291" cy="34082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762" r="-4058"/>
          <a:stretch/>
        </p:blipFill>
        <p:spPr>
          <a:xfrm>
            <a:off x="9328728" y="182312"/>
            <a:ext cx="2863272" cy="305387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421091" y="3236185"/>
            <a:ext cx="2770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Myter om kvinnan som inte är könsstympad:</a:t>
            </a:r>
            <a:endParaRPr lang="sv-SE" b="1" dirty="0"/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Kan inte mjölka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Får</a:t>
            </a:r>
            <a:r>
              <a:rPr lang="sv-SE" dirty="0" smtClean="0"/>
              <a:t> </a:t>
            </a:r>
            <a:r>
              <a:rPr lang="sv-SE" dirty="0" smtClean="0"/>
              <a:t>inte prata med andra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</a:t>
            </a:r>
            <a:r>
              <a:rPr lang="sv-SE" dirty="0" smtClean="0"/>
              <a:t>uktar illa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Omogen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Kan inte laga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Fega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Blir aldrig vuxna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Kan inte få barn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51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7892" y="24567"/>
            <a:ext cx="743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/>
              <a:t>VERKSAMHET</a:t>
            </a:r>
            <a:r>
              <a:rPr lang="sv-SE" sz="5400" b="1" dirty="0"/>
              <a:t> </a:t>
            </a:r>
            <a:r>
              <a:rPr lang="sv-SE" sz="5400" b="1" dirty="0" smtClean="0"/>
              <a:t>ht 19-20</a:t>
            </a:r>
            <a:endParaRPr lang="sv-SE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891" y="3583145"/>
            <a:ext cx="6348171" cy="308048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165" y="120072"/>
            <a:ext cx="2717222" cy="362296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/>
          <a:srcRect l="4684" t="23084" r="9754" b="20826"/>
          <a:stretch/>
        </p:blipFill>
        <p:spPr>
          <a:xfrm>
            <a:off x="327892" y="4378035"/>
            <a:ext cx="4987636" cy="2179783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327892" y="1080655"/>
            <a:ext cx="8832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Efter utbildningen har kvinno- och mansgrupperna organiserat: </a:t>
            </a:r>
            <a:br>
              <a:rPr lang="sv-SE" b="1" dirty="0" smtClean="0"/>
            </a:br>
            <a:r>
              <a:rPr lang="sv-SE" b="1" dirty="0" smtClean="0"/>
              <a:t>- Möten med befolkningen för att prata om </a:t>
            </a:r>
            <a:r>
              <a:rPr lang="sv-SE" b="1" dirty="0" smtClean="0"/>
              <a:t>kvinnors hälsa, kvinnlig </a:t>
            </a:r>
            <a:r>
              <a:rPr lang="sv-SE" b="1" dirty="0" smtClean="0"/>
              <a:t>könsstympning och familjeplanering</a:t>
            </a:r>
          </a:p>
          <a:p>
            <a:r>
              <a:rPr lang="sv-SE" b="1" dirty="0" smtClean="0"/>
              <a:t>- Möten med lokala ledare</a:t>
            </a:r>
          </a:p>
          <a:p>
            <a:r>
              <a:rPr lang="sv-SE" b="1" dirty="0" smtClean="0"/>
              <a:t>- Möten i skolor för att prata mot barnäktenskap och kvinnlig könsstympning</a:t>
            </a:r>
          </a:p>
          <a:p>
            <a:endParaRPr lang="sv-SE" b="1" dirty="0"/>
          </a:p>
          <a:p>
            <a:r>
              <a:rPr lang="sv-SE" b="1" dirty="0" smtClean="0"/>
              <a:t>Uppehåll från mars till september på grund av </a:t>
            </a:r>
            <a:r>
              <a:rPr lang="sv-SE" b="1" dirty="0" err="1" smtClean="0"/>
              <a:t>corona</a:t>
            </a:r>
            <a:r>
              <a:rPr lang="sv-SE" b="1" dirty="0" smtClean="0"/>
              <a:t>. Skolor stängda. </a:t>
            </a:r>
          </a:p>
          <a:p>
            <a:r>
              <a:rPr lang="sv-SE" b="1" dirty="0" smtClean="0"/>
              <a:t>Nu gör grupperna hembesök istället för att prata om barnäktenskap, tonårsgraviditeter och kvinnlig könsstympning.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704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927273" y="1339273"/>
            <a:ext cx="4525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Verksamheten för ht 19-20 finansierad genom</a:t>
            </a:r>
            <a:br>
              <a:rPr lang="sv-SE" sz="2000" b="1" dirty="0" smtClean="0"/>
            </a:br>
            <a:r>
              <a:rPr lang="sv-SE" sz="2000" b="1" dirty="0" smtClean="0"/>
              <a:t>1. </a:t>
            </a:r>
            <a:r>
              <a:rPr lang="sv-SE" sz="2000" b="1" dirty="0" smtClean="0"/>
              <a:t>Insamlade pengar</a:t>
            </a:r>
            <a:r>
              <a:rPr lang="sv-SE" sz="2000" b="1" dirty="0" smtClean="0"/>
              <a:t> </a:t>
            </a:r>
            <a:r>
              <a:rPr lang="sv-SE" sz="2000" b="1" dirty="0" smtClean="0"/>
              <a:t>från Rotary </a:t>
            </a:r>
            <a:r>
              <a:rPr lang="sv-SE" sz="2000" b="1" dirty="0" err="1" smtClean="0"/>
              <a:t>Doctors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b="1" dirty="0" smtClean="0"/>
              <a:t>2. Ett bidrag från </a:t>
            </a:r>
            <a:r>
              <a:rPr lang="sv-SE" sz="2000" b="1" dirty="0" err="1" smtClean="0"/>
              <a:t>ForumCiv</a:t>
            </a:r>
            <a:r>
              <a:rPr lang="sv-SE" sz="2000" b="1" dirty="0" smtClean="0"/>
              <a:t> – en paraply organisation för små biståndsorganisationer som delar ut pengar från SIDA</a:t>
            </a:r>
          </a:p>
          <a:p>
            <a:endParaRPr lang="sv-SE" sz="2000" dirty="0" smtClean="0"/>
          </a:p>
          <a:p>
            <a:r>
              <a:rPr lang="sv-SE" sz="2000" b="1" dirty="0" smtClean="0"/>
              <a:t>Budgeten innehåller främst: </a:t>
            </a:r>
            <a:br>
              <a:rPr lang="sv-SE" sz="2000" b="1" dirty="0" smtClean="0"/>
            </a:br>
            <a:r>
              <a:rPr lang="sv-SE" sz="2000" b="1" dirty="0" smtClean="0"/>
              <a:t>Utbildning och möten</a:t>
            </a:r>
            <a:br>
              <a:rPr lang="sv-SE" sz="2000" b="1" dirty="0" smtClean="0"/>
            </a:br>
            <a:r>
              <a:rPr lang="sv-SE" sz="2000" b="1" dirty="0" smtClean="0"/>
              <a:t>En </a:t>
            </a:r>
            <a:r>
              <a:rPr lang="sv-SE" sz="2000" b="1" dirty="0" smtClean="0"/>
              <a:t>deltidsanställd för projektet</a:t>
            </a:r>
            <a:endParaRPr lang="sv-SE" sz="20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337129" y="190821"/>
            <a:ext cx="743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/>
              <a:t>VERKSAMHET</a:t>
            </a:r>
            <a:r>
              <a:rPr lang="sv-SE" sz="5400" b="1" dirty="0"/>
              <a:t> </a:t>
            </a:r>
            <a:r>
              <a:rPr lang="sv-SE" sz="5400" b="1" dirty="0" smtClean="0"/>
              <a:t>ht 19-20</a:t>
            </a:r>
            <a:endParaRPr lang="sv-SE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1" b="18395"/>
          <a:stretch/>
        </p:blipFill>
        <p:spPr>
          <a:xfrm>
            <a:off x="586511" y="3321283"/>
            <a:ext cx="5537198" cy="336564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67854" y="1114151"/>
            <a:ext cx="6945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Resultat:</a:t>
            </a:r>
            <a:endParaRPr lang="sv-SE" b="1" dirty="0" smtClean="0"/>
          </a:p>
          <a:p>
            <a:r>
              <a:rPr lang="sv-SE" b="1" dirty="0" smtClean="0"/>
              <a:t>Slutgiltig rapport </a:t>
            </a:r>
            <a:r>
              <a:rPr lang="sv-SE" b="1" dirty="0" smtClean="0"/>
              <a:t>i </a:t>
            </a:r>
            <a:r>
              <a:rPr lang="sv-SE" b="1" dirty="0" smtClean="0"/>
              <a:t>februari -21</a:t>
            </a:r>
          </a:p>
          <a:p>
            <a:r>
              <a:rPr lang="sv-SE" b="1" dirty="0" smtClean="0"/>
              <a:t>Men vi vet: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Kvinnor säger att de nu törs prata framför folk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Det f</a:t>
            </a:r>
            <a:r>
              <a:rPr lang="sv-SE" b="1" dirty="0" smtClean="0"/>
              <a:t>inns </a:t>
            </a:r>
            <a:r>
              <a:rPr lang="sv-SE" b="1" dirty="0" smtClean="0"/>
              <a:t>en diskussion bland folk om dessa frågo</a:t>
            </a:r>
            <a:r>
              <a:rPr lang="sv-SE" b="1" dirty="0"/>
              <a:t>r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Besök av kvinnor och män till hälsokliniker om familjeplanering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021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37129" y="190821"/>
            <a:ext cx="743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/>
              <a:t>VERKSAMHET</a:t>
            </a:r>
            <a:r>
              <a:rPr lang="sv-SE" sz="5400" b="1" dirty="0"/>
              <a:t> </a:t>
            </a:r>
            <a:r>
              <a:rPr lang="sv-SE" sz="5400" b="1" dirty="0" smtClean="0"/>
              <a:t>21 - 22</a:t>
            </a: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244765" y="1114151"/>
            <a:ext cx="59528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b="1" dirty="0" smtClean="0"/>
              <a:t>Lite fortsatt stöd till de kvinno- och mansgrupper som finns</a:t>
            </a:r>
          </a:p>
          <a:p>
            <a:pPr marL="285750" indent="-285750">
              <a:buFontTx/>
              <a:buChar char="-"/>
            </a:pPr>
            <a:r>
              <a:rPr lang="sv-SE" sz="2400" b="1" dirty="0" smtClean="0"/>
              <a:t>Börja </a:t>
            </a:r>
            <a:r>
              <a:rPr lang="sv-SE" sz="2400" b="1" dirty="0" smtClean="0"/>
              <a:t>jobba i tre nya områden</a:t>
            </a:r>
            <a:r>
              <a:rPr lang="sv-SE" sz="2400" b="1" dirty="0" smtClean="0"/>
              <a:t>: sätta upp nya kvinno- och mansgrupper som ska jobbar på samma sätt. </a:t>
            </a:r>
            <a:endParaRPr lang="sv-SE" sz="2400" b="1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37" y="1801091"/>
            <a:ext cx="5600802" cy="363058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411020" y="3103418"/>
            <a:ext cx="59205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Förslag</a:t>
            </a:r>
            <a:r>
              <a:rPr lang="sv-SE" sz="2400" b="1" smtClean="0"/>
              <a:t>: </a:t>
            </a:r>
            <a:br>
              <a:rPr lang="sv-SE" sz="2400" b="1" smtClean="0"/>
            </a:br>
            <a:r>
              <a:rPr lang="sv-SE" sz="2400" b="1" smtClean="0"/>
              <a:t>Finansiering</a:t>
            </a:r>
            <a:r>
              <a:rPr lang="sv-SE" sz="2400" b="1" dirty="0"/>
              <a:t>: Inner Wheel och </a:t>
            </a:r>
            <a:r>
              <a:rPr lang="sv-SE" sz="2400" b="1" dirty="0" err="1"/>
              <a:t>ForumCiv</a:t>
            </a:r>
            <a:endParaRPr lang="sv-SE" sz="2400" b="1" dirty="0"/>
          </a:p>
          <a:p>
            <a:endParaRPr lang="sv-SE" sz="2400" b="1" dirty="0" smtClean="0"/>
          </a:p>
          <a:p>
            <a:r>
              <a:rPr lang="sv-SE" sz="2400" b="1" dirty="0" smtClean="0"/>
              <a:t>Varje gång Kvinnors rätt till hälsa projektet nämns ska Inner Wheel nämns som sponsor. I broschyrer annat tryckt material ska Inner Wheels logga finnas med. 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709443481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0" ma:contentTypeDescription="Skapa ett nytt dokument." ma:contentTypeScope="" ma:versionID="034acc4df07dc0681eeec6fdf4694143">
  <xsd:schema xmlns:xsd="http://www.w3.org/2001/XMLSchema" xmlns:xs="http://www.w3.org/2001/XMLSchema" xmlns:p="http://schemas.microsoft.com/office/2006/metadata/properties" xmlns:ns2="67b4b99d-f155-4e2f-8838-6f0f7631dfc1" targetNamespace="http://schemas.microsoft.com/office/2006/metadata/properties" ma:root="true" ma:fieldsID="12828847bead7022c72773c62399afff" ns2:_="">
    <xsd:import namespace="67b4b99d-f155-4e2f-8838-6f0f7631d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82BC69-CF0D-457B-AE82-7C69A9496E5B}">
  <ds:schemaRefs>
    <ds:schemaRef ds:uri="http://schemas.microsoft.com/office/infopath/2007/PartnerControls"/>
    <ds:schemaRef ds:uri="67b4b99d-f155-4e2f-8838-6f0f7631dfc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35D4C1-3F8E-433A-A8A7-1A505318D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4b99d-f155-4e2f-8838-6f0f7631d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AA57EF-217C-4DC5-A183-5A41D05B6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3081</TotalTime>
  <Words>604</Words>
  <Application>Microsoft Office PowerPoint</Application>
  <PresentationFormat>Bredbild</PresentationFormat>
  <Paragraphs>81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Sektor</vt:lpstr>
      <vt:lpstr>Inner Wheel och Rotary Doctors Sweden</vt:lpstr>
      <vt:lpstr>PowerPoint-presentation</vt:lpstr>
      <vt:lpstr>PowerPoint-presentation</vt:lpstr>
      <vt:lpstr>Kvinnors situation</vt:lpstr>
      <vt:lpstr>Kasei for change 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Resor för Rotarymedlemmar</dc:title>
  <dc:creator>Karin Håkansson</dc:creator>
  <cp:lastModifiedBy>Karin Håkansson</cp:lastModifiedBy>
  <cp:revision>99</cp:revision>
  <cp:lastPrinted>2020-06-03T09:02:48Z</cp:lastPrinted>
  <dcterms:created xsi:type="dcterms:W3CDTF">2019-03-13T10:43:56Z</dcterms:created>
  <dcterms:modified xsi:type="dcterms:W3CDTF">2020-11-02T13:27:44Z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0x0101002B99C7817DEDC44B8CD7A8C5D94A2ED7</vt:lpwstr>
  </property>
</Properties>
</file>