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" name="Brödtext nivå ett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1" name="Brödtext nivå et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Titeltext</a:t>
            </a:r>
          </a:p>
        </p:txBody>
      </p:sp>
      <p:sp>
        <p:nvSpPr>
          <p:cNvPr id="30" name="Brödtext nivå ett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9" name="Brödtext nivå ett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8" name="Brödtext nivå ett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9" name="Platshållare för text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73" name="Brödtext nivå ett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4" name="Platshållare för text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83" name="Platshållare för bild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rödtext nivå ett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8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63000">
              <a:srgbClr val="F6FBFC"/>
            </a:gs>
            <a:gs pos="74000">
              <a:srgbClr val="AEDAE5"/>
            </a:gs>
            <a:gs pos="83000">
              <a:srgbClr val="AEDAE5"/>
            </a:gs>
            <a:gs pos="100000">
              <a:srgbClr val="C9E6EE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Brödtext nivå ett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118427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ubrik 1"/>
          <p:cNvSpPr txBox="1"/>
          <p:nvPr>
            <p:ph type="ctrTitle"/>
          </p:nvPr>
        </p:nvSpPr>
        <p:spPr>
          <a:xfrm>
            <a:off x="656282" y="1651670"/>
            <a:ext cx="7298036" cy="60108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200">
                <a:solidFill>
                  <a:srgbClr val="376092"/>
                </a:solidFill>
              </a:defRPr>
            </a:pPr>
            <a:r>
              <a:rPr b="1"/>
              <a:t>Inner Wheel Sverige</a:t>
            </a:r>
            <a:endParaRPr b="1"/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har bidragit till hjälpprojekt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15 mars 2019 - 15 mars 2020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Caring for Women and Girls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Garissa - internationellt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IW - doktorn - nationellt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Narkotikabekämpning - nationellt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Silviasystrarna - nationellt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Övrigt i klubbarna</a:t>
            </a:r>
          </a:p>
          <a:p>
            <a:pPr>
              <a:defRPr sz="3900">
                <a:solidFill>
                  <a:srgbClr val="376092"/>
                </a:solidFill>
              </a:defRPr>
            </a:pPr>
            <a:b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Underrubrik 2"/>
          <p:cNvSpPr txBox="1"/>
          <p:nvPr>
            <p:ph type="subTitle" idx="1"/>
          </p:nvPr>
        </p:nvSpPr>
        <p:spPr>
          <a:xfrm>
            <a:off x="1141746" y="1731273"/>
            <a:ext cx="6581108" cy="455247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 sz="2200">
                <a:solidFill>
                  <a:srgbClr val="000000"/>
                </a:solidFill>
              </a:defRPr>
            </a:pPr>
            <a:r>
              <a:t>Garissa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Rights of Child (barns rättigheter)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Projektledare: Birgitta Lundehed, Göteborgs Norra IWC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Samarbete med C-A Ekmans Insamlingsstiftelsen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Avtalstid: 2021 - 06 - 30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Utbetalt: 141 469 SEK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>
                <a:solidFill>
                  <a:srgbClr val="376092"/>
                </a:solidFill>
              </a:defRPr>
            </a:pPr>
            <a:r>
              <a:t> </a:t>
            </a:r>
          </a:p>
        </p:txBody>
      </p:sp>
      <p:pic>
        <p:nvPicPr>
          <p:cNvPr id="9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536" y="332656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68344" y="397845"/>
            <a:ext cx="847087" cy="996952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Rubrik 1"/>
          <p:cNvSpPr txBox="1"/>
          <p:nvPr>
            <p:ph type="title"/>
          </p:nvPr>
        </p:nvSpPr>
        <p:spPr>
          <a:xfrm>
            <a:off x="1140966" y="1428668"/>
            <a:ext cx="6684268" cy="548806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200">
                <a:solidFill>
                  <a:srgbClr val="376092"/>
                </a:solidFill>
              </a:defRPr>
            </a:pPr>
            <a:r>
              <a:rPr b="1"/>
              <a:t>IW - doktorn</a:t>
            </a:r>
            <a:endParaRPr b="1"/>
          </a:p>
          <a:p>
            <a:pPr>
              <a:spcBef>
                <a:spcPts val="700"/>
              </a:spcBef>
              <a:defRPr sz="3200">
                <a:solidFill>
                  <a:srgbClr val="888888"/>
                </a:solidFill>
              </a:defRPr>
            </a:pPr>
            <a:br/>
            <a:r>
              <a:rPr sz="2200"/>
              <a:t>-Family</a:t>
            </a:r>
            <a:endParaRPr sz="2200"/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-Status of Women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(kvinnors rättigheter)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Projektledare: Rådspresidenten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Fortlöpande samarbete med Rotary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Utbetalt, Family: 91 334 SEK</a:t>
            </a: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</a:p>
          <a:p>
            <a:pPr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t>Utbetalt, Status of Women: 3 800 SEK</a:t>
            </a:r>
          </a:p>
          <a:p>
            <a:pPr>
              <a:defRPr sz="2200">
                <a:solidFill>
                  <a:srgbClr val="376092"/>
                </a:solidFill>
              </a:defRPr>
            </a:pPr>
          </a:p>
          <a:p>
            <a:pPr>
              <a:defRPr sz="2200">
                <a:solidFill>
                  <a:srgbClr val="376092"/>
                </a:solidFill>
              </a:defRPr>
            </a:pPr>
          </a:p>
          <a:p>
            <a:pPr>
              <a:defRPr sz="2200">
                <a:solidFill>
                  <a:srgbClr val="376092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Underrubrik 2"/>
          <p:cNvSpPr txBox="1"/>
          <p:nvPr>
            <p:ph type="subTitle" idx="1"/>
          </p:nvPr>
        </p:nvSpPr>
        <p:spPr>
          <a:xfrm>
            <a:off x="1079612" y="1752599"/>
            <a:ext cx="6984776" cy="45553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b="1"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Magnetbokmärken </a:t>
            </a:r>
          </a:p>
          <a:p>
            <a:pPr>
              <a:defRPr b="1"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har under verksamhetsåret sålts</a:t>
            </a: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för insatser</a:t>
            </a: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 mot kvinnlig könsstympning</a:t>
            </a: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Initiativtagare: Ann-Christine Edin,</a:t>
            </a: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 Stockholm Ekerö IWC </a:t>
            </a: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</a:p>
          <a:p>
            <a:pPr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Summa: 1 725 SEK, (1/7-19 —30/6-20)</a:t>
            </a:r>
          </a:p>
        </p:txBody>
      </p:sp>
      <p:pic>
        <p:nvPicPr>
          <p:cNvPr id="10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Rubrik 1"/>
          <p:cNvSpPr txBox="1"/>
          <p:nvPr>
            <p:ph type="ctrTitle"/>
          </p:nvPr>
        </p:nvSpPr>
        <p:spPr>
          <a:xfrm>
            <a:off x="1003300" y="1136924"/>
            <a:ext cx="7772400" cy="488605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700"/>
              </a:spcBef>
              <a:defRPr sz="3200">
                <a:solidFill>
                  <a:srgbClr val="888888"/>
                </a:solidFill>
              </a:defRPr>
            </a:pPr>
            <a:br>
              <a:rPr sz="2200"/>
            </a:br>
            <a:b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tshållare för innehåll 6"/>
          <p:cNvSpPr txBox="1"/>
          <p:nvPr/>
        </p:nvSpPr>
        <p:spPr>
          <a:xfrm>
            <a:off x="1927031" y="1566407"/>
            <a:ext cx="5035938" cy="4008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5" indent="1143000" algn="ctr">
              <a:defRPr b="1" sz="2200"/>
            </a:pPr>
            <a:r>
              <a:t>Narkotikabekämpning</a:t>
            </a: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t>Narcotic drugs</a:t>
            </a: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sz="22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</a:p>
          <a:p>
            <a:pPr lvl="5" indent="1143000" algn="ctr"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rPr>
                <a:solidFill>
                  <a:schemeClr val="accent1">
                    <a:satOff val="-4409"/>
                    <a:lumOff val="-10509"/>
                  </a:schemeClr>
                </a:solidFill>
              </a:rPr>
              <a:t>Projektledare: Kristina Andersson</a:t>
            </a:r>
            <a:endParaRPr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rPr>
                <a:solidFill>
                  <a:schemeClr val="accent1">
                    <a:satOff val="-4409"/>
                    <a:lumOff val="-10509"/>
                  </a:schemeClr>
                </a:solidFill>
              </a:rPr>
              <a:t>Jönköping-Huskvarna IWC </a:t>
            </a:r>
            <a:endParaRPr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endParaRPr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spcBef>
                <a:spcPts val="700"/>
              </a:spcBef>
              <a:defRPr sz="2200">
                <a:solidFill>
                  <a:srgbClr val="888888"/>
                </a:solidFill>
              </a:defRPr>
            </a:pPr>
            <a:r>
              <a:rPr>
                <a:solidFill>
                  <a:schemeClr val="accent1">
                    <a:satOff val="-4409"/>
                    <a:lumOff val="-10509"/>
                  </a:schemeClr>
                </a:solidFill>
              </a:rPr>
              <a:t>Avtalstid tom 2022-06-30</a:t>
            </a:r>
            <a:endParaRPr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r>
              <a:rPr b="0">
                <a:solidFill>
                  <a:schemeClr val="accent1">
                    <a:satOff val="-4409"/>
                    <a:lumOff val="-10509"/>
                  </a:schemeClr>
                </a:solidFill>
              </a:rPr>
              <a:t>Utbetalt: 202 480 SEK</a:t>
            </a: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r>
              <a:rPr b="0">
                <a:solidFill>
                  <a:schemeClr val="accent1">
                    <a:satOff val="-4409"/>
                    <a:lumOff val="-10509"/>
                  </a:schemeClr>
                </a:solidFill>
              </a:rPr>
              <a:t>Önskar distrikt eller klubbar besök av en hundförare med narkotikasökhund, maila Kristina Andersson</a:t>
            </a: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r>
              <a:rPr b="0">
                <a:solidFill>
                  <a:schemeClr val="accent1">
                    <a:satOff val="-4409"/>
                    <a:lumOff val="-10509"/>
                  </a:schemeClr>
                </a:solidFill>
              </a:rPr>
              <a:t>bkandersson@hotmail.com</a:t>
            </a: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endParaRPr b="0">
              <a:solidFill>
                <a:schemeClr val="accent1">
                  <a:satOff val="-4409"/>
                  <a:lumOff val="-10509"/>
                </a:schemeClr>
              </a:solidFill>
            </a:endParaRPr>
          </a:p>
          <a:p>
            <a:pPr lvl="5" indent="1143000" algn="ctr">
              <a:lnSpc>
                <a:spcPct val="80000"/>
              </a:lnSpc>
              <a:spcBef>
                <a:spcPts val="500"/>
              </a:spcBef>
              <a:defRPr b="1" sz="2200"/>
            </a:pPr>
            <a:br/>
            <a:br/>
          </a:p>
          <a:p>
            <a:pPr algn="ctr">
              <a:lnSpc>
                <a:spcPct val="80000"/>
              </a:lnSpc>
              <a:spcBef>
                <a:spcPts val="500"/>
              </a:spcBef>
              <a:defRPr sz="2200">
                <a:solidFill>
                  <a:srgbClr val="376092"/>
                </a:solidFill>
              </a:defRPr>
            </a:pPr>
          </a:p>
          <a:p>
            <a:pPr algn="ctr">
              <a:lnSpc>
                <a:spcPct val="80000"/>
              </a:lnSpc>
              <a:spcBef>
                <a:spcPts val="500"/>
              </a:spcBef>
              <a:defRPr sz="2200">
                <a:solidFill>
                  <a:srgbClr val="376092"/>
                </a:solidFill>
              </a:defRPr>
            </a:pPr>
          </a:p>
          <a:p>
            <a:pPr marL="342899" indent="-342899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  <a:p>
            <a:pPr marL="342899" indent="-342899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  <a:p>
            <a:pPr marL="342899" indent="-342899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  <a:p>
            <a:pPr marL="342899" indent="-342899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  <a:p>
            <a:pPr marL="342900" indent="-342900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  <a:p>
            <a:pPr marL="342900" indent="-342900" algn="ctr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376092"/>
                </a:solidFill>
              </a:defRPr>
            </a:pPr>
          </a:p>
        </p:txBody>
      </p:sp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6977" y="404664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404662"/>
            <a:ext cx="847087" cy="9969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Underrubrik 2"/>
          <p:cNvSpPr txBox="1"/>
          <p:nvPr>
            <p:ph type="subTitle" idx="1"/>
          </p:nvPr>
        </p:nvSpPr>
        <p:spPr>
          <a:xfrm>
            <a:off x="1087337" y="1687850"/>
            <a:ext cx="7416825" cy="4456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 b="1" sz="2200">
                <a:solidFill>
                  <a:srgbClr val="000000"/>
                </a:solidFill>
              </a:defRPr>
            </a:pPr>
            <a:r>
              <a:t>Narkotikabekämpning</a:t>
            </a:r>
          </a:p>
          <a:p>
            <a:pPr>
              <a:lnSpc>
                <a:spcPct val="80000"/>
              </a:lnSpc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136000"/>
              </a:lnSpc>
              <a:spcBef>
                <a:spcPts val="200"/>
              </a:spcBef>
              <a:defRPr sz="2200">
                <a:solidFill>
                  <a:srgbClr val="376092"/>
                </a:solidFill>
              </a:defRPr>
            </a:pPr>
            <a:r>
              <a:t>Samarbetsavtal med Tullverket</a:t>
            </a:r>
          </a:p>
          <a:p>
            <a:pPr>
              <a:lnSpc>
                <a:spcPct val="136000"/>
              </a:lnSpc>
              <a:spcBef>
                <a:spcPts val="200"/>
              </a:spcBef>
              <a:defRPr sz="2200">
                <a:solidFill>
                  <a:srgbClr val="376092"/>
                </a:solidFill>
              </a:defRPr>
            </a:pPr>
            <a:r>
              <a:t>26 IW-hundar i tjänst har bidragit till 985 beslag vid 844 beslagstillfällen</a:t>
            </a:r>
          </a:p>
          <a:p>
            <a:pPr>
              <a:lnSpc>
                <a:spcPct val="136000"/>
              </a:lnSpc>
              <a:spcBef>
                <a:spcPts val="200"/>
              </a:spcBef>
              <a:defRPr sz="2200">
                <a:solidFill>
                  <a:srgbClr val="376092"/>
                </a:solidFill>
              </a:defRPr>
            </a:pPr>
            <a:r>
              <a:t>3 st skjutvapen/vapendelar, ammunition har beslagtagits vid 8 st beslagstillfällen </a:t>
            </a:r>
          </a:p>
          <a:p>
            <a:pPr>
              <a:lnSpc>
                <a:spcPct val="136000"/>
              </a:lnSpc>
              <a:spcBef>
                <a:spcPts val="200"/>
              </a:spcBef>
              <a:defRPr sz="2200">
                <a:solidFill>
                  <a:srgbClr val="376092"/>
                </a:solidFill>
              </a:defRPr>
            </a:pPr>
            <a:r>
              <a:t>Samhällsnyttan motsvarar ca 1107,8 miljoner SEK</a:t>
            </a:r>
          </a:p>
          <a:p>
            <a:pPr>
              <a:lnSpc>
                <a:spcPct val="136000"/>
              </a:lnSpc>
              <a:spcBef>
                <a:spcPts val="200"/>
              </a:spcBef>
              <a:defRPr sz="2200">
                <a:solidFill>
                  <a:srgbClr val="376092"/>
                </a:solidFill>
              </a:defRPr>
            </a:pPr>
            <a:r>
              <a:t>Detta under ett kalenderår</a:t>
            </a:r>
          </a:p>
        </p:txBody>
      </p:sp>
      <p:pic>
        <p:nvPicPr>
          <p:cNvPr id="11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ubrik 1"/>
          <p:cNvSpPr txBox="1"/>
          <p:nvPr>
            <p:ph type="ctrTitle"/>
          </p:nvPr>
        </p:nvSpPr>
        <p:spPr>
          <a:xfrm>
            <a:off x="685800" y="1288975"/>
            <a:ext cx="7772400" cy="5020344"/>
          </a:xfrm>
          <a:prstGeom prst="rect">
            <a:avLst/>
          </a:prstGeom>
        </p:spPr>
        <p:txBody>
          <a:bodyPr/>
          <a:lstStyle/>
          <a:p>
            <a:pPr/>
            <a:br/>
            <a:br/>
            <a:br/>
          </a:p>
        </p:txBody>
      </p:sp>
      <p:sp>
        <p:nvSpPr>
          <p:cNvPr id="120" name="Underrubrik 2"/>
          <p:cNvSpPr txBox="1"/>
          <p:nvPr>
            <p:ph type="subTitle" idx="1"/>
          </p:nvPr>
        </p:nvSpPr>
        <p:spPr>
          <a:xfrm>
            <a:off x="1327324" y="1701907"/>
            <a:ext cx="6984777" cy="527243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 sz="2200">
                <a:solidFill>
                  <a:srgbClr val="000000"/>
                </a:solidFill>
              </a:defRPr>
            </a:pPr>
            <a:r>
              <a:t>Silviasystrarna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Projektledare: Christina Persson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Stockholm Ekerö IWC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Finansiering: Överskott från försäljning av Gertrud Anderbergs, Sigtuna-Arlanda IWC,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rosenkort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Utdelat under 2019 två stipendier à 10 000 SEK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Gåvor till stipendiet: 8 960 SEK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Intäkter av försäljning: 9 520 SEK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Avsatt  30/6-20 till stipendier: 51 274 SEK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r>
              <a:t>Detta 1 juli -19 — 30 juni 2020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2200">
                <a:solidFill>
                  <a:srgbClr val="376092"/>
                </a:solidFill>
              </a:defRPr>
            </a:pPr>
            <a:endParaRPr b="1"/>
          </a:p>
        </p:txBody>
      </p:sp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Rubrik 1"/>
          <p:cNvSpPr txBox="1"/>
          <p:nvPr>
            <p:ph type="ctrTitle"/>
          </p:nvPr>
        </p:nvSpPr>
        <p:spPr>
          <a:xfrm>
            <a:off x="419100" y="1726816"/>
            <a:ext cx="7772400" cy="2974801"/>
          </a:xfrm>
          <a:prstGeom prst="rect">
            <a:avLst/>
          </a:prstGeom>
        </p:spPr>
        <p:txBody>
          <a:bodyPr/>
          <a:lstStyle/>
          <a:p>
            <a:pPr defTabSz="841247">
              <a:defRPr sz="2024"/>
            </a:pPr>
            <a:r>
              <a:rPr b="1"/>
              <a:t>Insamlat i klubbarna</a:t>
            </a:r>
            <a:br/>
            <a:r>
              <a:t>Övrigt</a:t>
            </a:r>
          </a:p>
          <a:p>
            <a:pPr defTabSz="841247">
              <a:defRPr b="1" sz="2024"/>
            </a:pPr>
          </a:p>
          <a:p>
            <a:pPr defTabSz="841247">
              <a:defRPr b="1" sz="2024"/>
            </a:pPr>
          </a:p>
          <a:p>
            <a:pPr defTabSz="841247">
              <a:defRPr b="1" sz="2024"/>
            </a:pPr>
          </a:p>
          <a:p>
            <a:pPr defTabSz="841247">
              <a:spcBef>
                <a:spcPts val="700"/>
              </a:spcBef>
              <a:defRPr sz="2944">
                <a:solidFill>
                  <a:srgbClr val="888888"/>
                </a:solidFill>
              </a:defRPr>
            </a:pPr>
            <a:r>
              <a:rPr sz="2024"/>
              <a:t>Utbetalt: 459 998SEK</a:t>
            </a:r>
            <a:b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ubrik 1"/>
          <p:cNvSpPr txBox="1"/>
          <p:nvPr>
            <p:ph type="ctrTitle"/>
          </p:nvPr>
        </p:nvSpPr>
        <p:spPr>
          <a:xfrm>
            <a:off x="685800" y="620688"/>
            <a:ext cx="7772400" cy="2979764"/>
          </a:xfrm>
          <a:prstGeom prst="rect">
            <a:avLst/>
          </a:prstGeom>
        </p:spPr>
        <p:txBody>
          <a:bodyPr/>
          <a:lstStyle/>
          <a:p>
            <a:pPr/>
            <a:br/>
            <a:br/>
            <a:br/>
          </a:p>
        </p:txBody>
      </p:sp>
      <p:sp>
        <p:nvSpPr>
          <p:cNvPr id="129" name="Underrubrik 2"/>
          <p:cNvSpPr txBox="1"/>
          <p:nvPr>
            <p:ph type="subTitle" sz="half" idx="1"/>
          </p:nvPr>
        </p:nvSpPr>
        <p:spPr>
          <a:xfrm>
            <a:off x="1079612" y="1723589"/>
            <a:ext cx="6984776" cy="330403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 b="1" sz="4400">
                <a:solidFill>
                  <a:srgbClr val="000000"/>
                </a:solidFill>
              </a:defRPr>
            </a:pPr>
            <a:r>
              <a:rPr sz="2200"/>
              <a:t>T</a:t>
            </a:r>
            <a:r>
              <a:rPr sz="2100"/>
              <a:t>otalt </a:t>
            </a:r>
            <a:r>
              <a:rPr sz="2200"/>
              <a:t>insamlade</a:t>
            </a:r>
            <a:r>
              <a:rPr sz="2100"/>
              <a:t> medel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15 mars 2019 - 15 mars 2020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Enligt FN:s Kommittéorganisation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uppgick bidragen till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  <a:r>
              <a:t>899 081 SEK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200">
                <a:solidFill>
                  <a:srgbClr val="376092"/>
                </a:solidFill>
              </a:defRPr>
            </a:pPr>
          </a:p>
        </p:txBody>
      </p:sp>
      <p:pic>
        <p:nvPicPr>
          <p:cNvPr id="13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5616" y="663997"/>
            <a:ext cx="1039813" cy="9969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10244" y="663996"/>
            <a:ext cx="847087" cy="9969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esentationIW">
  <a:themeElements>
    <a:clrScheme name="PresentationI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esentationIW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esentationI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esentationIW">
  <a:themeElements>
    <a:clrScheme name="PresentationIW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esentationIW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resentationIW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