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5"/>
  </p:notesMasterIdLst>
  <p:sldIdLst>
    <p:sldId id="322" r:id="rId2"/>
    <p:sldId id="256" r:id="rId3"/>
    <p:sldId id="285" r:id="rId4"/>
    <p:sldId id="295" r:id="rId5"/>
    <p:sldId id="296" r:id="rId6"/>
    <p:sldId id="297" r:id="rId7"/>
    <p:sldId id="298" r:id="rId8"/>
    <p:sldId id="318" r:id="rId9"/>
    <p:sldId id="299" r:id="rId10"/>
    <p:sldId id="300" r:id="rId11"/>
    <p:sldId id="301" r:id="rId12"/>
    <p:sldId id="302" r:id="rId13"/>
    <p:sldId id="323" r:id="rId14"/>
    <p:sldId id="303" r:id="rId15"/>
    <p:sldId id="305" r:id="rId16"/>
    <p:sldId id="306" r:id="rId17"/>
    <p:sldId id="284" r:id="rId18"/>
    <p:sldId id="304" r:id="rId19"/>
    <p:sldId id="307" r:id="rId20"/>
    <p:sldId id="308" r:id="rId21"/>
    <p:sldId id="288" r:id="rId22"/>
    <p:sldId id="294" r:id="rId23"/>
    <p:sldId id="309" r:id="rId24"/>
    <p:sldId id="310" r:id="rId25"/>
    <p:sldId id="311" r:id="rId26"/>
    <p:sldId id="319" r:id="rId27"/>
    <p:sldId id="312" r:id="rId28"/>
    <p:sldId id="313" r:id="rId29"/>
    <p:sldId id="324" r:id="rId30"/>
    <p:sldId id="315" r:id="rId31"/>
    <p:sldId id="325" r:id="rId32"/>
    <p:sldId id="321" r:id="rId33"/>
    <p:sldId id="279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12470BD4-B801-4758-AC76-28D887880331}">
          <p14:sldIdLst>
            <p14:sldId id="322"/>
            <p14:sldId id="256"/>
            <p14:sldId id="285"/>
            <p14:sldId id="295"/>
            <p14:sldId id="296"/>
            <p14:sldId id="297"/>
            <p14:sldId id="298"/>
            <p14:sldId id="318"/>
            <p14:sldId id="299"/>
            <p14:sldId id="300"/>
          </p14:sldIdLst>
        </p14:section>
        <p14:section name="Untitled Section" id="{C9D0EDAB-CE2D-42EB-BE01-E8B15225216E}">
          <p14:sldIdLst>
            <p14:sldId id="301"/>
            <p14:sldId id="302"/>
            <p14:sldId id="323"/>
            <p14:sldId id="303"/>
            <p14:sldId id="305"/>
            <p14:sldId id="306"/>
            <p14:sldId id="284"/>
            <p14:sldId id="304"/>
            <p14:sldId id="307"/>
            <p14:sldId id="308"/>
            <p14:sldId id="288"/>
            <p14:sldId id="294"/>
            <p14:sldId id="309"/>
            <p14:sldId id="310"/>
            <p14:sldId id="311"/>
            <p14:sldId id="319"/>
            <p14:sldId id="312"/>
            <p14:sldId id="313"/>
            <p14:sldId id="324"/>
            <p14:sldId id="315"/>
            <p14:sldId id="325"/>
            <p14:sldId id="321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7CAEA86-7749-4809-951E-70AFF5F7D235}">
  <a:tblStyle styleId="{87CAEA86-7749-4809-951E-70AFF5F7D2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0"/>
  </p:normalViewPr>
  <p:slideViewPr>
    <p:cSldViewPr>
      <p:cViewPr varScale="1">
        <p:scale>
          <a:sx n="107" d="100"/>
          <a:sy n="107" d="100"/>
        </p:scale>
        <p:origin x="-1264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Medlemsantal!$A$1</c:f>
              <c:strCache>
                <c:ptCount val="1"/>
                <c:pt idx="0">
                  <c:v>Årtal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0716640739157011"/>
                  <c:y val="0.04744155283859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58337421397672"/>
                  <c:y val="0.04744155283859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58337421397672"/>
                  <c:y val="0.04744155283859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58337421397672"/>
                  <c:y val="0.04744155283859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58337421397672"/>
                  <c:y val="0.04744155283859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58337421397672"/>
                  <c:y val="0.04744155283859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58337421397672"/>
                  <c:y val="0.04744155283859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58337421397672"/>
                  <c:y val="0.04744155283859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58337421397672"/>
                  <c:y val="0.04744155283859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58337421397672"/>
                  <c:y val="0.04744155283859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278141404177959"/>
                  <c:y val="0.04744155283859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1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8</c:v>
              </c:pt>
              <c:pt idx="7">
                <c:v>9</c:v>
              </c:pt>
              <c:pt idx="8">
                <c:v>10</c:v>
              </c:pt>
              <c:pt idx="9">
                <c:v>11</c:v>
              </c:pt>
              <c:pt idx="10">
                <c:v>12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Medlemsantal!$B$1:$M$1</c:f>
              <c:numCache>
                <c:formatCode>General</c:formatCode>
                <c:ptCount val="11"/>
                <c:pt idx="0">
                  <c:v>1960.0</c:v>
                </c:pt>
                <c:pt idx="1">
                  <c:v>1970.0</c:v>
                </c:pt>
                <c:pt idx="2">
                  <c:v>1980.0</c:v>
                </c:pt>
                <c:pt idx="3">
                  <c:v>1990.0</c:v>
                </c:pt>
                <c:pt idx="4">
                  <c:v>2000.0</c:v>
                </c:pt>
                <c:pt idx="5">
                  <c:v>2010.0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  <c:pt idx="9">
                  <c:v>2018.0</c:v>
                </c:pt>
                <c:pt idx="10">
                  <c:v>2019.0</c:v>
                </c:pt>
              </c:numCache>
              <c:extLst/>
            </c:numRef>
          </c:val>
          <c:smooth val="0"/>
        </c:ser>
        <c:ser>
          <c:idx val="1"/>
          <c:order val="1"/>
          <c:tx>
            <c:strRef>
              <c:f>Medlemsantal!$A$2</c:f>
              <c:strCache>
                <c:ptCount val="1"/>
                <c:pt idx="0">
                  <c:v>Medlemsantal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0.0160518675020716"/>
                  <c:y val="-0.00965487618761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192622410024859"/>
                  <c:y val="-0.0289646285628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224726145029002"/>
                  <c:y val="-0.0386195047504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0963112050124294"/>
                  <c:y val="-0.0434469428442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0321012071509932"/>
                  <c:y val="-0.0482743809380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0642074700082863"/>
                  <c:y val="0.0386195047504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1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8</c:v>
              </c:pt>
              <c:pt idx="7">
                <c:v>9</c:v>
              </c:pt>
              <c:pt idx="8">
                <c:v>10</c:v>
              </c:pt>
              <c:pt idx="9">
                <c:v>11</c:v>
              </c:pt>
              <c:pt idx="10">
                <c:v>12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Medlemsantal!$B$2:$M$2</c:f>
              <c:numCache>
                <c:formatCode>General</c:formatCode>
                <c:ptCount val="11"/>
                <c:pt idx="0">
                  <c:v>2344.0</c:v>
                </c:pt>
                <c:pt idx="1">
                  <c:v>6314.0</c:v>
                </c:pt>
                <c:pt idx="2">
                  <c:v>8391.0</c:v>
                </c:pt>
                <c:pt idx="3">
                  <c:v>9610.0</c:v>
                </c:pt>
                <c:pt idx="4">
                  <c:v>7585.0</c:v>
                </c:pt>
                <c:pt idx="5">
                  <c:v>5019.0</c:v>
                </c:pt>
                <c:pt idx="6">
                  <c:v>4246.0</c:v>
                </c:pt>
                <c:pt idx="7" formatCode="0">
                  <c:v>4057.0</c:v>
                </c:pt>
                <c:pt idx="8" formatCode="0">
                  <c:v>4031.0</c:v>
                </c:pt>
                <c:pt idx="9" formatCode="0">
                  <c:v>3900.0</c:v>
                </c:pt>
                <c:pt idx="10" formatCode="0">
                  <c:v>3603.0</c:v>
                </c:pt>
              </c:numCache>
              <c:extLst/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3149864"/>
        <c:axId val="2093076312"/>
      </c:lineChart>
      <c:catAx>
        <c:axId val="209314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93076312"/>
        <c:crosses val="autoZero"/>
        <c:auto val="1"/>
        <c:lblAlgn val="ctr"/>
        <c:lblOffset val="100"/>
        <c:noMultiLvlLbl val="0"/>
      </c:catAx>
      <c:valAx>
        <c:axId val="2093076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9314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Klubbantal!$A$2</c:f>
              <c:strCache>
                <c:ptCount val="1"/>
                <c:pt idx="0">
                  <c:v>Klubbantal</c:v>
                </c:pt>
              </c:strCache>
            </c:strRef>
          </c:tx>
          <c:invertIfNegative val="0"/>
          <c:cat>
            <c:numRef>
              <c:f>Klubbantal!$B$1:$T$1</c:f>
              <c:numCache>
                <c:formatCode>General</c:formatCode>
                <c:ptCount val="19"/>
                <c:pt idx="0">
                  <c:v>1950.0</c:v>
                </c:pt>
                <c:pt idx="1">
                  <c:v>1955.0</c:v>
                </c:pt>
                <c:pt idx="2">
                  <c:v>1960.0</c:v>
                </c:pt>
                <c:pt idx="3">
                  <c:v>1965.0</c:v>
                </c:pt>
                <c:pt idx="4">
                  <c:v>1970.0</c:v>
                </c:pt>
                <c:pt idx="5">
                  <c:v>1975.0</c:v>
                </c:pt>
                <c:pt idx="6">
                  <c:v>1980.0</c:v>
                </c:pt>
                <c:pt idx="7">
                  <c:v>1985.0</c:v>
                </c:pt>
                <c:pt idx="8">
                  <c:v>1990.0</c:v>
                </c:pt>
                <c:pt idx="9">
                  <c:v>1995.0</c:v>
                </c:pt>
                <c:pt idx="10">
                  <c:v>2000.0</c:v>
                </c:pt>
                <c:pt idx="11">
                  <c:v>2005.0</c:v>
                </c:pt>
                <c:pt idx="12">
                  <c:v>2010.0</c:v>
                </c:pt>
                <c:pt idx="13">
                  <c:v>2014.0</c:v>
                </c:pt>
                <c:pt idx="14">
                  <c:v>2016.0</c:v>
                </c:pt>
                <c:pt idx="15">
                  <c:v>2017.0</c:v>
                </c:pt>
                <c:pt idx="16">
                  <c:v>2018.0</c:v>
                </c:pt>
                <c:pt idx="17">
                  <c:v>2019.0</c:v>
                </c:pt>
              </c:numCache>
            </c:numRef>
          </c:cat>
          <c:val>
            <c:numRef>
              <c:f>Klubbantal!$B$2:$T$2</c:f>
              <c:numCache>
                <c:formatCode>General</c:formatCode>
                <c:ptCount val="19"/>
                <c:pt idx="0">
                  <c:v>2.0</c:v>
                </c:pt>
                <c:pt idx="1">
                  <c:v>8.0</c:v>
                </c:pt>
                <c:pt idx="2">
                  <c:v>43.0</c:v>
                </c:pt>
                <c:pt idx="3">
                  <c:v>77.0</c:v>
                </c:pt>
                <c:pt idx="4">
                  <c:v>109.0</c:v>
                </c:pt>
                <c:pt idx="5">
                  <c:v>144.0</c:v>
                </c:pt>
                <c:pt idx="6">
                  <c:v>155.0</c:v>
                </c:pt>
                <c:pt idx="7">
                  <c:v>162.0</c:v>
                </c:pt>
                <c:pt idx="8">
                  <c:v>159.0</c:v>
                </c:pt>
                <c:pt idx="9">
                  <c:v>157.0</c:v>
                </c:pt>
                <c:pt idx="10">
                  <c:v>152.0</c:v>
                </c:pt>
                <c:pt idx="11">
                  <c:v>133.0</c:v>
                </c:pt>
                <c:pt idx="12">
                  <c:v>116.0</c:v>
                </c:pt>
                <c:pt idx="13">
                  <c:v>104.0</c:v>
                </c:pt>
                <c:pt idx="14">
                  <c:v>95.0</c:v>
                </c:pt>
                <c:pt idx="15">
                  <c:v>94.0</c:v>
                </c:pt>
                <c:pt idx="16">
                  <c:v>92.0</c:v>
                </c:pt>
                <c:pt idx="17">
                  <c:v>89.0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92981240"/>
        <c:axId val="2092984232"/>
        <c:axId val="0"/>
      </c:bar3DChart>
      <c:catAx>
        <c:axId val="2092981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2984232"/>
        <c:crosses val="autoZero"/>
        <c:auto val="1"/>
        <c:lblAlgn val="ctr"/>
        <c:lblOffset val="100"/>
        <c:noMultiLvlLbl val="0"/>
      </c:catAx>
      <c:valAx>
        <c:axId val="2092984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2981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67930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800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380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542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939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120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899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638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293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761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080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952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082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811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358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726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420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655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713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12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35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323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09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43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871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595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63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6" r:id="rId4"/>
  </p:sldLayoutIdLst>
  <p:transition xmlns:p14="http://schemas.microsoft.com/office/powerpoint/2010/main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chart" Target="../charts/chart1.xml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dirty="0" smtClean="0">
                <a:latin typeface="Calibri" panose="020F0502020204030204" pitchFamily="34" charset="0"/>
              </a:rPr>
              <a:t>Disbandment</a:t>
            </a:r>
            <a:endParaRPr lang="en-GB" sz="4800" dirty="0">
              <a:latin typeface="Calibri" panose="020F0502020204030204" pitchFamily="34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sz="3600" b="1" dirty="0" smtClean="0">
                <a:latin typeface="Calibri" panose="020F0502020204030204" pitchFamily="34" charset="0"/>
              </a:rPr>
              <a:t>A problem for Inner Wheel  in </a:t>
            </a:r>
            <a:r>
              <a:rPr lang="sv-SE" sz="3600" b="1" smtClean="0">
                <a:latin typeface="Calibri" panose="020F0502020204030204" pitchFamily="34" charset="0"/>
              </a:rPr>
              <a:t>Europe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5938"/>
            <a:ext cx="1670050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77" y="2931790"/>
            <a:ext cx="1055304" cy="108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11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35496" y="267494"/>
            <a:ext cx="8352928" cy="4104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3200" b="1" i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Where do we have these problems </a:t>
            </a:r>
            <a:r>
              <a:rPr lang="en-US" sz="3200" b="1" i="0" dirty="0" smtClean="0">
                <a:solidFill>
                  <a:srgbClr val="FF0000"/>
                </a:solidFill>
                <a:latin typeface="+mj-lt"/>
              </a:rPr>
              <a:t>NOW</a:t>
            </a:r>
            <a:r>
              <a:rPr lang="en-US" sz="3200" b="1" i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?</a:t>
            </a:r>
          </a:p>
          <a:p>
            <a:pPr marL="0" lvl="0" indent="0">
              <a:buNone/>
            </a:pPr>
            <a:endParaRPr lang="en-US" sz="3200" b="1" i="0" dirty="0" smtClean="0">
              <a:solidFill>
                <a:srgbClr val="FF0000"/>
              </a:solidFill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chemeClr val="bg1"/>
                </a:solidFill>
                <a:latin typeface="+mj-lt"/>
              </a:rPr>
              <a:t>In </a:t>
            </a: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Northern Europe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In </a:t>
            </a:r>
            <a:r>
              <a:rPr lang="en-US" sz="2400" b="1" i="0" dirty="0">
                <a:solidFill>
                  <a:schemeClr val="bg1"/>
                </a:solidFill>
                <a:latin typeface="+mj-lt"/>
              </a:rPr>
              <a:t>Great </a:t>
            </a: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Britain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In the </a:t>
            </a:r>
            <a:r>
              <a:rPr lang="en-US" sz="2400" b="1" i="0" dirty="0" smtClean="0">
                <a:solidFill>
                  <a:srgbClr val="FF0000"/>
                </a:solidFill>
                <a:latin typeface="+mj-lt"/>
              </a:rPr>
              <a:t>“new” </a:t>
            </a: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IW countries - </a:t>
            </a:r>
            <a:r>
              <a:rPr lang="en-US" sz="2400" b="1" i="0" dirty="0" smtClean="0">
                <a:solidFill>
                  <a:srgbClr val="FF0000"/>
                </a:solidFill>
                <a:latin typeface="+mj-lt"/>
              </a:rPr>
              <a:t>“</a:t>
            </a:r>
            <a:r>
              <a:rPr lang="en-US" sz="2400" b="1" i="0" dirty="0">
                <a:solidFill>
                  <a:srgbClr val="FF0000"/>
                </a:solidFill>
                <a:latin typeface="+mj-lt"/>
              </a:rPr>
              <a:t>o</a:t>
            </a:r>
            <a:r>
              <a:rPr lang="en-US" sz="2400" b="1" i="0" dirty="0" smtClean="0">
                <a:solidFill>
                  <a:srgbClr val="FF0000"/>
                </a:solidFill>
                <a:latin typeface="+mj-lt"/>
              </a:rPr>
              <a:t>ld”</a:t>
            </a:r>
            <a:r>
              <a:rPr lang="bg-BG" sz="2400" b="1" i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clubs</a:t>
            </a:r>
            <a:r>
              <a:rPr lang="en-US" sz="2400" b="1" i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with</a:t>
            </a:r>
          </a:p>
          <a:p>
            <a:pPr marL="457200" lvl="1" indent="0">
              <a:buNone/>
            </a:pP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    history of more than 15 years</a:t>
            </a:r>
          </a:p>
          <a:p>
            <a:pPr marL="0" lvl="0" indent="0">
              <a:buNone/>
            </a:pP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      So, the problem is already </a:t>
            </a:r>
            <a:r>
              <a:rPr lang="en-US" sz="2400" b="1" i="0" dirty="0" smtClean="0">
                <a:solidFill>
                  <a:srgbClr val="FF0000"/>
                </a:solidFill>
                <a:latin typeface="+mj-lt"/>
              </a:rPr>
              <a:t>everywhere!</a:t>
            </a:r>
            <a:endParaRPr lang="en-US" sz="2400" b="1" i="0" dirty="0">
              <a:solidFill>
                <a:srgbClr val="FF0000"/>
              </a:solidFill>
              <a:latin typeface="+mj-lt"/>
            </a:endParaRPr>
          </a:p>
          <a:p>
            <a:pPr marL="0" lvl="0" indent="0" algn="ctr">
              <a:buNone/>
            </a:pPr>
            <a:endParaRPr lang="en-US" sz="2000" b="1" i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sz="2000" b="1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67494"/>
            <a:ext cx="561405" cy="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16" y="2608622"/>
            <a:ext cx="1757888" cy="166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87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50784" y="1170712"/>
            <a:ext cx="8113704" cy="5369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+mj-lt"/>
              </a:rPr>
              <a:t>Example of how </a:t>
            </a:r>
            <a:r>
              <a:rPr lang="en-US" sz="2400" dirty="0">
                <a:latin typeface="+mj-lt"/>
              </a:rPr>
              <a:t>big the problem </a:t>
            </a:r>
            <a:r>
              <a:rPr lang="en-US" sz="2400" dirty="0" smtClean="0">
                <a:latin typeface="+mj-lt"/>
              </a:rPr>
              <a:t>is</a:t>
            </a:r>
            <a:br>
              <a:rPr lang="en-US" sz="2400" dirty="0" smtClean="0">
                <a:latin typeface="+mj-lt"/>
              </a:rPr>
            </a:b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Members in Sweden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1960-2019                          Number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of clubs in Sweden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1950-2019</a:t>
            </a:r>
            <a:r>
              <a:rPr lang="bg-BG" sz="1000" dirty="0">
                <a:latin typeface="Calibri"/>
                <a:ea typeface="Calibri"/>
                <a:cs typeface="Times New Roman"/>
              </a:rPr>
              <a:t/>
            </a:r>
            <a:br>
              <a:rPr lang="bg-BG" sz="1000" dirty="0">
                <a:latin typeface="Calibri"/>
                <a:ea typeface="Calibri"/>
                <a:cs typeface="Times New Roman"/>
              </a:rPr>
            </a:br>
            <a:r>
              <a:rPr lang="bg-BG" sz="1400" dirty="0">
                <a:latin typeface="Calibri"/>
                <a:ea typeface="Calibri"/>
                <a:cs typeface="Times New Roman"/>
              </a:rPr>
              <a:t/>
            </a:r>
            <a:br>
              <a:rPr lang="bg-BG" sz="1400" dirty="0">
                <a:latin typeface="Calibri"/>
                <a:ea typeface="Calibri"/>
                <a:cs typeface="Times New Roman"/>
              </a:rPr>
            </a:br>
            <a:endParaRPr sz="2400" dirty="0">
              <a:latin typeface="+mj-lt"/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440376" y="1563638"/>
            <a:ext cx="8524111" cy="2952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ctr">
              <a:spcBef>
                <a:spcPts val="1000"/>
              </a:spcBef>
              <a:buNone/>
            </a:pPr>
            <a:endParaRPr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 dirty="0"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8" y="432520"/>
            <a:ext cx="671802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" y="363057"/>
            <a:ext cx="853924" cy="8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746390598"/>
              </p:ext>
            </p:extLst>
          </p:nvPr>
        </p:nvGraphicFramePr>
        <p:xfrm>
          <a:off x="456725" y="1751587"/>
          <a:ext cx="3955926" cy="263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722908779"/>
              </p:ext>
            </p:extLst>
          </p:nvPr>
        </p:nvGraphicFramePr>
        <p:xfrm>
          <a:off x="4635880" y="1563638"/>
          <a:ext cx="4248472" cy="259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5945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latin typeface="+mj-lt"/>
              </a:rPr>
              <a:t>Disbanded </a:t>
            </a:r>
            <a:r>
              <a:rPr lang="en-US" sz="2400" dirty="0" smtClean="0">
                <a:latin typeface="+mj-lt"/>
              </a:rPr>
              <a:t>clubs in Sweden- in summary</a:t>
            </a:r>
            <a:endParaRPr sz="2400" dirty="0">
              <a:latin typeface="+mj-lt"/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440377" y="1707654"/>
            <a:ext cx="7876038" cy="2808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kern="1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1950 - 1985 = 0</a:t>
            </a: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kern="1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1985 - 2000 = 9</a:t>
            </a: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kern="1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2000 – 2019 = around 70!!! </a:t>
            </a: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kern="1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More than 60% of all members</a:t>
            </a: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kern="1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2000-2014 with 5</a:t>
            </a:r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% loss every year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 dirty="0"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8" y="432520"/>
            <a:ext cx="671802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" y="363057"/>
            <a:ext cx="853924" cy="8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3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err="1" smtClean="0">
                <a:latin typeface="Calibri" panose="020F0502020204030204" pitchFamily="34" charset="0"/>
              </a:rPr>
              <a:t>Disbanded</a:t>
            </a:r>
            <a:r>
              <a:rPr lang="sv-SE" sz="2800" dirty="0" smtClean="0">
                <a:latin typeface="Calibri" panose="020F0502020204030204" pitchFamily="34" charset="0"/>
              </a:rPr>
              <a:t> </a:t>
            </a:r>
            <a:r>
              <a:rPr lang="sv-SE" sz="2800" dirty="0" err="1" smtClean="0">
                <a:latin typeface="Calibri" panose="020F0502020204030204" pitchFamily="34" charset="0"/>
              </a:rPr>
              <a:t>clubs</a:t>
            </a:r>
            <a:r>
              <a:rPr lang="sv-SE" sz="2800" dirty="0" smtClean="0">
                <a:latin typeface="Calibri" panose="020F0502020204030204" pitchFamily="34" charset="0"/>
              </a:rPr>
              <a:t> in </a:t>
            </a:r>
            <a:r>
              <a:rPr lang="sv-SE" sz="2800" dirty="0" err="1" smtClean="0">
                <a:latin typeface="Calibri" panose="020F0502020204030204" pitchFamily="34" charset="0"/>
              </a:rPr>
              <a:t>Norway</a:t>
            </a:r>
            <a:r>
              <a:rPr lang="sv-SE" sz="2800" dirty="0" smtClean="0">
                <a:latin typeface="Calibri" panose="020F0502020204030204" pitchFamily="34" charset="0"/>
              </a:rPr>
              <a:t> and </a:t>
            </a:r>
            <a:r>
              <a:rPr lang="sv-SE" sz="2800" dirty="0" err="1" smtClean="0">
                <a:latin typeface="Calibri" panose="020F0502020204030204" pitchFamily="34" charset="0"/>
              </a:rPr>
              <a:t>Denmark</a:t>
            </a:r>
            <a:r>
              <a:rPr lang="sv-SE" sz="2800" dirty="0" smtClean="0">
                <a:latin typeface="Calibri" panose="020F0502020204030204" pitchFamily="34" charset="0"/>
              </a:rPr>
              <a:t> 2000-2019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800" b="1" dirty="0" err="1" smtClean="0">
                <a:latin typeface="Calibri" panose="020F0502020204030204" pitchFamily="34" charset="0"/>
              </a:rPr>
              <a:t>Norway</a:t>
            </a:r>
            <a:r>
              <a:rPr lang="sv-SE" sz="2800" b="1" dirty="0" smtClean="0">
                <a:latin typeface="Calibri" panose="020F0502020204030204" pitchFamily="34" charset="0"/>
              </a:rPr>
              <a:t>: 58 </a:t>
            </a:r>
            <a:r>
              <a:rPr lang="sv-SE" sz="2800" b="1" dirty="0" err="1" smtClean="0">
                <a:latin typeface="Calibri" panose="020F0502020204030204" pitchFamily="34" charset="0"/>
              </a:rPr>
              <a:t>clubs</a:t>
            </a:r>
            <a:endParaRPr lang="sv-SE" sz="2800" b="1" dirty="0" smtClean="0">
              <a:latin typeface="Calibri" panose="020F0502020204030204" pitchFamily="34" charset="0"/>
            </a:endParaRPr>
          </a:p>
          <a:p>
            <a:r>
              <a:rPr lang="sv-SE" sz="2800" b="1" dirty="0" err="1" smtClean="0">
                <a:latin typeface="Calibri" panose="020F0502020204030204" pitchFamily="34" charset="0"/>
              </a:rPr>
              <a:t>Denmark</a:t>
            </a:r>
            <a:r>
              <a:rPr lang="sv-SE" sz="2800" b="1" dirty="0" smtClean="0">
                <a:latin typeface="Calibri" panose="020F0502020204030204" pitchFamily="34" charset="0"/>
              </a:rPr>
              <a:t>: 36 </a:t>
            </a:r>
            <a:r>
              <a:rPr lang="sv-SE" sz="2800" b="1" dirty="0" err="1" smtClean="0">
                <a:latin typeface="Calibri" panose="020F0502020204030204" pitchFamily="34" charset="0"/>
              </a:rPr>
              <a:t>clubs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507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83080" y="-92546"/>
            <a:ext cx="8352928" cy="4200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3200" b="1" i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What is this strategy about</a:t>
            </a:r>
            <a:r>
              <a:rPr lang="en-US" sz="3200" b="1" i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?</a:t>
            </a:r>
          </a:p>
          <a:p>
            <a:pPr marL="0" lvl="0" indent="0" algn="ctr">
              <a:buNone/>
            </a:pPr>
            <a:r>
              <a:rPr lang="en-US" sz="3200" b="1" i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To be prepared! To be a step ahead!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What </a:t>
            </a:r>
            <a:r>
              <a:rPr lang="en-US" sz="2400" b="1" i="0" dirty="0">
                <a:solidFill>
                  <a:schemeClr val="bg1"/>
                </a:solidFill>
                <a:latin typeface="+mj-lt"/>
              </a:rPr>
              <a:t>do we do with clubs no longer vital, no longer full of life</a:t>
            </a: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2400" b="1" i="0" dirty="0">
              <a:solidFill>
                <a:schemeClr val="bg1"/>
              </a:solidFill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chemeClr val="bg1"/>
                </a:solidFill>
                <a:latin typeface="+mj-lt"/>
              </a:rPr>
              <a:t>Clubs with no plans, no future </a:t>
            </a: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prospects</a:t>
            </a:r>
            <a:endParaRPr lang="en-US" sz="2400" b="1" i="0" dirty="0">
              <a:solidFill>
                <a:schemeClr val="bg1"/>
              </a:solidFill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chemeClr val="bg1"/>
                </a:solidFill>
                <a:latin typeface="+mj-lt"/>
              </a:rPr>
              <a:t>Perhaps no new </a:t>
            </a: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members</a:t>
            </a:r>
            <a:endParaRPr lang="en-US" sz="2400" b="1" i="0" dirty="0">
              <a:solidFill>
                <a:schemeClr val="bg1"/>
              </a:solidFill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chemeClr val="bg1"/>
                </a:solidFill>
                <a:latin typeface="+mj-lt"/>
              </a:rPr>
              <a:t>Not really interested in </a:t>
            </a: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vitalizing</a:t>
            </a:r>
          </a:p>
          <a:p>
            <a:pPr marL="457200" lvl="1" indent="0">
              <a:buNone/>
            </a:pPr>
            <a:r>
              <a:rPr lang="en-US" sz="2400" b="1" i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   measures</a:t>
            </a:r>
            <a:endParaRPr lang="en-US" sz="2400" b="1" i="0" dirty="0">
              <a:solidFill>
                <a:schemeClr val="bg1"/>
              </a:solidFill>
              <a:latin typeface="+mj-lt"/>
            </a:endParaRPr>
          </a:p>
          <a:p>
            <a:pPr marL="0" lvl="0" indent="0" algn="ctr">
              <a:buNone/>
            </a:pPr>
            <a:endParaRPr lang="en-US" sz="2000" b="1" i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sz="2000" b="1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67494"/>
            <a:ext cx="561405" cy="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16" y="2608622"/>
            <a:ext cx="1757888" cy="166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0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latin typeface="+mj-lt"/>
              </a:rPr>
              <a:t>Surprisingly often: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35496" y="1779662"/>
            <a:ext cx="9108504" cy="27363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There is no lack </a:t>
            </a:r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of members in these </a:t>
            </a:r>
            <a:r>
              <a:rPr lang="en-US" sz="28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clubs (</a:t>
            </a:r>
            <a:r>
              <a:rPr lang="en-US" sz="2800" b="1" i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800" b="1" i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hey </a:t>
            </a:r>
            <a:r>
              <a:rPr lang="en-US" sz="2800" b="1" i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may be 30,40 even 50 </a:t>
            </a:r>
            <a:r>
              <a:rPr lang="en-US" sz="2800" b="1" i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members</a:t>
            </a:r>
            <a:r>
              <a:rPr lang="en-US" sz="28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lang="en-US" sz="2800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There is a lack </a:t>
            </a:r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of members who are prepared to sit in committees </a:t>
            </a:r>
            <a:r>
              <a:rPr lang="en-US" sz="28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and….</a:t>
            </a:r>
            <a:endParaRPr lang="en-US" sz="2800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take responsibility for their club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 dirty="0"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8" y="432520"/>
            <a:ext cx="671802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" y="363057"/>
            <a:ext cx="853924" cy="8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69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latin typeface="+mj-lt"/>
              </a:rPr>
              <a:t>A sensitive issue…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35496" y="1779662"/>
            <a:ext cx="9108504" cy="27363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Not to be able to nominate a executive committee</a:t>
            </a:r>
          </a:p>
          <a:p>
            <a:pPr marL="76200" lvl="0" indent="0">
              <a:spcBef>
                <a:spcPts val="1000"/>
              </a:spcBef>
              <a:buNone/>
            </a:pPr>
            <a:r>
              <a:rPr lang="en-US" sz="28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en-US" sz="2800" b="1" kern="12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Who accepts nomination knowing several have </a:t>
            </a:r>
            <a:br>
              <a:rPr lang="en-US" sz="2800" b="1" kern="12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  already declined        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Time runs and club has an emergency </a:t>
            </a:r>
            <a:r>
              <a:rPr lang="en-US" sz="2800" b="1" kern="12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situation</a:t>
            </a:r>
            <a:endParaRPr lang="en-US" sz="2800" b="1" kern="12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Worst of all: a sense of resignation spreads in the </a:t>
            </a:r>
            <a:r>
              <a:rPr lang="en-US" sz="2800" b="1" kern="12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club</a:t>
            </a: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kern="12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But before this happens:</a:t>
            </a:r>
            <a:endParaRPr lang="en-US" sz="2800" b="1" kern="12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 dirty="0"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8" y="432520"/>
            <a:ext cx="671802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" y="363057"/>
            <a:ext cx="853924" cy="8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29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latin typeface="+mj-lt"/>
              </a:rPr>
              <a:t>Club needs support to </a:t>
            </a:r>
            <a:r>
              <a:rPr lang="en-US" sz="2400" dirty="0" smtClean="0">
                <a:latin typeface="+mj-lt"/>
              </a:rPr>
              <a:t>do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what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is most important:</a:t>
            </a: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35496" y="1419622"/>
            <a:ext cx="9108504" cy="27363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Focus on:</a:t>
            </a: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Finding </a:t>
            </a:r>
            <a:r>
              <a:rPr lang="en-US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members for their next executive committee</a:t>
            </a: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Members </a:t>
            </a:r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prepared to do something and </a:t>
            </a:r>
            <a:r>
              <a:rPr lang="en-US" sz="28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act</a:t>
            </a: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 basis to keep the club going</a:t>
            </a:r>
            <a:endParaRPr lang="en-US" sz="2800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 dirty="0"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8" y="432520"/>
            <a:ext cx="671802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" y="363057"/>
            <a:ext cx="853924" cy="8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76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 smtClean="0">
                <a:latin typeface="Calibri" panose="020F0502020204030204" pitchFamily="34" charset="0"/>
              </a:rPr>
              <a:t>What is new in this strategy?</a:t>
            </a:r>
            <a:endParaRPr sz="3200" dirty="0">
              <a:latin typeface="Calibri" panose="020F0502020204030204" pitchFamily="34" charset="0"/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282216" y="1386636"/>
            <a:ext cx="8045363" cy="39155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2">
              <a:buFont typeface="Wingdings" panose="05000000000000000000" pitchFamily="2" charset="2"/>
              <a:buChar char="Ø"/>
            </a:pPr>
            <a:endParaRPr lang="en-US" sz="36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600" b="1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To be a step ahead </a:t>
            </a:r>
            <a:r>
              <a:rPr lang="en-US" sz="36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= identify possible EC members early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600" b="1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act not just </a:t>
            </a:r>
            <a:r>
              <a:rPr lang="en-US" sz="3600" b="1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react </a:t>
            </a:r>
            <a:r>
              <a:rPr lang="en-US" sz="36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= reinforce WHO does this</a:t>
            </a:r>
            <a:endParaRPr lang="en-US" sz="3600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76200" lvl="0" indent="0">
              <a:spcBef>
                <a:spcPts val="1000"/>
              </a:spcBef>
              <a:buNone/>
            </a:pPr>
            <a:endParaRPr lang="en-US" sz="2800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76200" lvl="0" indent="0" algn="ctr">
              <a:spcBef>
                <a:spcPts val="1000"/>
              </a:spcBef>
              <a:buNone/>
            </a:pPr>
            <a:endParaRPr lang="en-US" sz="28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 dirty="0"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8" y="432520"/>
            <a:ext cx="671802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" y="363057"/>
            <a:ext cx="853924" cy="8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84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35496" y="267494"/>
            <a:ext cx="7488832" cy="4104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endParaRPr lang="en-US" sz="3200" b="1" i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lvl="1" indent="0" algn="ctr">
              <a:buNone/>
            </a:pPr>
            <a:endParaRPr lang="en-US" sz="3200" b="1" i="0" dirty="0">
              <a:solidFill>
                <a:srgbClr val="FF0000"/>
              </a:solidFill>
              <a:latin typeface="+mj-lt"/>
            </a:endParaRPr>
          </a:p>
          <a:p>
            <a:pPr marL="457200" lvl="1" indent="0" algn="ctr">
              <a:buNone/>
            </a:pPr>
            <a:r>
              <a:rPr lang="en-US" sz="3600" b="1" i="0" dirty="0" smtClean="0">
                <a:solidFill>
                  <a:schemeClr val="bg1"/>
                </a:solidFill>
                <a:latin typeface="+mj-lt"/>
              </a:rPr>
              <a:t>Strategy </a:t>
            </a:r>
            <a:r>
              <a:rPr lang="en-US" sz="3600" b="1" i="0" dirty="0">
                <a:solidFill>
                  <a:schemeClr val="bg1"/>
                </a:solidFill>
                <a:latin typeface="+mj-lt"/>
              </a:rPr>
              <a:t>to find Executive </a:t>
            </a:r>
            <a:r>
              <a:rPr lang="en-US" sz="3600" b="1" i="0" dirty="0" smtClean="0">
                <a:solidFill>
                  <a:schemeClr val="bg1"/>
                </a:solidFill>
                <a:latin typeface="+mj-lt"/>
              </a:rPr>
              <a:t>Council/Committee </a:t>
            </a:r>
            <a:r>
              <a:rPr lang="en-US" sz="3600" b="1" i="0" dirty="0">
                <a:solidFill>
                  <a:schemeClr val="bg1"/>
                </a:solidFill>
                <a:latin typeface="+mj-lt"/>
              </a:rPr>
              <a:t>Members to avoid </a:t>
            </a:r>
            <a:r>
              <a:rPr lang="en-US" sz="3600" b="1" i="0" dirty="0" smtClean="0">
                <a:solidFill>
                  <a:schemeClr val="bg1"/>
                </a:solidFill>
                <a:latin typeface="+mj-lt"/>
              </a:rPr>
              <a:t>Disbandment</a:t>
            </a:r>
            <a:endParaRPr lang="en-US" sz="3600" b="1" i="0" dirty="0">
              <a:solidFill>
                <a:schemeClr val="bg1"/>
              </a:solidFill>
              <a:latin typeface="+mj-lt"/>
            </a:endParaRPr>
          </a:p>
          <a:p>
            <a:pPr marL="457200" lvl="1" indent="0" algn="ctr">
              <a:buNone/>
            </a:pPr>
            <a:endParaRPr lang="en-US" sz="3200" b="1" i="0" dirty="0" smtClean="0">
              <a:solidFill>
                <a:srgbClr val="002060"/>
              </a:solidFill>
              <a:latin typeface="+mj-lt"/>
            </a:endParaRPr>
          </a:p>
          <a:p>
            <a:pPr marL="457200" lvl="1" indent="0" algn="ctr">
              <a:buNone/>
            </a:pPr>
            <a:endParaRPr lang="en-US" sz="3200" b="1" i="0" dirty="0">
              <a:solidFill>
                <a:srgbClr val="002060"/>
              </a:solidFill>
              <a:latin typeface="+mj-lt"/>
            </a:endParaRPr>
          </a:p>
          <a:p>
            <a:pPr marL="457200" lvl="1" indent="0" algn="ctr">
              <a:buNone/>
            </a:pPr>
            <a:r>
              <a:rPr lang="en-US" sz="3200" b="1" i="0" dirty="0" smtClean="0">
                <a:solidFill>
                  <a:srgbClr val="002060"/>
                </a:solidFill>
                <a:latin typeface="+mj-lt"/>
              </a:rPr>
              <a:t>For </a:t>
            </a:r>
            <a:r>
              <a:rPr lang="en-US" sz="3200" b="1" i="0" dirty="0">
                <a:solidFill>
                  <a:srgbClr val="002060"/>
                </a:solidFill>
                <a:latin typeface="+mj-lt"/>
              </a:rPr>
              <a:t>clubs and districts</a:t>
            </a:r>
          </a:p>
          <a:p>
            <a:pPr marL="0" lvl="0" indent="0" algn="ctr">
              <a:buNone/>
            </a:pPr>
            <a:endParaRPr lang="en-US" sz="2000" b="1" i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sz="2000" b="1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67494"/>
            <a:ext cx="561405" cy="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16" y="2608622"/>
            <a:ext cx="1757888" cy="166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77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323528" y="1203598"/>
            <a:ext cx="6120680" cy="34563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v-SE" sz="2800" i="1" dirty="0" smtClean="0"/>
              <a:t/>
            </a:r>
            <a:br>
              <a:rPr lang="sv-SE" sz="2800" i="1" dirty="0" smtClean="0"/>
            </a:br>
            <a:r>
              <a:rPr lang="en-US" sz="2800" dirty="0">
                <a:latin typeface="+mj-lt"/>
              </a:rPr>
              <a:t>Strategy to find Members to Executive Councils and Committees  </a:t>
            </a:r>
            <a:r>
              <a:rPr lang="en-US" sz="2800" dirty="0" smtClean="0">
                <a:latin typeface="+mj-lt"/>
              </a:rPr>
              <a:t>to avoid </a:t>
            </a:r>
            <a:r>
              <a:rPr lang="en-US" sz="2800" dirty="0">
                <a:latin typeface="+mj-lt"/>
              </a:rPr>
              <a:t>Disbandment</a:t>
            </a: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sz="3200" dirty="0">
              <a:latin typeface="Arial Rounded MT Bold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79804"/>
              </p:ext>
            </p:extLst>
          </p:nvPr>
        </p:nvGraphicFramePr>
        <p:xfrm>
          <a:off x="4788024" y="4299942"/>
          <a:ext cx="3528392" cy="594360"/>
        </p:xfrm>
        <a:graphic>
          <a:graphicData uri="http://schemas.openxmlformats.org/drawingml/2006/table">
            <a:tbl>
              <a:tblPr firstRow="1" bandRow="1">
                <a:tableStyleId>{87CAEA86-7749-4809-951E-70AFF5F7D235}</a:tableStyleId>
              </a:tblPr>
              <a:tblGrid>
                <a:gridCol w="352839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sv-SE" sz="17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Margareta Wesslau</a:t>
                      </a:r>
                    </a:p>
                    <a:p>
                      <a:pPr algn="ctr"/>
                      <a:r>
                        <a:rPr lang="en-US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Board Director 2019-2020 </a:t>
                      </a:r>
                      <a:endParaRPr lang="bg-BG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95486"/>
            <a:ext cx="593162" cy="60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37" y="2499742"/>
            <a:ext cx="1670050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ildobjekt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5486"/>
            <a:ext cx="792088" cy="773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35496" y="411510"/>
            <a:ext cx="7488832" cy="3960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Objective of </a:t>
            </a:r>
            <a:r>
              <a:rPr lang="en-US" sz="2800" b="1" i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strategy</a:t>
            </a:r>
            <a:endParaRPr lang="en-US" sz="2800" b="1" i="0" dirty="0">
              <a:solidFill>
                <a:srgbClr val="FF0000"/>
              </a:solidFill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i="0" dirty="0">
                <a:solidFill>
                  <a:srgbClr val="FFC000"/>
                </a:solidFill>
                <a:latin typeface="+mj-lt"/>
              </a:rPr>
              <a:t>To help </a:t>
            </a:r>
            <a:r>
              <a:rPr lang="en-US" sz="2000" b="1" i="0" dirty="0">
                <a:solidFill>
                  <a:schemeClr val="bg1"/>
                </a:solidFill>
                <a:latin typeface="+mj-lt"/>
              </a:rPr>
              <a:t>clubs </a:t>
            </a:r>
            <a:r>
              <a:rPr lang="en-US" sz="2000" b="1" i="0" dirty="0">
                <a:solidFill>
                  <a:srgbClr val="FF0000"/>
                </a:solidFill>
                <a:latin typeface="+mj-lt"/>
              </a:rPr>
              <a:t>considering disbandment </a:t>
            </a:r>
            <a:r>
              <a:rPr lang="en-US" sz="2000" b="1" i="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2000" b="1" i="0" dirty="0">
                <a:solidFill>
                  <a:srgbClr val="FF0000"/>
                </a:solidFill>
                <a:latin typeface="+mj-lt"/>
              </a:rPr>
              <a:t>clubs</a:t>
            </a:r>
            <a:r>
              <a:rPr lang="en-US" sz="2000" b="1" i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i="0" dirty="0">
                <a:solidFill>
                  <a:srgbClr val="FF0000"/>
                </a:solidFill>
                <a:latin typeface="+mj-lt"/>
              </a:rPr>
              <a:t>and/or districts having difficulties to find names </a:t>
            </a:r>
            <a:r>
              <a:rPr lang="en-US" sz="2000" b="1" i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i="0" dirty="0">
                <a:solidFill>
                  <a:schemeClr val="bg1"/>
                </a:solidFill>
                <a:latin typeface="+mj-lt"/>
              </a:rPr>
              <a:t>for executive council/committee members </a:t>
            </a:r>
            <a:r>
              <a:rPr lang="en-US" sz="2000" b="1" i="0" dirty="0" smtClean="0">
                <a:solidFill>
                  <a:schemeClr val="bg1"/>
                </a:solidFill>
                <a:latin typeface="+mj-lt"/>
              </a:rPr>
              <a:t>by means of early election procedures and supportive measures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b="1" i="0" dirty="0" smtClean="0">
              <a:solidFill>
                <a:srgbClr val="FFC000"/>
              </a:solidFill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i="0" dirty="0" smtClean="0">
                <a:solidFill>
                  <a:srgbClr val="FFC000"/>
                </a:solidFill>
                <a:latin typeface="+mj-lt"/>
              </a:rPr>
              <a:t>To </a:t>
            </a:r>
            <a:r>
              <a:rPr lang="en-US" sz="2000" b="1" i="0" dirty="0">
                <a:solidFill>
                  <a:srgbClr val="FFC000"/>
                </a:solidFill>
                <a:latin typeface="+mj-lt"/>
              </a:rPr>
              <a:t>supply </a:t>
            </a:r>
            <a:r>
              <a:rPr lang="en-US" sz="2000" b="1" i="0" dirty="0">
                <a:solidFill>
                  <a:schemeClr val="bg1"/>
                </a:solidFill>
                <a:latin typeface="+mj-lt"/>
              </a:rPr>
              <a:t>a tool box to simplify committee work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i="0" dirty="0" smtClean="0">
                <a:solidFill>
                  <a:srgbClr val="FFC000"/>
                </a:solidFill>
                <a:latin typeface="+mj-lt"/>
              </a:rPr>
              <a:t>To point </a:t>
            </a:r>
            <a:r>
              <a:rPr lang="en-US" sz="2000" b="1" i="0" dirty="0">
                <a:solidFill>
                  <a:srgbClr val="FFC000"/>
                </a:solidFill>
                <a:latin typeface="+mj-lt"/>
              </a:rPr>
              <a:t>out </a:t>
            </a:r>
            <a:r>
              <a:rPr lang="en-US" sz="2000" b="1" i="0" dirty="0">
                <a:solidFill>
                  <a:schemeClr val="bg1"/>
                </a:solidFill>
                <a:latin typeface="+mj-lt"/>
              </a:rPr>
              <a:t>further measures to </a:t>
            </a:r>
            <a:r>
              <a:rPr lang="en-US" sz="2000" b="1" i="0" dirty="0" smtClean="0">
                <a:solidFill>
                  <a:schemeClr val="bg1"/>
                </a:solidFill>
                <a:latin typeface="+mj-lt"/>
              </a:rPr>
              <a:t>avoid</a:t>
            </a:r>
          </a:p>
          <a:p>
            <a:pPr marL="457200" lvl="1" indent="0">
              <a:buNone/>
            </a:pPr>
            <a:r>
              <a:rPr lang="en-US" sz="2000" b="1" i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i="0" dirty="0" smtClean="0">
                <a:solidFill>
                  <a:schemeClr val="bg1"/>
                </a:solidFill>
                <a:latin typeface="+mj-lt"/>
              </a:rPr>
              <a:t>    disbandment</a:t>
            </a:r>
            <a:endParaRPr lang="en-US" sz="2000" b="1" i="0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buNone/>
            </a:pPr>
            <a:endParaRPr lang="en-US" sz="2000" b="1" i="0" dirty="0">
              <a:solidFill>
                <a:schemeClr val="bg1"/>
              </a:solidFill>
              <a:latin typeface="+mj-lt"/>
            </a:endParaRPr>
          </a:p>
          <a:p>
            <a:pPr marL="457200" lvl="1" indent="0" algn="ctr">
              <a:buNone/>
            </a:pPr>
            <a:endParaRPr lang="en-US" sz="3200" b="1" i="0" dirty="0" smtClean="0">
              <a:solidFill>
                <a:srgbClr val="002060"/>
              </a:solidFill>
              <a:latin typeface="+mj-lt"/>
            </a:endParaRPr>
          </a:p>
          <a:p>
            <a:pPr marL="457200" lvl="1" indent="0" algn="ctr">
              <a:buNone/>
            </a:pPr>
            <a:endParaRPr lang="en-US" sz="3200" b="1" i="0" dirty="0">
              <a:solidFill>
                <a:srgbClr val="002060"/>
              </a:solidFill>
              <a:latin typeface="+mj-lt"/>
            </a:endParaRPr>
          </a:p>
          <a:p>
            <a:pPr marL="0" lvl="0" indent="0" algn="ctr">
              <a:buNone/>
            </a:pPr>
            <a:endParaRPr lang="en-US" sz="2000" b="1" i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sz="2000" b="1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67494"/>
            <a:ext cx="561405" cy="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16" y="2608622"/>
            <a:ext cx="1757888" cy="166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37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755576" y="267494"/>
            <a:ext cx="7128792" cy="3744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400" b="1" i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Pin pointing </a:t>
            </a: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</a:t>
            </a:r>
            <a:r>
              <a:rPr lang="en-US" sz="2400" b="1" i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problem</a:t>
            </a:r>
          </a:p>
          <a:p>
            <a:pPr marL="0" lvl="0" indent="0" algn="ctr">
              <a:buNone/>
            </a:pPr>
            <a:endParaRPr lang="en-US" sz="2000" b="1" i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r>
              <a:rPr lang="en-US" sz="2000" b="1" i="0" dirty="0" smtClean="0">
                <a:solidFill>
                  <a:srgbClr val="FFC000"/>
                </a:solidFill>
                <a:latin typeface="Calibri" panose="020F0502020204030204" pitchFamily="34" charset="0"/>
              </a:rPr>
              <a:t>Club </a:t>
            </a:r>
            <a:r>
              <a:rPr lang="en-US" sz="2000" b="1" i="0" dirty="0">
                <a:solidFill>
                  <a:srgbClr val="FFC000"/>
                </a:solidFill>
                <a:latin typeface="Calibri" panose="020F0502020204030204" pitchFamily="34" charset="0"/>
              </a:rPr>
              <a:t>level:  </a:t>
            </a:r>
            <a:r>
              <a:rPr lang="en-US" sz="2000" b="1" i="0" dirty="0">
                <a:solidFill>
                  <a:schemeClr val="bg1"/>
                </a:solidFill>
                <a:latin typeface="Calibri" panose="020F0502020204030204" pitchFamily="34" charset="0"/>
              </a:rPr>
              <a:t>Difficulties to find </a:t>
            </a:r>
            <a:r>
              <a:rPr lang="en-US" sz="20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club EC members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Club EC does </a:t>
            </a:r>
            <a:r>
              <a:rPr lang="en-US" sz="2000" b="1" i="0" dirty="0">
                <a:solidFill>
                  <a:schemeClr val="bg1"/>
                </a:solidFill>
                <a:latin typeface="Calibri" panose="020F0502020204030204" pitchFamily="34" charset="0"/>
              </a:rPr>
              <a:t>not ask for help until too </a:t>
            </a:r>
            <a:r>
              <a:rPr lang="en-US" sz="20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late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Club </a:t>
            </a:r>
            <a:r>
              <a:rPr lang="en-US" sz="2000" b="1" i="0" dirty="0">
                <a:solidFill>
                  <a:schemeClr val="bg1"/>
                </a:solidFill>
                <a:latin typeface="Calibri" panose="020F0502020204030204" pitchFamily="34" charset="0"/>
              </a:rPr>
              <a:t>EC does not know whom to turn </a:t>
            </a:r>
            <a:r>
              <a:rPr lang="en-US" sz="20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on a district level</a:t>
            </a:r>
            <a:endParaRPr lang="en-US" sz="2000" b="1" i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2000" b="1" i="0" dirty="0">
                <a:solidFill>
                  <a:srgbClr val="FFC000"/>
                </a:solidFill>
                <a:latin typeface="Calibri" panose="020F0502020204030204" pitchFamily="34" charset="0"/>
              </a:rPr>
              <a:t>Result: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000" b="1" i="0" dirty="0">
                <a:solidFill>
                  <a:schemeClr val="bg1"/>
                </a:solidFill>
                <a:latin typeface="Calibri" panose="020F0502020204030204" pitchFamily="34" charset="0"/>
              </a:rPr>
              <a:t>Club has come too far into disbandment consideration </a:t>
            </a:r>
            <a:endParaRPr lang="en-US" sz="2000" b="1" i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20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when </a:t>
            </a:r>
            <a:r>
              <a:rPr lang="en-US" sz="2000" b="1" i="0" dirty="0">
                <a:solidFill>
                  <a:schemeClr val="bg1"/>
                </a:solidFill>
                <a:latin typeface="Calibri" panose="020F0502020204030204" pitchFamily="34" charset="0"/>
              </a:rPr>
              <a:t>news reaches outside club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000" b="1" i="0" dirty="0">
                <a:solidFill>
                  <a:schemeClr val="bg1"/>
                </a:solidFill>
                <a:latin typeface="Calibri" panose="020F0502020204030204" pitchFamily="34" charset="0"/>
              </a:rPr>
              <a:t>The idea of disbandment has been rooted and </a:t>
            </a:r>
            <a:endParaRPr lang="en-US" sz="2000" b="1" i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20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accepted </a:t>
            </a:r>
            <a:r>
              <a:rPr lang="en-US" sz="2000" b="1" i="0" dirty="0">
                <a:solidFill>
                  <a:schemeClr val="bg1"/>
                </a:solidFill>
                <a:latin typeface="Calibri" panose="020F0502020204030204" pitchFamily="34" charset="0"/>
              </a:rPr>
              <a:t>by the majority </a:t>
            </a:r>
            <a:r>
              <a:rPr lang="en-US" sz="20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of club </a:t>
            </a:r>
            <a:r>
              <a:rPr lang="en-US" sz="2000" b="1" i="0" dirty="0">
                <a:solidFill>
                  <a:schemeClr val="bg1"/>
                </a:solidFill>
                <a:latin typeface="Calibri" panose="020F0502020204030204" pitchFamily="34" charset="0"/>
              </a:rPr>
              <a:t>members</a:t>
            </a:r>
          </a:p>
          <a:p>
            <a:pPr marL="0" lvl="0" indent="0">
              <a:buNone/>
            </a:pPr>
            <a:endParaRPr sz="2000" b="1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67494"/>
            <a:ext cx="561405" cy="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16" y="2608622"/>
            <a:ext cx="1757888" cy="166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46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755576" y="195486"/>
            <a:ext cx="7128792" cy="4248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400" b="1" i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Pin pointing </a:t>
            </a: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</a:t>
            </a:r>
            <a:r>
              <a:rPr lang="en-US" sz="2400" b="1" i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problem(cont.)</a:t>
            </a:r>
          </a:p>
          <a:p>
            <a:pPr marL="0" lvl="0" indent="0" algn="ctr">
              <a:buNone/>
            </a:pPr>
            <a:endParaRPr lang="en-US" sz="2000" b="1" i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r>
              <a:rPr lang="en-US" sz="2000" b="1" i="0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2000" b="1" i="0" dirty="0" smtClean="0">
                <a:solidFill>
                  <a:srgbClr val="FFC000"/>
                </a:solidFill>
                <a:latin typeface="Calibri" panose="020F0502020204030204" pitchFamily="34" charset="0"/>
              </a:rPr>
              <a:t>District </a:t>
            </a:r>
            <a:r>
              <a:rPr lang="en-US" sz="2000" b="1" i="0" dirty="0">
                <a:solidFill>
                  <a:srgbClr val="FFC000"/>
                </a:solidFill>
                <a:latin typeface="Calibri" panose="020F0502020204030204" pitchFamily="34" charset="0"/>
              </a:rPr>
              <a:t>and </a:t>
            </a:r>
            <a:r>
              <a:rPr lang="en-US" sz="2000" b="1" i="0" dirty="0" smtClean="0">
                <a:solidFill>
                  <a:srgbClr val="FFC000"/>
                </a:solidFill>
                <a:latin typeface="Calibri" panose="020F0502020204030204" pitchFamily="34" charset="0"/>
              </a:rPr>
              <a:t>National level: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i="0" dirty="0">
                <a:solidFill>
                  <a:schemeClr val="bg1"/>
                </a:solidFill>
                <a:latin typeface="Calibri" panose="020F0502020204030204" pitchFamily="34" charset="0"/>
              </a:rPr>
              <a:t>district </a:t>
            </a:r>
            <a:r>
              <a:rPr lang="en-US" sz="2000" b="1" i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officials are not aware of first signals of distress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 </a:t>
            </a:r>
            <a:r>
              <a:rPr lang="en-US" sz="2000" b="1" i="0" dirty="0">
                <a:solidFill>
                  <a:schemeClr val="bg1"/>
                </a:solidFill>
                <a:latin typeface="Calibri" panose="020F0502020204030204" pitchFamily="34" charset="0"/>
              </a:rPr>
              <a:t>strategy exists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b="1" i="0" dirty="0">
                <a:solidFill>
                  <a:schemeClr val="bg1"/>
                </a:solidFill>
                <a:latin typeface="Calibri" panose="020F0502020204030204" pitchFamily="34" charset="0"/>
              </a:rPr>
              <a:t>no tool box to apply</a:t>
            </a:r>
          </a:p>
          <a:p>
            <a:pPr marL="0" lvl="0" indent="0">
              <a:buNone/>
            </a:pPr>
            <a:r>
              <a:rPr lang="en-US" sz="2000" b="1" i="0" dirty="0" smtClean="0">
                <a:solidFill>
                  <a:srgbClr val="FFC000"/>
                </a:solidFill>
                <a:latin typeface="Calibri" panose="020F0502020204030204" pitchFamily="34" charset="0"/>
              </a:rPr>
              <a:t>Result: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0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too </a:t>
            </a:r>
            <a:r>
              <a:rPr lang="en-US" sz="2000" b="1" i="0" dirty="0">
                <a:solidFill>
                  <a:schemeClr val="bg1"/>
                </a:solidFill>
                <a:latin typeface="Calibri" panose="020F0502020204030204" pitchFamily="34" charset="0"/>
              </a:rPr>
              <a:t>unorganized and too random </a:t>
            </a:r>
            <a:r>
              <a:rPr lang="en-US" sz="20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response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0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too </a:t>
            </a:r>
            <a:r>
              <a:rPr lang="en-US" sz="2000" b="1" i="0" dirty="0">
                <a:solidFill>
                  <a:schemeClr val="bg1"/>
                </a:solidFill>
                <a:latin typeface="Calibri" panose="020F0502020204030204" pitchFamily="34" charset="0"/>
              </a:rPr>
              <a:t>late</a:t>
            </a:r>
          </a:p>
          <a:p>
            <a:pPr marL="0" lvl="0" indent="0">
              <a:buNone/>
            </a:pPr>
            <a:endParaRPr lang="en-US" sz="1800" b="1" i="0" dirty="0">
              <a:solidFill>
                <a:schemeClr val="bg1"/>
              </a:solidFill>
              <a:latin typeface="+mj-lt"/>
            </a:endParaRPr>
          </a:p>
          <a:p>
            <a:pPr marL="0" lvl="0" indent="0">
              <a:buNone/>
            </a:pPr>
            <a:endParaRPr sz="2000" b="1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67494"/>
            <a:ext cx="561405" cy="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37" y="2571750"/>
            <a:ext cx="1670050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30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rgbClr val="FF0000"/>
                </a:solidFill>
                <a:latin typeface="+mj-lt"/>
              </a:rPr>
              <a:t>WHO</a:t>
            </a:r>
            <a:r>
              <a:rPr lang="en-US" sz="2400" dirty="0">
                <a:latin typeface="+mj-lt"/>
              </a:rPr>
              <a:t> is responsible for finding names to nominate?</a:t>
            </a: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-252536" y="1275605"/>
            <a:ext cx="9361040" cy="3312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90600" lvl="2" indent="0">
              <a:buNone/>
            </a:pPr>
            <a:endParaRPr lang="en-US" sz="2800" b="1" strike="sngStrike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990600" lvl="2" indent="0">
              <a:buNone/>
            </a:pPr>
            <a:r>
              <a:rPr lang="en-US" sz="28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1. At </a:t>
            </a:r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 time when other elections are carried out at club level, </a:t>
            </a:r>
            <a:r>
              <a:rPr lang="en-US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each club elects an election committee consisting of three </a:t>
            </a:r>
            <a:r>
              <a:rPr lang="en-US" sz="2800" b="1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former </a:t>
            </a:r>
            <a:r>
              <a:rPr lang="en-US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club presidents.</a:t>
            </a:r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Names of election committee members are included in the </a:t>
            </a:r>
            <a:r>
              <a:rPr lang="en-US" sz="28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minutes.</a:t>
            </a:r>
          </a:p>
          <a:p>
            <a:pPr marL="990600" lvl="2" indent="0">
              <a:buNone/>
            </a:pPr>
            <a:endParaRPr lang="en-US" sz="2800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 dirty="0"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8" y="432520"/>
            <a:ext cx="671802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" y="363057"/>
            <a:ext cx="853924" cy="8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10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755576" y="392575"/>
            <a:ext cx="568863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rgbClr val="FF0000"/>
                </a:solidFill>
                <a:latin typeface="+mj-lt"/>
              </a:rPr>
              <a:t>WHO</a:t>
            </a:r>
            <a:r>
              <a:rPr lang="en-US" sz="2400" dirty="0">
                <a:latin typeface="+mj-lt"/>
              </a:rPr>
              <a:t> is responsible </a:t>
            </a: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-252536" y="1275605"/>
            <a:ext cx="9361040" cy="3312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90600" lvl="2" indent="0">
              <a:buNone/>
            </a:pPr>
            <a:endParaRPr lang="en-US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990600" lvl="2" indent="0">
              <a:buNone/>
            </a:pPr>
            <a:r>
              <a:rPr lang="en-US" b="1" kern="1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</a:t>
            </a:r>
            <a:r>
              <a:rPr lang="en-US" b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Club’s election committee is </a:t>
            </a:r>
            <a:r>
              <a:rPr lang="en-US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reinforced by </a:t>
            </a:r>
            <a:r>
              <a:rPr lang="en-US" sz="2800" b="1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a committee </a:t>
            </a:r>
            <a:r>
              <a:rPr lang="en-US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of </a:t>
            </a:r>
            <a:r>
              <a:rPr lang="en-US" sz="2800" b="1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liaison </a:t>
            </a:r>
            <a:r>
              <a:rPr lang="en-US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officers </a:t>
            </a:r>
            <a:r>
              <a:rPr lang="en-US" sz="2800" b="1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from </a:t>
            </a:r>
            <a:r>
              <a:rPr lang="en-US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district level: </a:t>
            </a:r>
          </a:p>
          <a:p>
            <a:pPr marL="990600" lvl="2" indent="0">
              <a:buNone/>
            </a:pPr>
            <a:r>
              <a:rPr lang="en-US" b="1" kern="1200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Three past DPs are </a:t>
            </a:r>
            <a:r>
              <a:rPr lang="en-US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liason</a:t>
            </a:r>
            <a:r>
              <a:rPr lang="en-US" b="1" kern="1200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officers</a:t>
            </a:r>
            <a:r>
              <a:rPr lang="en-US" b="1" kern="1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and </a:t>
            </a:r>
            <a:r>
              <a:rPr lang="en-US" b="1" kern="1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devide</a:t>
            </a:r>
            <a:r>
              <a:rPr lang="en-US" b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kern="1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all clubs in the district </a:t>
            </a:r>
            <a:r>
              <a:rPr lang="en-US" b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between themselves in order to support ”their” clubs as </a:t>
            </a:r>
            <a:r>
              <a:rPr lang="en-US" b="1" kern="1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liason</a:t>
            </a:r>
            <a:r>
              <a:rPr lang="en-US" b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officer in finding/suggesting members to executive committees, acting in a respectful and ingenious way</a:t>
            </a:r>
            <a:r>
              <a:rPr lang="en-US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marL="990600" lvl="2" indent="0">
              <a:buNone/>
            </a:pPr>
            <a:r>
              <a:rPr lang="en-US" b="1" kern="1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3. </a:t>
            </a:r>
            <a:r>
              <a:rPr lang="en-US" sz="2800" b="1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The liaison </a:t>
            </a:r>
            <a:r>
              <a:rPr lang="en-US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officers </a:t>
            </a:r>
            <a:r>
              <a:rPr lang="en-US" b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are members in attendance in the election committee of </a:t>
            </a:r>
            <a:r>
              <a:rPr lang="en-US" b="1" kern="1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“their” clubs.</a:t>
            </a:r>
            <a:endParaRPr lang="en-US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990600" lvl="2" indent="0">
              <a:buNone/>
            </a:pPr>
            <a:endParaRPr lang="en-US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 dirty="0"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8" y="432520"/>
            <a:ext cx="671802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" y="363057"/>
            <a:ext cx="853924" cy="8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44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rgbClr val="FF0000"/>
                </a:solidFill>
                <a:latin typeface="+mj-lt"/>
              </a:rPr>
              <a:t>WHO</a:t>
            </a:r>
            <a:r>
              <a:rPr lang="en-US" sz="2400" dirty="0">
                <a:latin typeface="+mj-lt"/>
              </a:rPr>
              <a:t> is responsible for finding names to </a:t>
            </a:r>
            <a:r>
              <a:rPr lang="en-US" sz="2400" dirty="0" smtClean="0">
                <a:latin typeface="+mj-lt"/>
              </a:rPr>
              <a:t>nominate in the district?</a:t>
            </a:r>
            <a:endParaRPr lang="en-US" sz="2400" dirty="0">
              <a:latin typeface="+mj-lt"/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-252536" y="1275605"/>
            <a:ext cx="9361040" cy="3312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90600" lvl="2" indent="0">
              <a:buNone/>
            </a:pPr>
            <a:endParaRPr lang="en-US" sz="28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990600" lvl="2" indent="0">
              <a:buNone/>
            </a:pPr>
            <a:r>
              <a:rPr lang="en-US" sz="28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At the same </a:t>
            </a:r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time as other elections are carried out at district meetings, </a:t>
            </a:r>
            <a:r>
              <a:rPr lang="en-US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 extension committee </a:t>
            </a:r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consisting of the three last DPs or other District Officers is elected and included in the minutes</a:t>
            </a:r>
            <a:r>
              <a:rPr lang="en-US" sz="28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990600" lvl="2" indent="0">
              <a:buNone/>
            </a:pPr>
            <a:endParaRPr lang="en-US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990600" lvl="2" indent="0">
              <a:buNone/>
            </a:pPr>
            <a:endParaRPr lang="en-US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 dirty="0"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8" y="432520"/>
            <a:ext cx="671802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" y="363057"/>
            <a:ext cx="853924" cy="8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85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err="1" smtClean="0">
                <a:latin typeface="Calibri" panose="020F0502020204030204" pitchFamily="34" charset="0"/>
              </a:rPr>
              <a:t>When</a:t>
            </a:r>
            <a:r>
              <a:rPr lang="sv-SE" sz="2400" dirty="0" smtClean="0">
                <a:latin typeface="Calibri" panose="020F0502020204030204" pitchFamily="34" charset="0"/>
              </a:rPr>
              <a:t> </a:t>
            </a:r>
            <a:r>
              <a:rPr lang="sv-SE" sz="2400" dirty="0" err="1" smtClean="0">
                <a:latin typeface="Calibri" panose="020F0502020204030204" pitchFamily="34" charset="0"/>
              </a:rPr>
              <a:t>does</a:t>
            </a:r>
            <a:r>
              <a:rPr lang="sv-SE" sz="2400" dirty="0" smtClean="0">
                <a:latin typeface="Calibri" panose="020F0502020204030204" pitchFamily="34" charset="0"/>
              </a:rPr>
              <a:t> </a:t>
            </a:r>
            <a:r>
              <a:rPr lang="sv-SE" sz="2400" dirty="0" err="1" smtClean="0">
                <a:latin typeface="Calibri" panose="020F0502020204030204" pitchFamily="34" charset="0"/>
              </a:rPr>
              <a:t>election</a:t>
            </a:r>
            <a:r>
              <a:rPr lang="sv-SE" sz="2400" dirty="0" smtClean="0">
                <a:latin typeface="Calibri" panose="020F0502020204030204" pitchFamily="34" charset="0"/>
              </a:rPr>
              <a:t> </a:t>
            </a:r>
            <a:r>
              <a:rPr lang="sv-SE" sz="2400" dirty="0" err="1" smtClean="0">
                <a:latin typeface="Calibri" panose="020F0502020204030204" pitchFamily="34" charset="0"/>
              </a:rPr>
              <a:t>committees</a:t>
            </a:r>
            <a:r>
              <a:rPr lang="sv-SE" sz="2400" dirty="0" smtClean="0">
                <a:latin typeface="Calibri" panose="020F0502020204030204" pitchFamily="34" charset="0"/>
              </a:rPr>
              <a:t>, liaison officers and extension </a:t>
            </a:r>
            <a:r>
              <a:rPr lang="sv-SE" sz="2400" dirty="0" err="1" smtClean="0">
                <a:latin typeface="Calibri" panose="020F0502020204030204" pitchFamily="34" charset="0"/>
              </a:rPr>
              <a:t>committees</a:t>
            </a:r>
            <a:r>
              <a:rPr lang="sv-SE" sz="2400" dirty="0" smtClean="0">
                <a:latin typeface="Calibri" panose="020F0502020204030204" pitchFamily="34" charset="0"/>
              </a:rPr>
              <a:t> start?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8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Early</a:t>
            </a:r>
            <a:r>
              <a:rPr lang="sv-SE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sv-SE" sz="28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autumn</a:t>
            </a:r>
            <a:endParaRPr lang="en-GB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" y="363057"/>
            <a:ext cx="853924" cy="8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61728"/>
            <a:ext cx="937272" cy="9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99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179512" y="195486"/>
            <a:ext cx="8095050" cy="3888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3200" b="1" i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Tool box </a:t>
            </a:r>
            <a:endParaRPr lang="en-US" sz="3200" b="1" i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0" indent="0" algn="ctr">
              <a:buNone/>
            </a:pPr>
            <a:endParaRPr lang="en-US" sz="2000" b="1" i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en-US" sz="2400" b="1" i="0" dirty="0" smtClean="0">
              <a:solidFill>
                <a:srgbClr val="FFC000"/>
              </a:solidFill>
              <a:latin typeface="+mj-lt"/>
            </a:endParaRPr>
          </a:p>
          <a:p>
            <a:pPr lvl="0" indent="-457200">
              <a:buFont typeface="+mj-lt"/>
              <a:buAutoNum type="arabicPeriod"/>
            </a:pPr>
            <a:r>
              <a:rPr lang="en-US" sz="2800" b="1" i="0" dirty="0" smtClean="0">
                <a:solidFill>
                  <a:schemeClr val="bg1"/>
                </a:solidFill>
                <a:latin typeface="+mj-lt"/>
              </a:rPr>
              <a:t>Aiming </a:t>
            </a:r>
            <a:r>
              <a:rPr lang="en-US" sz="2800" b="1" i="0" dirty="0">
                <a:solidFill>
                  <a:schemeClr val="bg1"/>
                </a:solidFill>
                <a:latin typeface="+mj-lt"/>
              </a:rPr>
              <a:t>at making committee work </a:t>
            </a:r>
            <a:r>
              <a:rPr lang="en-US" sz="2800" b="1" i="0" dirty="0" smtClean="0">
                <a:solidFill>
                  <a:schemeClr val="bg1"/>
                </a:solidFill>
                <a:latin typeface="+mj-lt"/>
              </a:rPr>
              <a:t>simpler</a:t>
            </a:r>
            <a:endParaRPr lang="en-US" sz="2800" b="1" i="0" dirty="0">
              <a:solidFill>
                <a:schemeClr val="bg1"/>
              </a:solidFill>
              <a:latin typeface="+mj-lt"/>
            </a:endParaRPr>
          </a:p>
          <a:p>
            <a:pPr lvl="0" indent="-457200">
              <a:buFont typeface="+mj-lt"/>
              <a:buAutoNum type="arabicPeriod"/>
            </a:pPr>
            <a:r>
              <a:rPr lang="en-US" sz="2800" b="1" i="0" dirty="0">
                <a:solidFill>
                  <a:schemeClr val="bg1"/>
                </a:solidFill>
                <a:latin typeface="+mj-lt"/>
              </a:rPr>
              <a:t>More flexible </a:t>
            </a:r>
          </a:p>
          <a:p>
            <a:pPr lvl="0" indent="-457200">
              <a:buFont typeface="+mj-lt"/>
              <a:buAutoNum type="arabicPeriod"/>
            </a:pPr>
            <a:r>
              <a:rPr lang="en-US" sz="2800" b="1" i="0" dirty="0">
                <a:solidFill>
                  <a:schemeClr val="bg1"/>
                </a:solidFill>
                <a:latin typeface="+mj-lt"/>
              </a:rPr>
              <a:t>More adaptable to modern life</a:t>
            </a:r>
          </a:p>
          <a:p>
            <a:pPr marL="0" lvl="0" indent="0">
              <a:buNone/>
            </a:pPr>
            <a:endParaRPr lang="en-US" sz="1800" b="1" i="0" dirty="0">
              <a:solidFill>
                <a:schemeClr val="bg1"/>
              </a:solidFill>
              <a:latin typeface="+mj-lt"/>
            </a:endParaRPr>
          </a:p>
          <a:p>
            <a:pPr marL="0" lvl="0" indent="0">
              <a:buNone/>
            </a:pPr>
            <a:endParaRPr sz="2000" b="1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67494"/>
            <a:ext cx="561405" cy="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37" y="2571750"/>
            <a:ext cx="1670050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05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latin typeface="+mj-lt"/>
              </a:rPr>
              <a:t>Suggestions for a simplified committee work</a:t>
            </a: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251520" y="1419622"/>
            <a:ext cx="8856984" cy="3168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90600" lvl="2" indent="0">
              <a:buNone/>
            </a:pPr>
            <a:endParaRPr lang="en-US" sz="2000" b="1" kern="12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b="1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Share </a:t>
            </a:r>
            <a:r>
              <a:rPr lang="en-US" sz="2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positions: </a:t>
            </a:r>
            <a:r>
              <a:rPr lang="en-US" sz="2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two persons </a:t>
            </a:r>
            <a:r>
              <a:rPr lang="en-US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e.g. presidents</a:t>
            </a:r>
            <a:endParaRPr lang="en-US" sz="2000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Divide positions</a:t>
            </a:r>
            <a:r>
              <a:rPr lang="en-US" sz="2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 in two or more </a:t>
            </a:r>
            <a:r>
              <a:rPr lang="en-US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parts e.g. presidents/ secretaries</a:t>
            </a:r>
            <a:endParaRPr lang="en-US" sz="2000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Merge positions</a:t>
            </a:r>
            <a:r>
              <a:rPr lang="en-US" sz="2000" b="1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IT and webmaster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Abandon rules for exemption</a:t>
            </a:r>
            <a:r>
              <a:rPr lang="en-US" sz="2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 accept gratefully members who want to do more and for longer period of times.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Encourage new members to join</a:t>
            </a:r>
            <a:r>
              <a:rPr lang="en-US" sz="2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 everyone has long working experience</a:t>
            </a:r>
          </a:p>
          <a:p>
            <a:pPr marL="990600" lvl="2" indent="0">
              <a:buNone/>
            </a:pPr>
            <a:endParaRPr lang="en-US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 dirty="0"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8" y="432520"/>
            <a:ext cx="671802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" y="363057"/>
            <a:ext cx="853924" cy="8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02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dirty="0" err="1" smtClean="0">
                <a:latin typeface="Calibri" panose="020F0502020204030204" pitchFamily="34" charset="0"/>
              </a:rPr>
              <a:t>Other</a:t>
            </a:r>
            <a:r>
              <a:rPr lang="sv-SE" sz="2800" dirty="0" smtClean="0">
                <a:latin typeface="Calibri" panose="020F0502020204030204" pitchFamily="34" charset="0"/>
              </a:rPr>
              <a:t> </a:t>
            </a:r>
            <a:r>
              <a:rPr lang="sv-SE" sz="2800" dirty="0" err="1" smtClean="0">
                <a:latin typeface="Calibri" panose="020F0502020204030204" pitchFamily="34" charset="0"/>
              </a:rPr>
              <a:t>means</a:t>
            </a:r>
            <a:r>
              <a:rPr lang="sv-SE" sz="2800" dirty="0" smtClean="0">
                <a:latin typeface="Calibri" panose="020F0502020204030204" pitchFamily="34" charset="0"/>
              </a:rPr>
              <a:t> to </a:t>
            </a:r>
            <a:r>
              <a:rPr lang="sv-SE" sz="2800" dirty="0" err="1" smtClean="0">
                <a:latin typeface="Calibri" panose="020F0502020204030204" pitchFamily="34" charset="0"/>
              </a:rPr>
              <a:t>combat</a:t>
            </a:r>
            <a:r>
              <a:rPr lang="sv-SE" sz="2800" dirty="0" smtClean="0">
                <a:latin typeface="Calibri" panose="020F0502020204030204" pitchFamily="34" charset="0"/>
              </a:rPr>
              <a:t> disbandment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>
                <a:latin typeface="Calibri" panose="020F0502020204030204" pitchFamily="34" charset="0"/>
              </a:rPr>
              <a:t>Be transparent </a:t>
            </a:r>
            <a:r>
              <a:rPr lang="sv-SE" b="1" dirty="0" err="1" smtClean="0">
                <a:latin typeface="Calibri" panose="020F0502020204030204" pitchFamily="34" charset="0"/>
              </a:rPr>
              <a:t>with</a:t>
            </a:r>
            <a:r>
              <a:rPr lang="sv-SE" b="1" dirty="0" smtClean="0">
                <a:latin typeface="Calibri" panose="020F0502020204030204" pitchFamily="34" charset="0"/>
              </a:rPr>
              <a:t> problems: </a:t>
            </a:r>
            <a:r>
              <a:rPr lang="sv-SE" b="1" dirty="0" err="1" smtClean="0">
                <a:latin typeface="Calibri" panose="020F0502020204030204" pitchFamily="34" charset="0"/>
              </a:rPr>
              <a:t>involve</a:t>
            </a:r>
            <a:r>
              <a:rPr lang="sv-SE" b="1" dirty="0" smtClean="0">
                <a:latin typeface="Calibri" panose="020F0502020204030204" pitchFamily="34" charset="0"/>
              </a:rPr>
              <a:t> </a:t>
            </a:r>
            <a:r>
              <a:rPr lang="sv-SE" b="1" dirty="0" err="1" smtClean="0">
                <a:latin typeface="Calibri" panose="020F0502020204030204" pitchFamily="34" charset="0"/>
              </a:rPr>
              <a:t>neighboring</a:t>
            </a:r>
            <a:r>
              <a:rPr lang="sv-SE" b="1" dirty="0" smtClean="0">
                <a:latin typeface="Calibri" panose="020F0502020204030204" pitchFamily="34" charset="0"/>
              </a:rPr>
              <a:t> </a:t>
            </a:r>
            <a:r>
              <a:rPr lang="sv-SE" b="1" dirty="0" err="1" smtClean="0">
                <a:latin typeface="Calibri" panose="020F0502020204030204" pitchFamily="34" charset="0"/>
              </a:rPr>
              <a:t>clubs</a:t>
            </a:r>
            <a:r>
              <a:rPr lang="sv-SE" b="1" dirty="0" smtClean="0">
                <a:latin typeface="Calibri" panose="020F0502020204030204" pitchFamily="34" charset="0"/>
              </a:rPr>
              <a:t> to </a:t>
            </a:r>
            <a:r>
              <a:rPr lang="sv-SE" b="1" dirty="0" err="1" smtClean="0">
                <a:latin typeface="Calibri" panose="020F0502020204030204" pitchFamily="34" charset="0"/>
              </a:rPr>
              <a:t>vitalize</a:t>
            </a:r>
            <a:r>
              <a:rPr lang="sv-SE" b="1" dirty="0" smtClean="0">
                <a:latin typeface="Calibri" panose="020F0502020204030204" pitchFamily="34" charset="0"/>
              </a:rPr>
              <a:t> and </a:t>
            </a:r>
            <a:r>
              <a:rPr lang="sv-SE" b="1" dirty="0" err="1" smtClean="0">
                <a:latin typeface="Calibri" panose="020F0502020204030204" pitchFamily="34" charset="0"/>
              </a:rPr>
              <a:t>socialize</a:t>
            </a:r>
            <a:r>
              <a:rPr lang="sv-SE" b="1" dirty="0" smtClean="0">
                <a:latin typeface="Calibri" panose="020F0502020204030204" pitchFamily="34" charset="0"/>
              </a:rPr>
              <a:t> </a:t>
            </a:r>
            <a:r>
              <a:rPr lang="sv-SE" b="1" dirty="0" err="1" smtClean="0">
                <a:latin typeface="Calibri" panose="020F0502020204030204" pitchFamily="34" charset="0"/>
              </a:rPr>
              <a:t>with</a:t>
            </a:r>
            <a:r>
              <a:rPr lang="sv-SE" b="1" dirty="0" smtClean="0">
                <a:latin typeface="Calibri" panose="020F0502020204030204" pitchFamily="34" charset="0"/>
              </a:rPr>
              <a:t> club</a:t>
            </a:r>
          </a:p>
          <a:p>
            <a:r>
              <a:rPr lang="sv-SE" b="1" dirty="0" err="1" smtClean="0">
                <a:latin typeface="Calibri" panose="020F0502020204030204" pitchFamily="34" charset="0"/>
              </a:rPr>
              <a:t>Consider</a:t>
            </a:r>
            <a:r>
              <a:rPr lang="sv-SE" b="1" dirty="0" smtClean="0">
                <a:latin typeface="Calibri" panose="020F0502020204030204" pitchFamily="34" charset="0"/>
              </a:rPr>
              <a:t>, </a:t>
            </a:r>
            <a:r>
              <a:rPr lang="sv-SE" b="1" dirty="0" err="1" smtClean="0">
                <a:latin typeface="Calibri" panose="020F0502020204030204" pitchFamily="34" charset="0"/>
              </a:rPr>
              <a:t>if</a:t>
            </a:r>
            <a:r>
              <a:rPr lang="sv-SE" b="1" dirty="0" smtClean="0">
                <a:latin typeface="Calibri" panose="020F0502020204030204" pitchFamily="34" charset="0"/>
              </a:rPr>
              <a:t> </a:t>
            </a:r>
            <a:r>
              <a:rPr lang="sv-SE" b="1" dirty="0" err="1" smtClean="0">
                <a:latin typeface="Calibri" panose="020F0502020204030204" pitchFamily="34" charset="0"/>
              </a:rPr>
              <a:t>possible</a:t>
            </a:r>
            <a:r>
              <a:rPr lang="sv-SE" b="1" dirty="0" smtClean="0">
                <a:latin typeface="Calibri" panose="020F0502020204030204" pitchFamily="34" charset="0"/>
              </a:rPr>
              <a:t>, </a:t>
            </a:r>
            <a:r>
              <a:rPr lang="sv-SE" b="1" dirty="0" err="1" smtClean="0">
                <a:latin typeface="Calibri" panose="020F0502020204030204" pitchFamily="34" charset="0"/>
              </a:rPr>
              <a:t>merging</a:t>
            </a:r>
            <a:r>
              <a:rPr lang="sv-SE" b="1" dirty="0" smtClean="0">
                <a:latin typeface="Calibri" panose="020F0502020204030204" pitchFamily="34" charset="0"/>
              </a:rPr>
              <a:t> </a:t>
            </a:r>
            <a:r>
              <a:rPr lang="sv-SE" b="1" dirty="0" err="1" smtClean="0">
                <a:latin typeface="Calibri" panose="020F0502020204030204" pitchFamily="34" charset="0"/>
              </a:rPr>
              <a:t>with</a:t>
            </a:r>
            <a:r>
              <a:rPr lang="sv-SE" b="1" dirty="0" smtClean="0">
                <a:latin typeface="Calibri" panose="020F0502020204030204" pitchFamily="34" charset="0"/>
              </a:rPr>
              <a:t> </a:t>
            </a:r>
            <a:r>
              <a:rPr lang="sv-SE" b="1" dirty="0" err="1" smtClean="0">
                <a:latin typeface="Calibri" panose="020F0502020204030204" pitchFamily="34" charset="0"/>
              </a:rPr>
              <a:t>neighboring</a:t>
            </a:r>
            <a:r>
              <a:rPr lang="sv-SE" b="1" dirty="0" smtClean="0">
                <a:latin typeface="Calibri" panose="020F0502020204030204" pitchFamily="34" charset="0"/>
              </a:rPr>
              <a:t> club</a:t>
            </a:r>
          </a:p>
          <a:p>
            <a:r>
              <a:rPr lang="sv-SE" b="1" dirty="0" smtClean="0">
                <a:latin typeface="Calibri" panose="020F0502020204030204" pitchFamily="34" charset="0"/>
              </a:rPr>
              <a:t>Offer </a:t>
            </a:r>
            <a:r>
              <a:rPr lang="sv-SE" b="1" dirty="0" err="1" smtClean="0">
                <a:latin typeface="Calibri" panose="020F0502020204030204" pitchFamily="34" charset="0"/>
              </a:rPr>
              <a:t>temporary</a:t>
            </a:r>
            <a:r>
              <a:rPr lang="sv-SE" b="1" dirty="0" smtClean="0">
                <a:latin typeface="Calibri" panose="020F0502020204030204" pitchFamily="34" charset="0"/>
              </a:rPr>
              <a:t> </a:t>
            </a:r>
            <a:r>
              <a:rPr lang="sv-SE" b="1" dirty="0" err="1" smtClean="0">
                <a:latin typeface="Calibri" panose="020F0502020204030204" pitchFamily="34" charset="0"/>
              </a:rPr>
              <a:t>help</a:t>
            </a:r>
            <a:r>
              <a:rPr lang="sv-SE" b="1" dirty="0" smtClean="0">
                <a:latin typeface="Calibri" panose="020F0502020204030204" pitchFamily="34" charset="0"/>
              </a:rPr>
              <a:t> from </a:t>
            </a:r>
            <a:r>
              <a:rPr lang="sv-SE" b="1" dirty="0" err="1" smtClean="0">
                <a:latin typeface="Calibri" panose="020F0502020204030204" pitchFamily="34" charset="0"/>
              </a:rPr>
              <a:t>district</a:t>
            </a:r>
            <a:r>
              <a:rPr lang="sv-SE" b="1" dirty="0" smtClean="0">
                <a:latin typeface="Calibri" panose="020F0502020204030204" pitchFamily="34" charset="0"/>
              </a:rPr>
              <a:t> on special position </a:t>
            </a:r>
            <a:r>
              <a:rPr lang="sv-SE" b="1" dirty="0" err="1" smtClean="0">
                <a:latin typeface="Calibri" panose="020F0502020204030204" pitchFamily="34" charset="0"/>
              </a:rPr>
              <a:t>until</a:t>
            </a:r>
            <a:r>
              <a:rPr lang="sv-SE" b="1" dirty="0" smtClean="0">
                <a:latin typeface="Calibri" panose="020F0502020204030204" pitchFamily="34" charset="0"/>
              </a:rPr>
              <a:t> right person is </a:t>
            </a:r>
            <a:r>
              <a:rPr lang="sv-SE" b="1" dirty="0" err="1" smtClean="0">
                <a:latin typeface="Calibri" panose="020F0502020204030204" pitchFamily="34" charset="0"/>
              </a:rPr>
              <a:t>found</a:t>
            </a:r>
            <a:r>
              <a:rPr lang="sv-SE" b="1" dirty="0" smtClean="0">
                <a:latin typeface="Calibri" panose="020F0502020204030204" pitchFamily="34" charset="0"/>
              </a:rPr>
              <a:t> </a:t>
            </a:r>
            <a:r>
              <a:rPr lang="sv-SE" b="1" dirty="0" err="1" smtClean="0">
                <a:latin typeface="Calibri" panose="020F0502020204030204" pitchFamily="34" charset="0"/>
              </a:rPr>
              <a:t>e.g</a:t>
            </a:r>
            <a:r>
              <a:rPr lang="sv-SE" b="1" dirty="0" smtClean="0">
                <a:latin typeface="Calibri" panose="020F0502020204030204" pitchFamily="34" charset="0"/>
              </a:rPr>
              <a:t>. treasurer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036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850842" y="987574"/>
            <a:ext cx="5472607" cy="3096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32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Members in </a:t>
            </a:r>
            <a:r>
              <a:rPr lang="en-US" sz="3200" b="1" i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group:</a:t>
            </a:r>
          </a:p>
          <a:p>
            <a:pPr marL="0" lvl="0" indent="0">
              <a:buNone/>
            </a:pPr>
            <a:endParaRPr lang="en-US" sz="2400" i="0" dirty="0" smtClean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2400" i="0" dirty="0" smtClean="0">
                <a:latin typeface="Calibri" panose="020F0502020204030204" pitchFamily="34" charset="0"/>
              </a:rPr>
              <a:t>Margareta </a:t>
            </a:r>
            <a:r>
              <a:rPr lang="en-US" sz="2400" i="0" dirty="0" err="1">
                <a:latin typeface="Calibri" panose="020F0502020204030204" pitchFamily="34" charset="0"/>
              </a:rPr>
              <a:t>Wesslau</a:t>
            </a:r>
            <a:r>
              <a:rPr lang="en-US" sz="2400" i="0" dirty="0">
                <a:latin typeface="Calibri" panose="020F0502020204030204" pitchFamily="34" charset="0"/>
              </a:rPr>
              <a:t>, </a:t>
            </a:r>
            <a:r>
              <a:rPr lang="en-US" sz="2400" i="0" dirty="0" smtClean="0">
                <a:latin typeface="Calibri" panose="020F0502020204030204" pitchFamily="34" charset="0"/>
              </a:rPr>
              <a:t>Sweden</a:t>
            </a:r>
          </a:p>
          <a:p>
            <a:pPr marL="0" lvl="0" indent="0">
              <a:buNone/>
            </a:pPr>
            <a:r>
              <a:rPr lang="en-US" sz="2400" i="0" dirty="0" smtClean="0">
                <a:latin typeface="Calibri" panose="020F0502020204030204" pitchFamily="34" charset="0"/>
              </a:rPr>
              <a:t>Yanislava Ilieva, Bulgaria</a:t>
            </a:r>
            <a:endParaRPr lang="en-US" sz="2400" i="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2000" i="0" dirty="0">
                <a:latin typeface="+mj-lt"/>
              </a:rPr>
              <a:t> </a:t>
            </a:r>
            <a:r>
              <a:rPr lang="en-US" sz="2000" i="0" dirty="0" smtClean="0">
                <a:latin typeface="+mj-lt"/>
              </a:rPr>
              <a:t>                </a:t>
            </a:r>
            <a:endParaRPr lang="en-US" sz="1800" i="0" dirty="0" smtClean="0">
              <a:latin typeface="+mj-lt"/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095" y="267494"/>
            <a:ext cx="56474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053" y="2499742"/>
            <a:ext cx="166994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dobjekt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40" y="4515966"/>
            <a:ext cx="500719" cy="436134"/>
          </a:xfrm>
          <a:prstGeom prst="rect">
            <a:avLst/>
          </a:prstGeom>
        </p:spPr>
      </p:pic>
      <p:pic>
        <p:nvPicPr>
          <p:cNvPr id="9" name="Bildobjekt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5486"/>
            <a:ext cx="792088" cy="7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3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8274562" cy="4083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400" b="1" i="0" dirty="0">
                <a:solidFill>
                  <a:srgbClr val="FF0000"/>
                </a:solidFill>
                <a:latin typeface="+mj-lt"/>
              </a:rPr>
              <a:t>New ideas</a:t>
            </a: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new types of Inner Wheel clubs may be introduced to prolong life and keep </a:t>
            </a:r>
            <a:r>
              <a:rPr lang="en-US" sz="2400" b="1" i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members</a:t>
            </a:r>
          </a:p>
          <a:p>
            <a:pPr marL="0" lvl="0" indent="0" algn="ctr">
              <a:buNone/>
            </a:pPr>
            <a:endParaRPr lang="en-US" sz="2400" b="1" i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0" indent="0" algn="just">
              <a:buNone/>
            </a:pPr>
            <a:r>
              <a:rPr lang="en-US" sz="2400" b="1" i="0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i="0" dirty="0" smtClean="0">
                <a:solidFill>
                  <a:srgbClr val="FFC000"/>
                </a:solidFill>
                <a:latin typeface="Calibri" panose="020F0502020204030204" pitchFamily="34" charset="0"/>
              </a:rPr>
              <a:t>             </a:t>
            </a:r>
            <a:r>
              <a:rPr lang="en-US" sz="2400" b="1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Adopt </a:t>
            </a:r>
            <a:r>
              <a:rPr lang="en-US" sz="2400" b="1" i="0" dirty="0">
                <a:solidFill>
                  <a:srgbClr val="FF0000"/>
                </a:solidFill>
                <a:latin typeface="Calibri" panose="020F0502020204030204" pitchFamily="34" charset="0"/>
              </a:rPr>
              <a:t>a club</a:t>
            </a:r>
            <a:r>
              <a:rPr lang="en-US" sz="2400" b="1" i="0" dirty="0">
                <a:solidFill>
                  <a:schemeClr val="bg1"/>
                </a:solidFill>
                <a:latin typeface="Calibri" panose="020F0502020204030204" pitchFamily="34" charset="0"/>
              </a:rPr>
              <a:t>: very special </a:t>
            </a:r>
            <a:r>
              <a:rPr lang="en-US" sz="24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measure</a:t>
            </a:r>
            <a:endParaRPr lang="en-US" sz="2400" b="1" i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chemeClr val="bg1"/>
                </a:solidFill>
                <a:latin typeface="Calibri" panose="020F0502020204030204" pitchFamily="34" charset="0"/>
              </a:rPr>
              <a:t>Let a vital and strong club adopt a failing club with members </a:t>
            </a:r>
            <a:endParaRPr lang="en-US" sz="2400" b="1" i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US" sz="24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who </a:t>
            </a:r>
            <a:r>
              <a:rPr lang="en-US" sz="2400" b="1" i="0" dirty="0">
                <a:solidFill>
                  <a:schemeClr val="bg1"/>
                </a:solidFill>
                <a:latin typeface="Calibri" panose="020F0502020204030204" pitchFamily="34" charset="0"/>
              </a:rPr>
              <a:t>want to remain in Inner Wheel but cannot </a:t>
            </a:r>
            <a:r>
              <a:rPr lang="en-US" sz="24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survive</a:t>
            </a:r>
          </a:p>
          <a:p>
            <a:pPr marL="0" lvl="0" indent="0" algn="just">
              <a:buNone/>
            </a:pPr>
            <a:r>
              <a:rPr lang="en-US" sz="24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on </a:t>
            </a:r>
            <a:r>
              <a:rPr lang="en-US" sz="2400" b="1" i="0" dirty="0">
                <a:solidFill>
                  <a:schemeClr val="bg1"/>
                </a:solidFill>
                <a:latin typeface="Calibri" panose="020F0502020204030204" pitchFamily="34" charset="0"/>
              </a:rPr>
              <a:t>their </a:t>
            </a:r>
            <a:r>
              <a:rPr lang="en-US" sz="24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own</a:t>
            </a:r>
            <a:endParaRPr lang="en-US" sz="2400" b="1" i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chemeClr val="bg1"/>
                </a:solidFill>
                <a:latin typeface="Calibri" panose="020F0502020204030204" pitchFamily="34" charset="0"/>
              </a:rPr>
              <a:t>Sometimes suitable for extremely </a:t>
            </a:r>
            <a:r>
              <a:rPr lang="en-US" sz="24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small clubs </a:t>
            </a:r>
          </a:p>
          <a:p>
            <a:pPr marL="0" lvl="0" indent="0" algn="just">
              <a:buNone/>
            </a:pPr>
            <a:r>
              <a:rPr lang="en-US" sz="2400" b="1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with </a:t>
            </a:r>
            <a:r>
              <a:rPr lang="en-US" sz="2400" b="1" i="0" dirty="0">
                <a:solidFill>
                  <a:schemeClr val="bg1"/>
                </a:solidFill>
                <a:latin typeface="Calibri" panose="020F0502020204030204" pitchFamily="34" charset="0"/>
              </a:rPr>
              <a:t>very old members </a:t>
            </a:r>
          </a:p>
          <a:p>
            <a:pPr marL="0" lvl="0" indent="0">
              <a:buNone/>
            </a:pPr>
            <a:endParaRPr sz="2000" b="1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67494"/>
            <a:ext cx="561405" cy="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37" y="2571750"/>
            <a:ext cx="1670050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17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3946" y="123478"/>
            <a:ext cx="5492400" cy="1054232"/>
          </a:xfrm>
        </p:spPr>
        <p:txBody>
          <a:bodyPr/>
          <a:lstStyle/>
          <a:p>
            <a:r>
              <a:rPr lang="en-US" sz="2400" b="0" dirty="0">
                <a:solidFill>
                  <a:srgbClr val="FF0000"/>
                </a:solidFill>
                <a:latin typeface="Calibri" panose="020F0502020204030204" pitchFamily="34" charset="0"/>
              </a:rPr>
              <a:t>Adopt a club: </a:t>
            </a:r>
            <a:r>
              <a:rPr lang="en-US" sz="2400" b="0" dirty="0">
                <a:latin typeface="Calibri" panose="020F0502020204030204" pitchFamily="34" charset="0"/>
              </a:rPr>
              <a:t>a British suggestion</a:t>
            </a:r>
            <a:endParaRPr lang="en-GB" sz="2400" b="0" dirty="0">
              <a:latin typeface="Calibri" panose="020F0502020204030204" pitchFamily="34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3946" y="1347614"/>
            <a:ext cx="6132600" cy="3145500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ü"/>
            </a:pPr>
            <a:endParaRPr lang="en-US" b="1" kern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kern="1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Welcoming </a:t>
            </a:r>
            <a:r>
              <a:rPr lang="en-US" b="1" kern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club and adopted club</a:t>
            </a:r>
          </a:p>
          <a:p>
            <a:pPr marL="990600" lvl="2" indent="0">
              <a:buNone/>
            </a:pPr>
            <a:r>
              <a:rPr lang="en-US" b="1" kern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Relationship is very individually formed  in a way to suit both clubs</a:t>
            </a:r>
          </a:p>
          <a:p>
            <a:pPr marL="990600" lvl="2" indent="0">
              <a:buNone/>
            </a:pPr>
            <a:r>
              <a:rPr lang="en-US" b="1" kern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Adopted club has no executive committee, just one contact person</a:t>
            </a:r>
          </a:p>
          <a:p>
            <a:pPr marL="990600" lvl="2" indent="0">
              <a:buNone/>
            </a:pPr>
            <a:r>
              <a:rPr lang="en-US" b="1" kern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No minutes are kept, level of activity differs</a:t>
            </a:r>
          </a:p>
          <a:p>
            <a:pPr marL="990600" lvl="2" indent="0">
              <a:buNone/>
            </a:pPr>
            <a:r>
              <a:rPr lang="en-US" b="1" kern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Agrees with welcoming club on fees</a:t>
            </a:r>
          </a:p>
          <a:p>
            <a:pPr marL="990600" lvl="2" indent="0">
              <a:buNone/>
            </a:pPr>
            <a:r>
              <a:rPr lang="en-US" b="1" kern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Cannot vote but can attend meetings</a:t>
            </a:r>
          </a:p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056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Meeting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1600" y="1347614"/>
            <a:ext cx="6132600" cy="3145500"/>
          </a:xfrm>
        </p:spPr>
        <p:txBody>
          <a:bodyPr/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</a:t>
            </a:r>
            <a:r>
              <a:rPr lang="sv-S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endParaRPr lang="sv-S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sv-S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endParaRPr lang="sv-S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sv-S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/action plan to </a:t>
            </a:r>
            <a:r>
              <a:rPr lang="sv-S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disbandment</a:t>
            </a:r>
          </a:p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Ready to </a:t>
            </a:r>
            <a:r>
              <a:rPr lang="sv-S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" y="363057"/>
            <a:ext cx="853924" cy="8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8" y="432520"/>
            <a:ext cx="671802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36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451419" y="2210649"/>
            <a:ext cx="6593700" cy="9812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FF9800"/>
                </a:solidFill>
                <a:latin typeface="+mj-lt"/>
              </a:rPr>
              <a:t>THANK YOU</a:t>
            </a:r>
            <a:endParaRPr sz="6000" dirty="0">
              <a:solidFill>
                <a:srgbClr val="FF9800"/>
              </a:solidFill>
              <a:latin typeface="+mj-lt"/>
            </a:endParaRPr>
          </a:p>
        </p:txBody>
      </p:sp>
      <p:sp>
        <p:nvSpPr>
          <p:cNvPr id="504" name="Google Shape;504;p34"/>
          <p:cNvSpPr txBox="1">
            <a:spLocks noGrp="1"/>
          </p:cNvSpPr>
          <p:nvPr>
            <p:ph type="subTitle" idx="4294967295"/>
          </p:nvPr>
        </p:nvSpPr>
        <p:spPr>
          <a:xfrm>
            <a:off x="1275150" y="3147814"/>
            <a:ext cx="6593700" cy="648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QUESTIONS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505" name="Google Shape;505;p34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3" descr="C:\Users\user\Desktop\,,,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64" y="3795886"/>
            <a:ext cx="834169" cy="121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5366"/>
            <a:ext cx="2304256" cy="217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8" y="432520"/>
            <a:ext cx="671802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latin typeface="+mj-lt"/>
              </a:rPr>
              <a:t>Presenting an Improved Strategy ready to use</a:t>
            </a:r>
            <a:endParaRPr sz="2400" dirty="0">
              <a:latin typeface="+mj-lt"/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-8496" y="1281774"/>
            <a:ext cx="9111643" cy="3312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1000"/>
              </a:spcBef>
              <a:buFont typeface="Wingdings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n-puts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and feed-backs </a:t>
            </a:r>
          </a:p>
          <a:p>
            <a:pPr marL="76200" lvl="0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it is not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just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lack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of vitalization that makes clubs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consider disbandment  </a:t>
            </a:r>
          </a:p>
          <a:p>
            <a:pPr marL="76200" lvl="0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more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precarious situation demanding another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remedy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>
              <a:spcBef>
                <a:spcPts val="1000"/>
              </a:spcBef>
              <a:buFont typeface="Wingdings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ame of strategy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was consequently changed to be more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accurate and to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point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 dirty="0"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8" y="432520"/>
            <a:ext cx="671802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" y="398455"/>
            <a:ext cx="853924" cy="8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Bildobjekt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636500"/>
            <a:ext cx="360040" cy="3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3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latin typeface="+mj-lt"/>
              </a:rPr>
              <a:t>Contents of presentation</a:t>
            </a:r>
            <a:endParaRPr sz="2400" dirty="0">
              <a:latin typeface="+mj-lt"/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-3140" y="1491630"/>
            <a:ext cx="9111643" cy="31683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>
              <a:spcBef>
                <a:spcPts val="1000"/>
              </a:spcBef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Background: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Disbandment - a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problem for IW in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Europe .</a:t>
            </a:r>
          </a:p>
          <a:p>
            <a:pPr marL="76200" lvl="0" indent="0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Improved Strategy: What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is new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76200" lvl="0" indent="0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Attached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Tool Box</a:t>
            </a:r>
          </a:p>
          <a:p>
            <a:pPr marL="76200" lvl="0" indent="0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Attached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new Ideas to combat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Disbandments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>
              <a:spcBef>
                <a:spcPts val="1000"/>
              </a:spcBef>
              <a:buFont typeface="Wingdings" pitchFamily="2" charset="2"/>
              <a:buChar char="Ø"/>
            </a:pPr>
            <a:endParaRPr sz="1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 dirty="0"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8" y="432520"/>
            <a:ext cx="671802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" y="363057"/>
            <a:ext cx="853924" cy="8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81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395536" y="51470"/>
            <a:ext cx="8280920" cy="4320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ideal </a:t>
            </a:r>
            <a:r>
              <a:rPr lang="en-US" sz="2800" b="1" i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club and 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best way to </a:t>
            </a:r>
            <a:r>
              <a:rPr lang="en-US" sz="2800" b="1" i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avoid disbandment</a:t>
            </a:r>
          </a:p>
          <a:p>
            <a:pPr marL="0" indent="0">
              <a:buNone/>
            </a:pP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Have participating and happy members</a:t>
            </a:r>
          </a:p>
          <a:p>
            <a:pPr marL="0" lvl="0" indent="0">
              <a:buNone/>
            </a:pP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Grow steadily</a:t>
            </a:r>
          </a:p>
          <a:p>
            <a:pPr marL="0" lvl="0" indent="0">
              <a:buNone/>
            </a:pP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Keep and develop </a:t>
            </a:r>
            <a:r>
              <a:rPr lang="en-US" sz="2400" b="1" i="0" dirty="0">
                <a:solidFill>
                  <a:schemeClr val="bg1"/>
                </a:solidFill>
                <a:latin typeface="+mj-lt"/>
              </a:rPr>
              <a:t>members                </a:t>
            </a:r>
          </a:p>
          <a:p>
            <a:pPr marL="0" indent="0">
              <a:buNone/>
            </a:pP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A </a:t>
            </a:r>
            <a:r>
              <a:rPr lang="en-US" sz="2400" b="1" i="0" dirty="0">
                <a:solidFill>
                  <a:schemeClr val="bg1"/>
                </a:solidFill>
                <a:latin typeface="+mj-lt"/>
              </a:rPr>
              <a:t>vital club is an attractive club</a:t>
            </a:r>
          </a:p>
          <a:p>
            <a:pPr marL="0" lvl="0" indent="0">
              <a:buNone/>
            </a:pPr>
            <a:r>
              <a:rPr lang="en-US" sz="2400" b="1" i="0" dirty="0">
                <a:solidFill>
                  <a:schemeClr val="bg1"/>
                </a:solidFill>
                <a:latin typeface="+mj-lt"/>
              </a:rPr>
              <a:t>Our best ambassador is a </a:t>
            </a: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member who is</a:t>
            </a:r>
          </a:p>
          <a:p>
            <a:pPr marL="0" lvl="0" indent="0">
              <a:buNone/>
            </a:pPr>
            <a:r>
              <a:rPr lang="en-US" sz="2400" b="1" i="0" dirty="0">
                <a:solidFill>
                  <a:schemeClr val="bg1"/>
                </a:solidFill>
                <a:latin typeface="+mj-lt"/>
              </a:rPr>
              <a:t>e</a:t>
            </a:r>
            <a:r>
              <a:rPr lang="en-US" sz="2400" b="1" i="0" dirty="0" smtClean="0">
                <a:solidFill>
                  <a:schemeClr val="bg1"/>
                </a:solidFill>
                <a:latin typeface="+mj-lt"/>
              </a:rPr>
              <a:t>njoying her membership</a:t>
            </a:r>
            <a:endParaRPr lang="en-US" sz="2400" b="1" i="0" dirty="0">
              <a:solidFill>
                <a:schemeClr val="bg1"/>
              </a:solidFill>
              <a:latin typeface="+mj-lt"/>
            </a:endParaRPr>
          </a:p>
          <a:p>
            <a:pPr marL="0" lvl="0" indent="0" algn="ctr">
              <a:buNone/>
            </a:pPr>
            <a:endParaRPr lang="en-US" sz="2000" b="1" i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sz="2000" b="1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67494"/>
            <a:ext cx="561405" cy="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16" y="2608622"/>
            <a:ext cx="1757888" cy="166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84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latin typeface="+mj-lt"/>
              </a:rPr>
              <a:t>The worst that can happen to an </a:t>
            </a:r>
            <a:r>
              <a:rPr lang="en-US" sz="2400" dirty="0" err="1">
                <a:latin typeface="+mj-lt"/>
              </a:rPr>
              <a:t>organisation</a:t>
            </a:r>
            <a:r>
              <a:rPr lang="en-US" sz="1800" dirty="0">
                <a:latin typeface="+mj-lt"/>
              </a:rPr>
              <a:t>?</a:t>
            </a:r>
            <a:endParaRPr sz="1800" dirty="0">
              <a:latin typeface="+mj-lt"/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79512" y="1347614"/>
            <a:ext cx="8640960" cy="36003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ctr"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Members who desert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us and leave the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organization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ctr"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Clubs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that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disband</a:t>
            </a: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76200" lvl="0" indent="0" algn="ctr">
              <a:spcBef>
                <a:spcPts val="0"/>
              </a:spcBef>
              <a:buNone/>
            </a:pPr>
            <a:endParaRPr lang="en-US" b="1" dirty="0" smtClean="0">
              <a:solidFill>
                <a:srgbClr val="C00000"/>
              </a:solidFill>
              <a:latin typeface="+mj-lt"/>
            </a:endParaRPr>
          </a:p>
          <a:p>
            <a:pPr marL="76200" lvl="0" indent="0" algn="ctr">
              <a:spcBef>
                <a:spcPts val="0"/>
              </a:spcBef>
              <a:buNone/>
            </a:pPr>
            <a:endParaRPr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endParaRPr sz="1800" dirty="0">
              <a:latin typeface="+mj-lt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 dirty="0"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78" y="342338"/>
            <a:ext cx="777429" cy="79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112"/>
            <a:ext cx="83746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96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dirty="0" err="1" smtClean="0">
                <a:latin typeface="Calibri" panose="020F0502020204030204" pitchFamily="34" charset="0"/>
              </a:rPr>
              <a:t>Why</a:t>
            </a:r>
            <a:r>
              <a:rPr lang="sv-SE" sz="2800" dirty="0" smtClean="0">
                <a:latin typeface="Calibri" panose="020F0502020204030204" pitchFamily="34" charset="0"/>
              </a:rPr>
              <a:t>? </a:t>
            </a:r>
            <a:r>
              <a:rPr lang="sv-SE" sz="2800" dirty="0" err="1" smtClean="0">
                <a:latin typeface="Calibri" panose="020F0502020204030204" pitchFamily="34" charset="0"/>
              </a:rPr>
              <a:t>What</a:t>
            </a:r>
            <a:r>
              <a:rPr lang="sv-SE" sz="2800" dirty="0" smtClean="0">
                <a:latin typeface="Calibri" panose="020F0502020204030204" pitchFamily="34" charset="0"/>
              </a:rPr>
              <a:t> </a:t>
            </a:r>
            <a:r>
              <a:rPr lang="sv-SE" sz="2800" dirty="0" err="1" smtClean="0">
                <a:latin typeface="Calibri" panose="020F0502020204030204" pitchFamily="34" charset="0"/>
              </a:rPr>
              <a:t>happens</a:t>
            </a:r>
            <a:r>
              <a:rPr lang="sv-SE" sz="2800" dirty="0" smtClean="0">
                <a:latin typeface="Calibri" panose="020F0502020204030204" pitchFamily="34" charset="0"/>
              </a:rPr>
              <a:t>?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demoralizing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 has a very negative effect on the rest of the members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bad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publicity for Inner Wheel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negative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image = difficult to find new members</a:t>
            </a:r>
          </a:p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112"/>
            <a:ext cx="83746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78" y="342338"/>
            <a:ext cx="777429" cy="79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64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989974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 dirty="0">
                <a:latin typeface="+mj-lt"/>
              </a:rPr>
              <a:t>The worst that can happen to an </a:t>
            </a:r>
            <a:r>
              <a:rPr lang="en-US" sz="1800" dirty="0" err="1">
                <a:latin typeface="+mj-lt"/>
              </a:rPr>
              <a:t>organisation</a:t>
            </a:r>
            <a:r>
              <a:rPr lang="en-US" sz="1800" dirty="0" smtClean="0">
                <a:latin typeface="+mj-lt"/>
              </a:rPr>
              <a:t>?(cont.)</a:t>
            </a:r>
            <a:endParaRPr sz="1800" dirty="0">
              <a:latin typeface="+mj-lt"/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79512" y="1419622"/>
            <a:ext cx="8640960" cy="35283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733800" lvl="8" indent="0" algn="ctr">
              <a:spcBef>
                <a:spcPts val="0"/>
              </a:spcBef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Affects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negatively the economy of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District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and 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ational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ouncil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Makes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it more expensive for all remaining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members</a:t>
            </a: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Majority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of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members from disbanded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club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lost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 one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go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Europe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loses influence</a:t>
            </a: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76200" lv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00000"/>
                </a:solidFill>
                <a:latin typeface="+mj-lt"/>
              </a:rPr>
              <a:t>This concerns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everybody!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76200" lvl="0" indent="0" algn="ctr">
              <a:spcBef>
                <a:spcPts val="0"/>
              </a:spcBef>
              <a:buNone/>
            </a:pPr>
            <a:endParaRPr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endParaRPr sz="1800" dirty="0">
              <a:latin typeface="+mj-lt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 dirty="0"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112"/>
            <a:ext cx="83746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95486"/>
            <a:ext cx="593162" cy="60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57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1195</Words>
  <Application>Microsoft Macintosh PowerPoint</Application>
  <PresentationFormat>Bildschirmpräsentation (16:9)</PresentationFormat>
  <Paragraphs>244</Paragraphs>
  <Slides>33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9" baseType="lpstr">
      <vt:lpstr>Arvo</vt:lpstr>
      <vt:lpstr>Calibri</vt:lpstr>
      <vt:lpstr>Roboto Condensed Light</vt:lpstr>
      <vt:lpstr>Roboto Condensed</vt:lpstr>
      <vt:lpstr>Arial Rounded MT Bold</vt:lpstr>
      <vt:lpstr>Salerio template</vt:lpstr>
      <vt:lpstr>Disbandment</vt:lpstr>
      <vt:lpstr> Strategy to find Members to Executive Councils and Committees  to avoid Disbandment  </vt:lpstr>
      <vt:lpstr>PowerPoint-Präsentation</vt:lpstr>
      <vt:lpstr>Presenting an Improved Strategy ready to use</vt:lpstr>
      <vt:lpstr>Contents of presentation</vt:lpstr>
      <vt:lpstr>PowerPoint-Präsentation</vt:lpstr>
      <vt:lpstr>The worst that can happen to an organisation?</vt:lpstr>
      <vt:lpstr>Why? What happens?</vt:lpstr>
      <vt:lpstr>The worst that can happen to an organisation?(cont.)</vt:lpstr>
      <vt:lpstr>PowerPoint-Präsentation</vt:lpstr>
      <vt:lpstr>Example of how big the problem is  Members in Sweden 1960-2019                          Number of clubs in Sweden 1950-2019  </vt:lpstr>
      <vt:lpstr>Disbanded clubs in Sweden- in summary</vt:lpstr>
      <vt:lpstr>Disbanded clubs in Norway and Denmark 2000-2019</vt:lpstr>
      <vt:lpstr>PowerPoint-Präsentation</vt:lpstr>
      <vt:lpstr>Surprisingly often:</vt:lpstr>
      <vt:lpstr>A sensitive issue…</vt:lpstr>
      <vt:lpstr>Club needs support to do what is most important:</vt:lpstr>
      <vt:lpstr>What is new in this strategy?</vt:lpstr>
      <vt:lpstr>PowerPoint-Präsentation</vt:lpstr>
      <vt:lpstr>PowerPoint-Präsentation</vt:lpstr>
      <vt:lpstr>PowerPoint-Präsentation</vt:lpstr>
      <vt:lpstr>PowerPoint-Präsentation</vt:lpstr>
      <vt:lpstr>WHO is responsible for finding names to nominate?</vt:lpstr>
      <vt:lpstr>WHO is responsible </vt:lpstr>
      <vt:lpstr>WHO is responsible for finding names to nominate in the district?</vt:lpstr>
      <vt:lpstr>When does election committees, liaison officers and extension committees start?</vt:lpstr>
      <vt:lpstr>PowerPoint-Präsentation</vt:lpstr>
      <vt:lpstr>Suggestions for a simplified committee work</vt:lpstr>
      <vt:lpstr>Other means to combat disbandment</vt:lpstr>
      <vt:lpstr>PowerPoint-Präsentation</vt:lpstr>
      <vt:lpstr>Adopt a club: a British suggestion</vt:lpstr>
      <vt:lpstr>European Meeting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Ianislava Ilieva</dc:creator>
  <cp:lastModifiedBy>Elisabeth  Flötotto</cp:lastModifiedBy>
  <cp:revision>125</cp:revision>
  <dcterms:modified xsi:type="dcterms:W3CDTF">2019-09-24T16:45:01Z</dcterms:modified>
</cp:coreProperties>
</file>