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3" r:id="rId5"/>
    <p:sldId id="258" r:id="rId6"/>
    <p:sldId id="262" r:id="rId7"/>
    <p:sldId id="260" r:id="rId8"/>
    <p:sldId id="264" r:id="rId9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55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7E4E8D-CCB7-4A7E-800A-F07C77FEEC71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B729D7C-8819-41EB-BB50-3D441462DA8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94514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F22D6-08AD-441B-A2C5-AF7FAA9D944B}" type="datetimeFigureOut">
              <a:rPr lang="sv-SE" smtClean="0"/>
              <a:t>2019-10-03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ACFEA-9E96-4820-B054-000814657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416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ACFEA-9E96-4820-B054-0008146576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6555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v-SE"/>
              <a:t>Klicka här för att ändra format på underrubrik i bakgrunden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4DE9-7B79-4A21-A483-132388F2CA5D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7E94F-6270-4870-8718-063E02BC1B6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9601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7431A-C26F-49F5-AFDD-63E2382C5747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2B20-0300-4E34-BD29-294EC6E2F88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3998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91CE1-DE9B-4BE6-8FFA-AD405055F1BF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ABFF7-77BB-4221-AFAE-D953C2F953F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0431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C98B-56BF-4C16-A5F9-2380210B4564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0C1A-5978-4625-9436-EB0F65F315B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2120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3861-6381-4BEB-BD06-8B49A4E9C1A7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E7C6D-F14C-4EEE-8E54-1A978F2B782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9593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530E-FEA1-4E74-8B0D-F2B2C6178229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60576-6744-4222-ACE3-BE35E3BA7EB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2369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C450A-C52E-49CB-85AB-B2976EB02D60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1273A-170C-4C72-8F1B-C806DB53308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8527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7FA7F-4393-42D7-A3B2-6DDF4CD7DEB3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1C3A-F66F-4092-ACA1-C167879FDF1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0237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EDF8-DAB2-414B-A5D2-E8D3D7730EEF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18140-585C-425B-916F-266F357B2E5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482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1877-9F70-4531-9453-31E1DADDFE45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C6602-2CFE-4A7E-80B7-55AA1BB3101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4727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sv-SE"/>
          </a:p>
        </p:txBody>
      </p:sp>
      <p:sp>
        <p:nvSpPr>
          <p:cNvPr id="6" name="Right Triangle 11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v-SE" noProof="0"/>
              <a:t>Klicka på ikonen för att lägga till en bild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A43454-5546-4A80-8796-1A2AC6D62A27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22E6E6-7E87-4E0D-A638-93CE3203CF8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1394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  <a:endParaRPr lang="en-US" altLang="sv-SE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en-US" alt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D1EAEE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3A42371-4660-4617-831F-372DBA996B86}" type="datetimeFigureOut">
              <a:rPr lang="sv-SE" altLang="sv-SE"/>
              <a:pPr>
                <a:defRPr/>
              </a:pPr>
              <a:t>2019-10-03</a:t>
            </a:fld>
            <a:endParaRPr lang="sv-SE" alt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1EAEE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5A2053F-7202-4D3A-A1E6-D16F0A70BAB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5" r:id="rId9"/>
    <p:sldLayoutId id="2147483873" r:id="rId10"/>
    <p:sldLayoutId id="21474838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bkandersson@hot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696258"/>
            <a:ext cx="7772400" cy="1440159"/>
          </a:xfr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Hjälpprojekten</a:t>
            </a:r>
            <a:br>
              <a:rPr lang="sv-SE" dirty="0"/>
            </a:br>
            <a:r>
              <a:rPr lang="sv-SE" dirty="0"/>
              <a:t>Inner Wheel </a:t>
            </a:r>
          </a:p>
        </p:txBody>
      </p:sp>
      <p:pic>
        <p:nvPicPr>
          <p:cNvPr id="4099" name="Bildobjekt 3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0713"/>
            <a:ext cx="947738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Underrubrik 2"/>
          <p:cNvSpPr txBox="1">
            <a:spLocks/>
          </p:cNvSpPr>
          <p:nvPr/>
        </p:nvSpPr>
        <p:spPr bwMode="auto">
          <a:xfrm>
            <a:off x="900113" y="2565400"/>
            <a:ext cx="7344295" cy="381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"/>
          <a:lstStyle>
            <a:lvl1pPr marL="457200" indent="-4572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endParaRPr lang="sv-SE" altLang="sv-SE" dirty="0"/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dirty="0" err="1">
                <a:latin typeface="Myriad" charset="0"/>
              </a:rPr>
              <a:t>Happier</a:t>
            </a:r>
            <a:r>
              <a:rPr lang="sv-SE" altLang="sv-SE" dirty="0">
                <a:latin typeface="Myriad" charset="0"/>
              </a:rPr>
              <a:t> </a:t>
            </a:r>
            <a:r>
              <a:rPr lang="sv-SE" altLang="sv-SE" dirty="0" err="1">
                <a:latin typeface="Myriad" charset="0"/>
              </a:rPr>
              <a:t>Futures</a:t>
            </a:r>
            <a:r>
              <a:rPr lang="sv-SE" altLang="sv-SE" dirty="0">
                <a:latin typeface="Myriad" charset="0"/>
              </a:rPr>
              <a:t> / </a:t>
            </a:r>
            <a:r>
              <a:rPr lang="sv-SE" altLang="sv-SE" dirty="0" err="1">
                <a:latin typeface="Myriad" charset="0"/>
              </a:rPr>
              <a:t>Garissa</a:t>
            </a:r>
            <a:r>
              <a:rPr lang="sv-SE" altLang="sv-SE" dirty="0">
                <a:latin typeface="Myriad" charset="0"/>
              </a:rPr>
              <a:t> – Sveriges internationella</a:t>
            </a:r>
          </a:p>
          <a:p>
            <a:pPr marL="457200" lvl="1" indent="0" eaLnBrk="1" hangingPunct="1">
              <a:buClr>
                <a:schemeClr val="tx1"/>
              </a:buClr>
              <a:buNone/>
            </a:pPr>
            <a:r>
              <a:rPr lang="sv-SE" altLang="sv-SE" dirty="0">
                <a:latin typeface="Myriad" charset="0"/>
              </a:rPr>
              <a:t>     	- Barn rättigheter</a:t>
            </a:r>
          </a:p>
          <a:p>
            <a:pPr marL="457200" lvl="1" indent="0" eaLnBrk="1" hangingPunct="1">
              <a:buClr>
                <a:schemeClr val="tx1"/>
              </a:buClr>
              <a:buNone/>
            </a:pPr>
            <a:r>
              <a:rPr lang="sv-SE" altLang="sv-SE" dirty="0">
                <a:latin typeface="Myriad" charset="0"/>
              </a:rPr>
              <a:t>	-  Kvinnlig könsstympning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Narkotikabekämpning - nationellt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IW-doktorn – nationellt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Silviasystrarna – nationellt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Övriga hjälpprojekt inom klubbarna</a:t>
            </a:r>
          </a:p>
          <a:p>
            <a:pPr lvl="1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v-SE" altLang="sv-SE" sz="2800" dirty="0"/>
          </a:p>
          <a:p>
            <a:pPr algn="r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v-SE" altLang="sv-SE" dirty="0"/>
          </a:p>
          <a:p>
            <a:pPr algn="r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v-SE" alt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v-SE" dirty="0"/>
              <a:t>				</a:t>
            </a:r>
            <a:r>
              <a:rPr lang="sv-SE" dirty="0" err="1"/>
              <a:t>Garissa</a:t>
            </a:r>
            <a:r>
              <a:rPr lang="sv-SE" dirty="0"/>
              <a:t>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11188" y="2276475"/>
            <a:ext cx="7161212" cy="4032845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sv-SE" altLang="sv-SE" sz="2000" dirty="0"/>
              <a:t>   </a:t>
            </a:r>
          </a:p>
          <a:p>
            <a:pPr marR="0" algn="l" eaLnBrk="1" hangingPunct="1">
              <a:lnSpc>
                <a:spcPct val="80000"/>
              </a:lnSpc>
            </a:pPr>
            <a:endParaRPr lang="sv-SE" altLang="sv-SE" sz="2000" dirty="0"/>
          </a:p>
          <a:p>
            <a:pPr marR="0" algn="l" eaLnBrk="1" hangingPunct="1">
              <a:lnSpc>
                <a:spcPct val="80000"/>
              </a:lnSpc>
            </a:pPr>
            <a:endParaRPr lang="sv-SE" altLang="sv-SE" sz="2000" dirty="0"/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200" dirty="0">
                <a:latin typeface="Myriad" charset="0"/>
              </a:rPr>
              <a:t>Projektledare: Birgitta Lundehed, Göteborg Norra IW</a:t>
            </a:r>
          </a:p>
          <a:p>
            <a:pPr marR="0" algn="l" eaLnBrk="1" hangingPunct="1">
              <a:lnSpc>
                <a:spcPct val="80000"/>
              </a:lnSpc>
              <a:buClr>
                <a:schemeClr val="tx1"/>
              </a:buClr>
            </a:pPr>
            <a:endParaRPr lang="sv-SE" altLang="sv-SE" sz="2200" dirty="0">
              <a:latin typeface="Myriad" charset="0"/>
            </a:endParaRP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200" dirty="0">
                <a:latin typeface="Myriad" charset="0"/>
              </a:rPr>
              <a:t>Samarbete med C-A Ekmans Insamlingsstiftelsen</a:t>
            </a: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200" dirty="0">
                <a:latin typeface="Myriad" charset="0"/>
              </a:rPr>
              <a:t>Avtalstid: 2021- 06-30</a:t>
            </a:r>
          </a:p>
          <a:p>
            <a:pPr marR="0" algn="l" eaLnBrk="1" hangingPunct="1">
              <a:lnSpc>
                <a:spcPct val="80000"/>
              </a:lnSpc>
              <a:buClr>
                <a:schemeClr val="tx1"/>
              </a:buClr>
            </a:pPr>
            <a:endParaRPr lang="sv-SE" altLang="sv-SE" sz="2200" dirty="0">
              <a:latin typeface="Myriad" charset="0"/>
            </a:endParaRP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200" dirty="0">
                <a:latin typeface="Myriad" charset="0"/>
              </a:rPr>
              <a:t>Utbetalt: 2018-2019	187 942 SEK					</a:t>
            </a:r>
          </a:p>
          <a:p>
            <a:pPr marL="457200" marR="0" indent="-457200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v-SE" altLang="sv-SE" sz="2000" dirty="0"/>
          </a:p>
        </p:txBody>
      </p:sp>
      <p:pic>
        <p:nvPicPr>
          <p:cNvPr id="5124" name="Bildobjekt 3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31800"/>
            <a:ext cx="947738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0E2A665F-2CC9-4ABC-B09C-C437B95018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75733"/>
            <a:ext cx="1296144" cy="1327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2123728" y="633320"/>
            <a:ext cx="6842201" cy="1278001"/>
          </a:xfr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/>
              <a:t>Narkotikabekämpning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01650" y="2276475"/>
            <a:ext cx="7886700" cy="2665413"/>
          </a:xfrm>
        </p:spPr>
        <p:txBody>
          <a:bodyPr/>
          <a:lstStyle/>
          <a:p>
            <a:pPr marL="457200" marR="0" indent="-457200" algn="l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000" dirty="0">
                <a:latin typeface="Myriad" charset="0"/>
              </a:rPr>
              <a:t>Projektledare Kristina Andersson, Jönköping-Huskvarna IWC</a:t>
            </a:r>
          </a:p>
          <a:p>
            <a:pPr marL="457200" marR="0" indent="-457200" algn="l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000" dirty="0">
                <a:latin typeface="Myriad" charset="0"/>
              </a:rPr>
              <a:t>Avtalet löper till 2022-06-30</a:t>
            </a:r>
          </a:p>
          <a:p>
            <a:pPr marL="457200" marR="0" indent="-457200" algn="l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000" dirty="0">
                <a:latin typeface="Myriad" charset="0"/>
              </a:rPr>
              <a:t>Årets sökhund – 10  gånger </a:t>
            </a:r>
          </a:p>
          <a:p>
            <a:pPr marL="457200" marR="0" indent="-457200" algn="l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000" dirty="0">
                <a:latin typeface="Myriad" charset="0"/>
              </a:rPr>
              <a:t>Utbetalt: 219 490 SEK</a:t>
            </a:r>
          </a:p>
          <a:p>
            <a:pPr marL="457200" marR="0" indent="-457200" algn="l"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000" dirty="0">
                <a:latin typeface="Myriad" charset="0"/>
              </a:rPr>
              <a:t>Önskar distrikt eller klubbar besök av en hundförare med narkotikasökhund, maila Kristina Andersson</a:t>
            </a:r>
          </a:p>
          <a:p>
            <a:pPr marR="0" algn="l" eaLnBrk="1" hangingPunct="1">
              <a:buClr>
                <a:schemeClr val="tx1"/>
              </a:buClr>
            </a:pPr>
            <a:r>
              <a:rPr lang="sv-SE" altLang="sv-SE" sz="2000" dirty="0">
                <a:latin typeface="Myriad" charset="0"/>
              </a:rPr>
              <a:t>        </a:t>
            </a:r>
            <a:r>
              <a:rPr lang="sv-SE" altLang="sv-SE" sz="2000" dirty="0">
                <a:latin typeface="Myriad" charset="0"/>
                <a:hlinkClick r:id="rId2"/>
              </a:rPr>
              <a:t>bkandersson@hotmail.com</a:t>
            </a:r>
            <a:endParaRPr lang="sv-SE" altLang="sv-SE" sz="2000" dirty="0">
              <a:latin typeface="Myriad" charset="0"/>
            </a:endParaRPr>
          </a:p>
          <a:p>
            <a:pPr marR="0" algn="l" eaLnBrk="1" hangingPunct="1">
              <a:buClr>
                <a:schemeClr val="tx1"/>
              </a:buClr>
            </a:pPr>
            <a:endParaRPr lang="sv-SE" altLang="sv-SE" sz="2000" dirty="0">
              <a:latin typeface="Myriad" charset="0"/>
            </a:endParaRPr>
          </a:p>
          <a:p>
            <a:pPr marL="457200" marR="0" indent="-457200" eaLnBrk="1" hangingPunct="1"/>
            <a:endParaRPr lang="sv-SE" altLang="sv-SE" sz="2000" dirty="0">
              <a:latin typeface="Myriad" charset="0"/>
            </a:endParaRP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611560" y="552242"/>
            <a:ext cx="7772400" cy="1440159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 fontScale="2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6149" name="Bildobjekt 4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987425"/>
            <a:ext cx="949325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" descr="http://innerwheel.clubonwebhosting.com/PageFiles/1373/Hicka%202015%c3%a5rs%20IW-hund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4868863"/>
            <a:ext cx="34559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altLang="sv-SE" dirty="0"/>
              <a:t>Narkotikabekämpning</a:t>
            </a:r>
          </a:p>
        </p:txBody>
      </p:sp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/>
              </a:rPr>
              <a:t>IW hundarna har medverkat i 848 narkotikabeslag vid 690 beslagstillfällen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/>
              </a:rPr>
              <a:t> 13 </a:t>
            </a:r>
            <a:r>
              <a:rPr lang="sv-SE" altLang="sv-SE" dirty="0" err="1">
                <a:latin typeface="Myriad"/>
              </a:rPr>
              <a:t>st</a:t>
            </a:r>
            <a:r>
              <a:rPr lang="sv-SE" altLang="sv-SE" dirty="0">
                <a:latin typeface="Myriad"/>
              </a:rPr>
              <a:t> skjutvapen/vapendelar har beslagtagits vid 7 tillfällen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/>
              </a:rPr>
              <a:t>Samhällsnyttan motsvarar 788,3  miljoner kr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/>
              </a:rPr>
              <a:t>26  IW hundar finns i tjänst, tre under utbildning</a:t>
            </a:r>
          </a:p>
          <a:p>
            <a:pPr marL="0" indent="0">
              <a:buNone/>
            </a:pPr>
            <a:r>
              <a:rPr lang="sv-SE" altLang="sv-SE" dirty="0">
                <a:latin typeface="Myriad"/>
              </a:rPr>
              <a:t>      </a:t>
            </a:r>
            <a:r>
              <a:rPr lang="sv-SE" altLang="sv-SE" sz="2000" dirty="0">
                <a:solidFill>
                  <a:schemeClr val="bg1"/>
                </a:solidFill>
                <a:latin typeface="Myriad"/>
              </a:rPr>
              <a:t>OBS! redovisning ovan baseras på kalenderåret 2018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/>
              </a:rPr>
              <a:t>F r om 1 februari 2017 finns endast en nationell hundsamordnare.</a:t>
            </a:r>
          </a:p>
        </p:txBody>
      </p:sp>
      <p:pic>
        <p:nvPicPr>
          <p:cNvPr id="7172" name="Bildobjekt 3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404813"/>
            <a:ext cx="9493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72662" y="476672"/>
            <a:ext cx="7772400" cy="1440159"/>
          </a:xfr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/>
              <a:t>IW-doktorn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9750" y="2205458"/>
            <a:ext cx="7232650" cy="3433341"/>
          </a:xfrm>
        </p:spPr>
        <p:txBody>
          <a:bodyPr/>
          <a:lstStyle/>
          <a:p>
            <a:pPr marL="457200" marR="0" indent="-457200" algn="l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altLang="sv-SE" sz="1800" dirty="0"/>
          </a:p>
          <a:p>
            <a:pPr marL="457200" marR="0" indent="-457200" algn="l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altLang="sv-SE" sz="2100" dirty="0"/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300" dirty="0">
                <a:latin typeface="Myriad" charset="0"/>
              </a:rPr>
              <a:t>Projektledare: Rådspresidenten</a:t>
            </a:r>
          </a:p>
          <a:p>
            <a:pPr marR="0" algn="l" eaLnBrk="1" hangingPunct="1">
              <a:lnSpc>
                <a:spcPct val="80000"/>
              </a:lnSpc>
              <a:buClr>
                <a:schemeClr val="tx1"/>
              </a:buClr>
            </a:pPr>
            <a:endParaRPr lang="sv-SE" altLang="sv-SE" sz="2300" dirty="0">
              <a:latin typeface="Myriad" charset="0"/>
            </a:endParaRP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300" dirty="0">
                <a:latin typeface="Myriad" charset="0"/>
              </a:rPr>
              <a:t>Samarbete med Rotary, fortlöpande</a:t>
            </a:r>
          </a:p>
          <a:p>
            <a:pPr marR="0" algn="l" eaLnBrk="1" hangingPunct="1">
              <a:lnSpc>
                <a:spcPct val="80000"/>
              </a:lnSpc>
              <a:buClr>
                <a:schemeClr val="tx1"/>
              </a:buClr>
            </a:pPr>
            <a:endParaRPr lang="sv-SE" altLang="sv-SE" sz="2300" dirty="0">
              <a:latin typeface="Myriad" charset="0"/>
            </a:endParaRP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300" dirty="0">
                <a:latin typeface="Myriad" charset="0"/>
              </a:rPr>
              <a:t>Utbetalt: 140 311 SEK</a:t>
            </a: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300" dirty="0">
                <a:latin typeface="Myriad" charset="0"/>
              </a:rPr>
              <a:t>IW-läkare/tandläkare kontaktas som föreläsare                       </a:t>
            </a:r>
            <a:r>
              <a:rPr lang="sv-SE" altLang="sv-SE" sz="2300" dirty="0" err="1">
                <a:latin typeface="Myriad" charset="0"/>
              </a:rPr>
              <a:t>tel</a:t>
            </a:r>
            <a:r>
              <a:rPr lang="sv-SE" altLang="sv-SE" sz="2300" dirty="0">
                <a:latin typeface="Myriad" charset="0"/>
              </a:rPr>
              <a:t>: 0383 – 46 74 80 eller info@doktorbank.se</a:t>
            </a:r>
          </a:p>
          <a:p>
            <a:pPr marL="457200" marR="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v-SE" altLang="sv-SE" sz="1800" dirty="0">
              <a:latin typeface="Myriad" charset="0"/>
            </a:endParaRPr>
          </a:p>
        </p:txBody>
      </p:sp>
      <p:pic>
        <p:nvPicPr>
          <p:cNvPr id="8196" name="Bildobjekt 3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404813"/>
            <a:ext cx="9493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" descr="Springande ba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60350"/>
            <a:ext cx="28082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SE" dirty="0"/>
              <a:t>             </a:t>
            </a:r>
            <a:r>
              <a:rPr lang="sv-SE" altLang="sv-SE" dirty="0" err="1"/>
              <a:t>Garissa</a:t>
            </a:r>
            <a:r>
              <a:rPr lang="sv-SE" altLang="sv-SE" dirty="0"/>
              <a:t>, könsstympning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sv-SE" altLang="sv-SE" dirty="0">
              <a:latin typeface="Myriad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sv-SE" altLang="sv-SE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Försäljning av magnetbokmärken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Ann-Christine Edin Sth Ekerö IWC, initiativtagare</a:t>
            </a:r>
          </a:p>
          <a:p>
            <a:pPr marL="0" indent="0" eaLnBrk="1" hangingPunct="1">
              <a:buNone/>
            </a:pPr>
            <a:endParaRPr lang="sv-SE" altLang="sv-SE" dirty="0">
              <a:latin typeface="Myriad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Överskott 2018- 2019     9 000 SEK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sv-SE" altLang="sv-SE" dirty="0">
              <a:latin typeface="Myriad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v-SE" altLang="sv-SE" dirty="0">
                <a:latin typeface="Myriad" charset="0"/>
              </a:rPr>
              <a:t>OBS! inköp av 2000 </a:t>
            </a:r>
            <a:r>
              <a:rPr lang="sv-SE" altLang="sv-SE" dirty="0" err="1">
                <a:latin typeface="Myriad" charset="0"/>
              </a:rPr>
              <a:t>st</a:t>
            </a:r>
            <a:r>
              <a:rPr lang="sv-SE" altLang="sv-SE" dirty="0">
                <a:latin typeface="Myriad" charset="0"/>
              </a:rPr>
              <a:t> bokmärken för 17 813  SEK, därför är överskottet betydligt mindre detta verksamhetsår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sv-SE" altLang="sv-SE" dirty="0">
                <a:latin typeface="Myriad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sv-SE" altLang="sv-SE" dirty="0">
              <a:latin typeface="Myriad" charset="0"/>
            </a:endParaRPr>
          </a:p>
        </p:txBody>
      </p:sp>
      <p:pic>
        <p:nvPicPr>
          <p:cNvPr id="10244" name="Bildobjekt 3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9477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512167"/>
          </a:xfr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/>
              <a:t>  Silviasystrarna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4213" y="2133600"/>
            <a:ext cx="7264400" cy="4463752"/>
          </a:xfrm>
        </p:spPr>
        <p:txBody>
          <a:bodyPr/>
          <a:lstStyle/>
          <a:p>
            <a:pPr marL="457200" marR="0" indent="-457200" algn="l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altLang="sv-SE" sz="2200" dirty="0"/>
          </a:p>
          <a:p>
            <a:pPr marL="457200" marR="0" indent="-457200" algn="l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altLang="sv-SE" sz="2200" dirty="0"/>
          </a:p>
          <a:p>
            <a:pPr marL="457200" marR="0" indent="-457200" algn="l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altLang="sv-SE" sz="2200" dirty="0"/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400" dirty="0">
                <a:latin typeface="Myriad" charset="0"/>
              </a:rPr>
              <a:t>Projektledare: Christina Persson, Sthlm- </a:t>
            </a:r>
            <a:r>
              <a:rPr lang="sv-SE" altLang="sv-SE" sz="2400" dirty="0" err="1">
                <a:latin typeface="Myriad" charset="0"/>
              </a:rPr>
              <a:t>Ekeröd</a:t>
            </a:r>
            <a:r>
              <a:rPr lang="sv-SE" altLang="sv-SE" sz="2400" dirty="0">
                <a:latin typeface="Myriad" charset="0"/>
              </a:rPr>
              <a:t> IWC</a:t>
            </a:r>
          </a:p>
          <a:p>
            <a:pPr marR="0" algn="l" eaLnBrk="1" hangingPunct="1">
              <a:lnSpc>
                <a:spcPct val="80000"/>
              </a:lnSpc>
              <a:buClr>
                <a:schemeClr val="tx1"/>
              </a:buClr>
            </a:pPr>
            <a:endParaRPr lang="sv-SE" altLang="sv-SE" sz="2400" dirty="0">
              <a:latin typeface="Myriad" charset="0"/>
            </a:endParaRP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400" dirty="0">
                <a:latin typeface="Myriad" charset="0"/>
              </a:rPr>
              <a:t>Fyra stipendier 2018/2019 till Silviasjuksköterska  och Silviasyster à 10 000 SEK</a:t>
            </a: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400" dirty="0">
                <a:latin typeface="Myriad" charset="0"/>
              </a:rPr>
              <a:t>Finansiering: överskott från försäljning av Gertrud Anderbergs rosenkort</a:t>
            </a: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400" dirty="0">
                <a:latin typeface="Myriad" charset="0"/>
              </a:rPr>
              <a:t>Resultat gåvor + försäljning:  101 860 SEK SEK</a:t>
            </a:r>
            <a:br>
              <a:rPr lang="sv-SE" altLang="sv-SE" sz="2400" dirty="0">
                <a:latin typeface="Myriad" charset="0"/>
              </a:rPr>
            </a:br>
            <a:r>
              <a:rPr lang="sv-SE" altLang="sv-SE" sz="2400" dirty="0">
                <a:latin typeface="Myriad" charset="0"/>
              </a:rPr>
              <a:t>Kostnader: inköp av kort + </a:t>
            </a:r>
            <a:r>
              <a:rPr lang="sv-SE" altLang="sv-SE" sz="2400" dirty="0" err="1">
                <a:latin typeface="Myriad" charset="0"/>
              </a:rPr>
              <a:t>adm</a:t>
            </a:r>
            <a:r>
              <a:rPr lang="sv-SE" altLang="sv-SE" sz="2400" dirty="0">
                <a:latin typeface="Myriad" charset="0"/>
              </a:rPr>
              <a:t>: 9 116 SEK  </a:t>
            </a:r>
          </a:p>
          <a:p>
            <a:pPr marL="457200" marR="0" indent="-457200" algn="l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v-SE" altLang="sv-SE" sz="2400" dirty="0">
                <a:latin typeface="Myriad" charset="0"/>
              </a:rPr>
              <a:t>Avsatt till stipendier 2019/ 2020:  52 744 SEK</a:t>
            </a:r>
          </a:p>
          <a:p>
            <a:pPr marL="457200" marR="0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altLang="sv-SE" sz="2200" dirty="0">
              <a:latin typeface="Myriad" charset="0"/>
            </a:endParaRPr>
          </a:p>
        </p:txBody>
      </p:sp>
      <p:pic>
        <p:nvPicPr>
          <p:cNvPr id="9220" name="Bildobjekt 3" descr="http://www.internationalinnerwheel.org/assets/files/logos/IW-logo-blue-yellow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2425"/>
            <a:ext cx="935037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2" descr="Silviasjuksköterskor 2016. Foto: Yanan Li, Silviahem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-32084"/>
            <a:ext cx="2484438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Silviasystrar 2016. &#10;Foto: Yanan Li, Silviahemm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1557338"/>
            <a:ext cx="2484438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8E6BF98-0FC6-4447-9E11-9BF21F992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836712"/>
            <a:ext cx="1234480" cy="103528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DC0D5211-1009-43F0-81E6-2549EF42D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209922"/>
          </a:xfrm>
        </p:spPr>
        <p:txBody>
          <a:bodyPr/>
          <a:lstStyle/>
          <a:p>
            <a:r>
              <a:rPr lang="sv-SE" dirty="0"/>
              <a:t>	     Totalt insamlade medel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B1BB6-D4E0-48C9-8A62-B1BBDDC49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r>
              <a:rPr lang="sv-SE" dirty="0">
                <a:latin typeface="+mj-lt"/>
              </a:rPr>
              <a:t>	</a:t>
            </a:r>
            <a:r>
              <a:rPr lang="sv-SE" sz="2400" dirty="0">
                <a:latin typeface="+mj-lt"/>
              </a:rPr>
              <a:t>Från 15 mars  2018 – 14 mars 2019, enligt FN:s</a:t>
            </a:r>
          </a:p>
          <a:p>
            <a:pPr marL="393700" lvl="1" indent="0">
              <a:buNone/>
            </a:pPr>
            <a:r>
              <a:rPr lang="sv-SE" dirty="0">
                <a:latin typeface="+mj-lt"/>
              </a:rPr>
              <a:t>	Kommittéorganisation uppgick bidragen till </a:t>
            </a:r>
          </a:p>
          <a:p>
            <a:endParaRPr lang="sv-SE" dirty="0">
              <a:latin typeface="+mj-lt"/>
            </a:endParaRPr>
          </a:p>
          <a:p>
            <a:pPr marL="0" indent="0">
              <a:buNone/>
            </a:pPr>
            <a:r>
              <a:rPr lang="sv-SE" sz="4400" b="1" dirty="0">
                <a:latin typeface="+mj-lt"/>
              </a:rPr>
              <a:t>		</a:t>
            </a:r>
            <a:r>
              <a:rPr lang="sv-SE" sz="4400" b="1" u="sng" dirty="0">
                <a:latin typeface="+mj-lt"/>
              </a:rPr>
              <a:t>1 013 568 SEK</a:t>
            </a:r>
          </a:p>
          <a:p>
            <a:pPr marL="0" indent="0">
              <a:buNone/>
            </a:pPr>
            <a:endParaRPr lang="sv-SE" sz="4400" b="1" u="sng" dirty="0">
              <a:latin typeface="+mj-lt"/>
            </a:endParaRPr>
          </a:p>
          <a:p>
            <a:pPr marL="0" indent="0">
              <a:buNone/>
            </a:pPr>
            <a:r>
              <a:rPr lang="sv-SE" sz="2000" dirty="0">
                <a:latin typeface="+mj-lt"/>
              </a:rPr>
              <a:t>OBS! Redovisningen ovan av våra nyss nämnda hjälpprojekt redovisar hela verksamhetsåret 2018/ 2019 samt den  15 mars- 30 juni 2019, läggs till vid nästa redovisning 14 mars 2020</a:t>
            </a:r>
          </a:p>
        </p:txBody>
      </p:sp>
    </p:spTree>
    <p:extLst>
      <p:ext uri="{BB962C8B-B14F-4D97-AF65-F5344CB8AC3E}">
        <p14:creationId xmlns:p14="http://schemas.microsoft.com/office/powerpoint/2010/main" val="3750358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241</Words>
  <Application>Microsoft Office PowerPoint</Application>
  <PresentationFormat>Bildspel på skärmen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Constantia</vt:lpstr>
      <vt:lpstr>Myriad</vt:lpstr>
      <vt:lpstr>Wingdings</vt:lpstr>
      <vt:lpstr>Wingdings 2</vt:lpstr>
      <vt:lpstr>Flöde</vt:lpstr>
      <vt:lpstr>        Hjälpprojekten Inner Wheel </vt:lpstr>
      <vt:lpstr>    Garissa </vt:lpstr>
      <vt:lpstr>Narkotikabekämpning</vt:lpstr>
      <vt:lpstr>Narkotikabekämpning</vt:lpstr>
      <vt:lpstr>IW-doktorn</vt:lpstr>
      <vt:lpstr>             Garissa, könsstympning</vt:lpstr>
      <vt:lpstr>  Silviasystrarna</vt:lpstr>
      <vt:lpstr>      Totalt insamlade medel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Hjälpprojekten Inner Wheel</dc:title>
  <dc:creator>Wyndhamn</dc:creator>
  <cp:lastModifiedBy>Elisabeth von Friesendorff</cp:lastModifiedBy>
  <cp:revision>93</cp:revision>
  <cp:lastPrinted>2017-08-09T12:34:49Z</cp:lastPrinted>
  <dcterms:created xsi:type="dcterms:W3CDTF">2016-06-27T14:04:10Z</dcterms:created>
  <dcterms:modified xsi:type="dcterms:W3CDTF">2019-10-03T16:48:03Z</dcterms:modified>
</cp:coreProperties>
</file>