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73" r:id="rId8"/>
    <p:sldId id="262" r:id="rId9"/>
    <p:sldId id="265" r:id="rId10"/>
    <p:sldId id="269" r:id="rId11"/>
    <p:sldId id="271" r:id="rId12"/>
    <p:sldId id="264" r:id="rId13"/>
    <p:sldId id="263" r:id="rId14"/>
    <p:sldId id="270" r:id="rId15"/>
    <p:sldId id="267" r:id="rId16"/>
    <p:sldId id="272" r:id="rId17"/>
    <p:sldId id="266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43" autoAdjust="0"/>
  </p:normalViewPr>
  <p:slideViewPr>
    <p:cSldViewPr>
      <p:cViewPr>
        <p:scale>
          <a:sx n="100" d="100"/>
          <a:sy n="100" d="100"/>
        </p:scale>
        <p:origin x="-51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5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24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47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7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72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5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3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12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81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8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538C-8FA5-44AC-98E3-DF9A4128BDDF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4554-AEC6-4D89-A2A6-72656A817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57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innerwheel.se/media/2201/siwr-ej_foton-fraan-convention_2018.pdf#page=7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60969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67544" y="105179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CONVENTION I MELBOURNE 11 – 14 APRIL 2018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8" y="2420888"/>
            <a:ext cx="3039169" cy="223453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04" y="1564035"/>
            <a:ext cx="3119139" cy="222500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04" y="4293096"/>
            <a:ext cx="3335164" cy="216024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007"/>
            <a:ext cx="1036320" cy="1002792"/>
          </a:xfrm>
          <a:prstGeom prst="rect">
            <a:avLst/>
          </a:prstGeom>
        </p:spPr>
      </p:pic>
      <p:sp>
        <p:nvSpPr>
          <p:cNvPr id="8" name="Rectangle 1">
            <a:hlinkClick r:id="rId7" tooltip="Sida 76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70202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Foton från Convention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99205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Melbourne 2018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7483647" y="40634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Elisabet Jensen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5">
            <a:hlinkClick r:id="rId7" tooltip="Sida 76"/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70202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Foton från Convention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099205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Melbourne 2018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147483647" y="40649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Elisabet Jensen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9">
            <a:hlinkClick r:id="rId7" tooltip="Sida 76"/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670202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Foton från Convention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099205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Melbourne 2018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147483647" y="40649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Elisabet Jensen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13">
            <a:hlinkClick r:id="rId7" tooltip="Sida 76"/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670202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Foton från Convention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099205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Melbourne 2018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147483647" y="40649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Elisabet Jensen</a:t>
            </a:r>
            <a:endParaRPr kumimoji="0" lang="sv-SE" altLang="sv-S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5536" y="20405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Motioner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som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antogs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vid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Convention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2018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708920"/>
            <a:ext cx="745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Antalet hedersmedlemmar får inte överstiga fyra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Om VU i två distrikt är överens får medlem som önskar det byta klubb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För ny klubb behöver namnet inte motsvara Rotaryklubbens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Medlem som går till domstol utan att först ha försökt lösa problemet internt ska uteslutas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Klubbar får föreslå hedersmedlemmar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000"/>
            <a:ext cx="3312368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5536" y="20405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Motioner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som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antogs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vid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Convention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2018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708920"/>
            <a:ext cx="7452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Protokoll från </a:t>
            </a:r>
            <a:r>
              <a:rPr lang="sv-SE" sz="2800" dirty="0" err="1" smtClean="0">
                <a:solidFill>
                  <a:schemeClr val="bg1"/>
                </a:solidFill>
              </a:rPr>
              <a:t>IIWs</a:t>
            </a:r>
            <a:r>
              <a:rPr lang="sv-SE" sz="2800" dirty="0" smtClean="0">
                <a:solidFill>
                  <a:schemeClr val="bg1"/>
                </a:solidFill>
              </a:rPr>
              <a:t> styrelsemöte samt räkenskaper skickas till alla klubbar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Nationalrepresentant får inte samtidigt inneha funktion på klubb- eller distriktsnivå inte heller delta i distriktsarbete i land utan nationell styrelse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Uppdrag som nationalrepresentant behörig att bli Board Director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000"/>
            <a:ext cx="3312368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3528" y="205846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Vägen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framåt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för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organisationen</a:t>
            </a:r>
            <a:r>
              <a:rPr lang="sv-SE" sz="2000" b="1" dirty="0" smtClean="0">
                <a:solidFill>
                  <a:schemeClr val="bg1"/>
                </a:solidFill>
              </a:rPr>
              <a:t>: </a:t>
            </a:r>
            <a:r>
              <a:rPr lang="sv-SE" sz="3200" b="1" dirty="0" smtClean="0">
                <a:solidFill>
                  <a:schemeClr val="bg1"/>
                </a:solidFill>
              </a:rPr>
              <a:t>Luisa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Vinciguerra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1540" y="3212976"/>
            <a:ext cx="7524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Inner Wheels framtid är </a:t>
            </a:r>
            <a:r>
              <a:rPr lang="sv-SE" sz="2800" b="1" dirty="0" smtClean="0">
                <a:solidFill>
                  <a:schemeClr val="bg1"/>
                </a:solidFill>
              </a:rPr>
              <a:t>öppen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Vår </a:t>
            </a:r>
            <a:r>
              <a:rPr lang="sv-SE" sz="2800" b="1" dirty="0" smtClean="0">
                <a:solidFill>
                  <a:schemeClr val="bg1"/>
                </a:solidFill>
              </a:rPr>
              <a:t>vision</a:t>
            </a:r>
            <a:r>
              <a:rPr lang="sv-SE" sz="2800" dirty="0" smtClean="0">
                <a:solidFill>
                  <a:schemeClr val="bg1"/>
                </a:solidFill>
              </a:rPr>
              <a:t> är vad vi gör och kommer att göra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Framtiden har ett ”gammalt” hjärta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Tänk globalt – agera lokalt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Bevara tradition och introducera förnyelse/förändringar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D:\Bilder\2018\April\DSC06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42" y="280969"/>
            <a:ext cx="2453523" cy="16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5536" y="141277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Sammanfattning av rapporter från FN representanterna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489994"/>
            <a:ext cx="7524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Åldersdiskriminering är ett brott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Den 1:e oktober 2018 – Åldrandets dag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Våld är det effektivaste sättet att dominera kvinnor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14 miljoner flickor gifter sig före 18 år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Flickors utbildning eftersatt – investera i det – bästa sättet att utrota fattigdom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767 miljoner lever på mindre än 1.90 US dollar per dag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793 miljoner lider brist på mat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3528" y="168748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Interactive</a:t>
            </a:r>
            <a:r>
              <a:rPr lang="sv-SE" sz="3200" b="1" dirty="0" smtClean="0">
                <a:solidFill>
                  <a:schemeClr val="bg1"/>
                </a:solidFill>
              </a:rPr>
              <a:t> Talk Show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Deltagare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Kapila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>
                <a:solidFill>
                  <a:schemeClr val="bg1"/>
                </a:solidFill>
              </a:rPr>
              <a:t>G</a:t>
            </a:r>
            <a:r>
              <a:rPr lang="sv-SE" sz="2800" dirty="0" smtClean="0">
                <a:solidFill>
                  <a:schemeClr val="bg1"/>
                </a:solidFill>
              </a:rPr>
              <a:t>upta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och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fem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tidigare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IIWP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och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BD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 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708920"/>
            <a:ext cx="745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</a:rPr>
              <a:t>Ämnen som diskuterades: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Ändra sättet du tjänar mänskligheten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För att ha framgång behöver IW samarbeta med andra organisationer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Träningsprogram för ledare på alla nivåer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Uppmuntra kommunikation, använd teknologin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Förenta Nationerna och Inner Wheel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800" dirty="0" smtClean="0">
                <a:solidFill>
                  <a:schemeClr val="bg1"/>
                </a:solidFill>
              </a:rPr>
              <a:t>Genom att satsa på samma projekt blir det större påverkan 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Bilder\2018\April\DSC06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517"/>
            <a:ext cx="2480328" cy="14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C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23528" y="13354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Convention 2021 i Jaipur, Indien– den rosa staden</a:t>
            </a:r>
            <a:endParaRPr lang="sv-SE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Bilder\2018\April\DSC06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5646"/>
            <a:ext cx="6912768" cy="46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301006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J</a:t>
            </a:r>
            <a:r>
              <a:rPr lang="sv-SE" sz="3200" dirty="0" smtClean="0">
                <a:solidFill>
                  <a:schemeClr val="bg1"/>
                </a:solidFill>
              </a:rPr>
              <a:t>aipur – den rosa staden – i Rajasthan, 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3,1 millioner, grundad 1727 av </a:t>
            </a:r>
            <a:r>
              <a:rPr lang="sv-SE" sz="3200" dirty="0" err="1" smtClean="0">
                <a:solidFill>
                  <a:schemeClr val="bg1"/>
                </a:solidFill>
              </a:rPr>
              <a:t>Jai</a:t>
            </a:r>
            <a:r>
              <a:rPr lang="sv-SE" sz="3200" dirty="0" smtClean="0">
                <a:solidFill>
                  <a:schemeClr val="bg1"/>
                </a:solidFill>
              </a:rPr>
              <a:t> Singh II</a:t>
            </a: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760640" cy="56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4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15974"/>
            <a:ext cx="8478890" cy="1301006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Några av de svenska deltagarna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1472"/>
            <a:ext cx="8828586" cy="58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887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221573" y="980729"/>
            <a:ext cx="66627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b="1" dirty="0" smtClean="0">
              <a:solidFill>
                <a:schemeClr val="bg1"/>
              </a:solidFill>
            </a:endParaRPr>
          </a:p>
          <a:p>
            <a:endParaRPr lang="sv-SE" sz="2400" b="1" dirty="0" smtClean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  <a:p>
            <a:r>
              <a:rPr lang="sv-SE" sz="3200" b="1" dirty="0" err="1" smtClean="0">
                <a:solidFill>
                  <a:schemeClr val="bg1"/>
                </a:solidFill>
              </a:rPr>
              <a:t>Kapila</a:t>
            </a:r>
            <a:r>
              <a:rPr lang="sv-SE" sz="24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Guptas</a:t>
            </a:r>
            <a:r>
              <a:rPr lang="sv-SE" sz="24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linjetal</a:t>
            </a:r>
            <a:r>
              <a:rPr lang="sv-SE" sz="2400" b="1" dirty="0" smtClean="0">
                <a:solidFill>
                  <a:schemeClr val="bg1"/>
                </a:solidFill>
              </a:rPr>
              <a:t> den </a:t>
            </a:r>
            <a:r>
              <a:rPr lang="sv-SE" sz="3200" b="1" dirty="0" smtClean="0">
                <a:solidFill>
                  <a:schemeClr val="bg1"/>
                </a:solidFill>
              </a:rPr>
              <a:t>11</a:t>
            </a:r>
            <a:r>
              <a:rPr lang="sv-SE" sz="24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april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221574" y="2564904"/>
            <a:ext cx="69868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    </a:t>
            </a:r>
            <a:endParaRPr lang="sv-SE" sz="3200" dirty="0" smtClean="0">
              <a:solidFill>
                <a:schemeClr val="bg1"/>
              </a:solidFill>
            </a:endParaRPr>
          </a:p>
          <a:p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Skillnaden mellan ”</a:t>
            </a:r>
            <a:r>
              <a:rPr lang="sv-SE" sz="3200" b="1" dirty="0" err="1" smtClean="0">
                <a:solidFill>
                  <a:schemeClr val="bg1"/>
                </a:solidFill>
              </a:rPr>
              <a:t>leader</a:t>
            </a:r>
            <a:r>
              <a:rPr lang="sv-SE" sz="3200" b="1" dirty="0" smtClean="0">
                <a:solidFill>
                  <a:schemeClr val="bg1"/>
                </a:solidFill>
              </a:rPr>
              <a:t>” och ”manager”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chemeClr val="bg1"/>
                </a:solidFill>
              </a:rPr>
              <a:t>”</a:t>
            </a:r>
            <a:r>
              <a:rPr lang="sv-SE" sz="2400" dirty="0" err="1">
                <a:solidFill>
                  <a:schemeClr val="bg1"/>
                </a:solidFill>
              </a:rPr>
              <a:t>L</a:t>
            </a:r>
            <a:r>
              <a:rPr lang="sv-SE" sz="2400" dirty="0" err="1" smtClean="0">
                <a:solidFill>
                  <a:schemeClr val="bg1"/>
                </a:solidFill>
              </a:rPr>
              <a:t>eader</a:t>
            </a:r>
            <a:r>
              <a:rPr lang="sv-SE" sz="2400" dirty="0" smtClean="0">
                <a:solidFill>
                  <a:schemeClr val="bg1"/>
                </a:solidFill>
              </a:rPr>
              <a:t>” : långsiktighet, möjligheter, övertygande, övertygelse, vision, inspiration, återskapa Inner Wheel, förändra där du befinner dig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chemeClr val="bg1"/>
                </a:solidFill>
              </a:rPr>
              <a:t>”Manager” :</a:t>
            </a:r>
          </a:p>
          <a:p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smtClean="0">
                <a:solidFill>
                  <a:schemeClr val="bg1"/>
                </a:solidFill>
              </a:rPr>
              <a:t>    förvaltning, administration, ordergivning</a:t>
            </a:r>
          </a:p>
          <a:p>
            <a:r>
              <a:rPr lang="sv-SE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14" y="156245"/>
            <a:ext cx="3168352" cy="187220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324"/>
            <a:ext cx="1036320" cy="100279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6245"/>
            <a:ext cx="1080120" cy="11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3"/>
            <a:ext cx="9455399" cy="73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115616" y="2420888"/>
            <a:ext cx="68407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Mindre administration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Skapa nya klubbar – attraktiva för moderna kvinnor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Tänka nytt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Kommunicera och använda nya medier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Anpassa de nationella stadgarna till varje lands behov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Ställ frågan: Vad är fel? Hitta lösningen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800" dirty="0" smtClean="0">
                <a:solidFill>
                  <a:schemeClr val="bg1"/>
                </a:solidFill>
              </a:rPr>
              <a:t>Ledaren ska återskapa och förändra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5968"/>
            <a:ext cx="864096" cy="78676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5968"/>
            <a:ext cx="1008112" cy="78676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2704677" cy="163630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19411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bg1"/>
                </a:solidFill>
              </a:rPr>
              <a:t>Kapila</a:t>
            </a:r>
            <a:r>
              <a:rPr lang="sv-SE" sz="3200" dirty="0" smtClean="0">
                <a:solidFill>
                  <a:schemeClr val="bg1"/>
                </a:solidFill>
              </a:rPr>
              <a:t> Guptas Vision: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-564242"/>
            <a:ext cx="9168383" cy="746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9512" y="1628800"/>
            <a:ext cx="816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Symposium – tre talare 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57398" y="2356098"/>
            <a:ext cx="81470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chemeClr val="bg1"/>
                </a:solidFill>
              </a:rPr>
              <a:t>Synergy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2800" b="1" dirty="0" smtClean="0">
                <a:solidFill>
                  <a:schemeClr val="bg1"/>
                </a:solidFill>
              </a:rPr>
              <a:t>in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2800" b="1" dirty="0" smtClean="0">
                <a:solidFill>
                  <a:schemeClr val="bg1"/>
                </a:solidFill>
              </a:rPr>
              <a:t>Inner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2800" b="1" dirty="0" smtClean="0">
                <a:solidFill>
                  <a:schemeClr val="bg1"/>
                </a:solidFill>
              </a:rPr>
              <a:t>Wheel</a:t>
            </a:r>
            <a:r>
              <a:rPr lang="sv-SE" sz="2000" b="1" dirty="0" smtClean="0">
                <a:solidFill>
                  <a:schemeClr val="bg1"/>
                </a:solidFill>
              </a:rPr>
              <a:t>: </a:t>
            </a:r>
            <a:r>
              <a:rPr lang="sv-SE" sz="2800" b="1" dirty="0" err="1" smtClean="0">
                <a:solidFill>
                  <a:schemeClr val="bg1"/>
                </a:solidFill>
              </a:rPr>
              <a:t>Together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2800" b="1" dirty="0" err="1">
                <a:solidFill>
                  <a:schemeClr val="bg1"/>
                </a:solidFill>
              </a:rPr>
              <a:t>W</a:t>
            </a:r>
            <a:r>
              <a:rPr lang="sv-SE" sz="2800" b="1" dirty="0" err="1" smtClean="0">
                <a:solidFill>
                  <a:schemeClr val="bg1"/>
                </a:solidFill>
              </a:rPr>
              <a:t>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2800" b="1" dirty="0" smtClean="0">
                <a:solidFill>
                  <a:schemeClr val="bg1"/>
                </a:solidFill>
              </a:rPr>
              <a:t>Make a </a:t>
            </a:r>
            <a:r>
              <a:rPr lang="sv-SE" sz="2800" b="1" dirty="0" err="1" smtClean="0">
                <a:solidFill>
                  <a:schemeClr val="bg1"/>
                </a:solidFill>
              </a:rPr>
              <a:t>Difference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	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	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Vår identitet,  viktigt vad vi gör, vilka vi är      Varumärket Inner Wheel: Namnet, Loggan, Framtiden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Inspirerande ledare: Modig, Förnyande, Aktiv, Anpassa </a:t>
            </a:r>
            <a:r>
              <a:rPr lang="sv-SE" sz="2800" dirty="0" err="1" smtClean="0">
                <a:solidFill>
                  <a:schemeClr val="bg1"/>
                </a:solidFill>
              </a:rPr>
              <a:t>bye-laws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66" y="-90703"/>
            <a:ext cx="3096344" cy="18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4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96525" y="1806417"/>
            <a:ext cx="76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Building</a:t>
            </a:r>
            <a:r>
              <a:rPr lang="sv-SE" sz="3200" b="1" dirty="0" smtClean="0">
                <a:solidFill>
                  <a:schemeClr val="bg1"/>
                </a:solidFill>
              </a:rPr>
              <a:t> Bridges for a Global Community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51520" y="239119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bg1"/>
                </a:solidFill>
              </a:rPr>
              <a:t>Att vara kvinna: hårt arbete, könsdiskriminering i undervisning, uppmuntra flickor till utbildning och yrkesutövning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bg1"/>
                </a:solidFill>
              </a:rPr>
              <a:t>Uppmuntra en vilja att hjälpa och stödja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bg1"/>
                </a:solidFill>
              </a:rPr>
              <a:t>Framtidens röst  - effektiv kommunikation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 rot="10800000" flipV="1">
            <a:off x="439738" y="4864804"/>
            <a:ext cx="68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Live Green – Think Green- Love Green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31763" y="5157192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>
              <a:solidFill>
                <a:schemeClr val="bg1"/>
              </a:solidFill>
            </a:endParaRPr>
          </a:p>
          <a:p>
            <a:r>
              <a:rPr lang="sv-SE" sz="2800" dirty="0" err="1" smtClean="0">
                <a:solidFill>
                  <a:schemeClr val="bg1"/>
                </a:solidFill>
              </a:rPr>
              <a:t>Recycla</a:t>
            </a:r>
            <a:r>
              <a:rPr lang="sv-SE" sz="2800" dirty="0" smtClean="0">
                <a:solidFill>
                  <a:schemeClr val="bg1"/>
                </a:solidFill>
              </a:rPr>
              <a:t>, återanvänd, naturen behöver dig, vatten är jordens blod, bevara våra grönområden, bidra till renare luft</a:t>
            </a:r>
          </a:p>
          <a:p>
            <a:endParaRPr lang="sv-SE" sz="28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3024336" cy="16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1550" y="1335448"/>
            <a:ext cx="8010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Restructure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and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Streamline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the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Triennial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Convention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95536" y="2276872"/>
            <a:ext cx="82089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chemeClr val="bg1"/>
                </a:solidFill>
              </a:rPr>
              <a:t>Bevara principerna, reglerna hjälper, titta på framgångar, varför gick du med, var modern, elektronisk röstning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chemeClr val="bg1"/>
                </a:solidFill>
              </a:rPr>
              <a:t>Förslag på upplägg av Convention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Tisdagen 12:00 – onsdagen 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smtClean="0">
                <a:solidFill>
                  <a:schemeClr val="bg1"/>
                </a:solidFill>
              </a:rPr>
              <a:t>Motioner och ”Business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Torsdagen f.m.		  Symposium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Torsdagen e.m.		  Öppningsceremonin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Fredagen f.m. – e.m.	 ”Workshops”, diskussioner, </a:t>
            </a:r>
          </a:p>
          <a:p>
            <a:r>
              <a:rPr lang="sv-SE" sz="2400" dirty="0">
                <a:solidFill>
                  <a:schemeClr val="bg1"/>
                </a:solidFill>
              </a:rPr>
              <a:t>	</a:t>
            </a:r>
            <a:r>
              <a:rPr lang="sv-SE" sz="2400" dirty="0" smtClean="0">
                <a:solidFill>
                  <a:schemeClr val="bg1"/>
                </a:solidFill>
              </a:rPr>
              <a:t>			  seminarier, föreläsningar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Fredagen kvällen		  Galamiddag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Lördagen			  Avslutningsceremonin</a:t>
            </a:r>
            <a:r>
              <a:rPr lang="sv-SE" sz="2000" dirty="0" smtClean="0">
                <a:solidFill>
                  <a:schemeClr val="bg1"/>
                </a:solidFill>
              </a:rPr>
              <a:t>		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20638" y="205846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Women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are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not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only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Brides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643238"/>
            <a:ext cx="8388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Fyra unga kvinnor berättade varför de är medlemmar och hur de ser att organisationen kan vara ett verktyg att påverka</a:t>
            </a:r>
            <a:endParaRPr lang="sv-SE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Rosita </a:t>
            </a:r>
            <a:r>
              <a:rPr lang="sv-SE" sz="2800" dirty="0" err="1" smtClean="0">
                <a:solidFill>
                  <a:schemeClr val="bg1"/>
                </a:solidFill>
              </a:rPr>
              <a:t>Yordanova</a:t>
            </a:r>
            <a:r>
              <a:rPr lang="sv-SE" sz="2800" dirty="0" smtClean="0">
                <a:solidFill>
                  <a:schemeClr val="bg1"/>
                </a:solidFill>
              </a:rPr>
              <a:t>, Bulgarien: </a:t>
            </a:r>
            <a:r>
              <a:rPr lang="sv-SE" sz="2800" i="1" dirty="0" smtClean="0">
                <a:solidFill>
                  <a:schemeClr val="bg1"/>
                </a:solidFill>
              </a:rPr>
              <a:t>Inner Wheel </a:t>
            </a:r>
            <a:r>
              <a:rPr lang="sv-SE" sz="2800" dirty="0" smtClean="0">
                <a:solidFill>
                  <a:schemeClr val="bg1"/>
                </a:solidFill>
              </a:rPr>
              <a:t>-</a:t>
            </a:r>
            <a:r>
              <a:rPr lang="sv-SE" sz="2800" i="1" dirty="0" smtClean="0">
                <a:solidFill>
                  <a:schemeClr val="bg1"/>
                </a:solidFill>
              </a:rPr>
              <a:t>Vänskap utan gränser, delta överallt i världen, röst i FN</a:t>
            </a:r>
            <a:endParaRPr lang="sv-SE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err="1" smtClean="0">
                <a:solidFill>
                  <a:schemeClr val="bg1"/>
                </a:solidFill>
              </a:rPr>
              <a:t>Adaora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Nwanda</a:t>
            </a:r>
            <a:r>
              <a:rPr lang="sv-SE" sz="2800" dirty="0" smtClean="0">
                <a:solidFill>
                  <a:schemeClr val="bg1"/>
                </a:solidFill>
              </a:rPr>
              <a:t>, Nigeria: </a:t>
            </a:r>
            <a:r>
              <a:rPr lang="sv-SE" sz="2800" i="1" dirty="0" smtClean="0">
                <a:solidFill>
                  <a:schemeClr val="bg1"/>
                </a:solidFill>
              </a:rPr>
              <a:t>Förändra dig själv så som du vill att världen ska förändras. FGM – genom påverkan i hembyn förändrades bruket inom ett år. Empati och effektiv kommunikation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000"/>
            <a:ext cx="3312368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20638" y="205846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Women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are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not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only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Brides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643238"/>
            <a:ext cx="8748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err="1" smtClean="0">
                <a:solidFill>
                  <a:schemeClr val="bg1"/>
                </a:solidFill>
              </a:rPr>
              <a:t>Sandhya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Bhat</a:t>
            </a:r>
            <a:r>
              <a:rPr lang="sv-SE" sz="2800" dirty="0" smtClean="0">
                <a:solidFill>
                  <a:schemeClr val="bg1"/>
                </a:solidFill>
              </a:rPr>
              <a:t>, Indien: </a:t>
            </a:r>
            <a:r>
              <a:rPr lang="sv-SE" sz="2800" i="1" dirty="0" smtClean="0">
                <a:solidFill>
                  <a:schemeClr val="bg1"/>
                </a:solidFill>
              </a:rPr>
              <a:t>Mitt läkaryrke – ett verktyg att använda i service, en möjlighet att hjälpa och delta i hjälparbete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err="1" smtClean="0">
                <a:solidFill>
                  <a:schemeClr val="bg1"/>
                </a:solidFill>
              </a:rPr>
              <a:t>Ayushri</a:t>
            </a:r>
            <a:r>
              <a:rPr lang="sv-SE" sz="2800" dirty="0" smtClean="0">
                <a:solidFill>
                  <a:schemeClr val="bg1"/>
                </a:solidFill>
              </a:rPr>
              <a:t> Pavel, Nepal: </a:t>
            </a:r>
            <a:r>
              <a:rPr lang="sv-SE" sz="2800" i="1" dirty="0" smtClean="0">
                <a:solidFill>
                  <a:schemeClr val="bg1"/>
                </a:solidFill>
              </a:rPr>
              <a:t>Löfte att bära arvet vidare</a:t>
            </a:r>
            <a:r>
              <a:rPr lang="sv-SE" sz="2800" dirty="0" smtClean="0">
                <a:solidFill>
                  <a:schemeClr val="bg1"/>
                </a:solidFill>
              </a:rPr>
              <a:t>, </a:t>
            </a:r>
            <a:r>
              <a:rPr lang="sv-SE" sz="2800" i="1" dirty="0" smtClean="0">
                <a:solidFill>
                  <a:schemeClr val="bg1"/>
                </a:solidFill>
              </a:rPr>
              <a:t>arbeta för organisationen, föra budskapet vidare</a:t>
            </a:r>
            <a:endParaRPr lang="sv-SE" sz="2800" i="1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000"/>
            <a:ext cx="3312368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3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36320" cy="10027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51520" y="15705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Resultatet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av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smtClean="0">
                <a:solidFill>
                  <a:schemeClr val="bg1"/>
                </a:solidFill>
              </a:rPr>
              <a:t>röstningen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75556" y="2708920"/>
            <a:ext cx="74528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 smtClean="0">
                <a:solidFill>
                  <a:schemeClr val="bg1"/>
                </a:solidFill>
              </a:rPr>
              <a:t>Ja</a:t>
            </a:r>
            <a:r>
              <a:rPr lang="sv-SE" sz="2800" dirty="0" smtClean="0">
                <a:solidFill>
                  <a:schemeClr val="bg1"/>
                </a:solidFill>
              </a:rPr>
              <a:t>: Motionerna 1, 2, 4, 5, 6, 7, 8, </a:t>
            </a:r>
            <a:r>
              <a:rPr lang="sv-SE" sz="2800" dirty="0" err="1" smtClean="0">
                <a:solidFill>
                  <a:schemeClr val="bg1"/>
                </a:solidFill>
              </a:rPr>
              <a:t>amendments</a:t>
            </a:r>
            <a:r>
              <a:rPr lang="sv-SE" sz="2800" dirty="0" smtClean="0">
                <a:solidFill>
                  <a:schemeClr val="bg1"/>
                </a:solidFill>
              </a:rPr>
              <a:t> 10, 11, 12,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b="1" dirty="0" smtClean="0">
                <a:solidFill>
                  <a:schemeClr val="bg1"/>
                </a:solidFill>
              </a:rPr>
              <a:t>Nej</a:t>
            </a:r>
            <a:r>
              <a:rPr lang="sv-SE" sz="2800" dirty="0" smtClean="0">
                <a:solidFill>
                  <a:schemeClr val="bg1"/>
                </a:solidFill>
              </a:rPr>
              <a:t>: Motionerna 3, 9, 13, 14, 15, 16, 17 18, 20</a:t>
            </a:r>
          </a:p>
          <a:p>
            <a:endParaRPr lang="sv-SE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 smtClean="0">
                <a:solidFill>
                  <a:schemeClr val="bg1"/>
                </a:solidFill>
              </a:rPr>
              <a:t>Motion 19 drogs tillbaka</a:t>
            </a:r>
            <a:r>
              <a:rPr lang="sv-SE" sz="2800" dirty="0">
                <a:solidFill>
                  <a:schemeClr val="bg1"/>
                </a:solidFill>
              </a:rPr>
              <a:t>	</a:t>
            </a:r>
            <a:r>
              <a:rPr lang="sv-SE" sz="2800" dirty="0" smtClean="0">
                <a:solidFill>
                  <a:schemeClr val="bg1"/>
                </a:solidFill>
              </a:rPr>
              <a:t>				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712</Words>
  <Application>Microsoft Office PowerPoint</Application>
  <PresentationFormat>Bildspel på skärmen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</vt:lpstr>
      <vt:lpstr>Jaipur – den rosa staden – i Rajasthan,  3,1 millioner, grundad 1727 av Jai Singh II</vt:lpstr>
      <vt:lpstr>Några av de svenska deltagarna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Wyndhamn</dc:creator>
  <cp:lastModifiedBy>Elisabeth</cp:lastModifiedBy>
  <cp:revision>79</cp:revision>
  <dcterms:created xsi:type="dcterms:W3CDTF">2018-05-06T09:01:28Z</dcterms:created>
  <dcterms:modified xsi:type="dcterms:W3CDTF">2018-08-14T15:59:44Z</dcterms:modified>
</cp:coreProperties>
</file>