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58"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BDB77C-4D12-4FDE-972A-CBCD6E74182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A1960B9-7F93-48FD-BF0A-053775B6F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CBED1D6-8124-4033-A43C-116C29C6C098}"/>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6CFABA1D-FF9D-4FBA-BC13-7F5AC7CEE69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1251EC4-C70A-43C1-B30F-E225807C86CC}"/>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2451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D3F21A-843F-4627-B7F8-B1C47B550F6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8D9FFB2-AEF9-47B3-B532-2BE1D258CE96}"/>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E01BC8-9767-4343-A83D-371DB479FEB9}"/>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DC0ACB5B-59DE-417F-AEB8-C3B31C1CE1D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BC6931A-5D5E-40E1-8364-2B0F20C15774}"/>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7786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1E5338E-1398-455E-8599-E68577CD3F6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386BC2D-EE60-4F57-9026-33538EE2ADB4}"/>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3C8C21-D754-4637-B6A5-90F8EC5510E4}"/>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ADDE47EC-9A8C-4785-8E0A-6C5E1F28B90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2B7CF33-9D38-4650-8848-0FC61DA0244A}"/>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1364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EBF2E-7B0D-4550-9C4F-CC2190AF927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380CC18-3EFE-4B04-BB57-0C001D80229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9B3319-FC54-4714-B03D-7717595968ED}"/>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6CCCD519-4112-496C-81E8-C83C064DC1F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5850D99-49EE-4E24-9869-277384348F56}"/>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199349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831054-7232-441B-B798-3CDDE5FD54C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26DD63B-B64F-4462-83C9-0B975CB712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3F12FF78-DCE9-49B5-B3E8-A68EAB2C8EC5}"/>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7F7E07BD-7A98-45AB-8532-18F3869A749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5E3095E-BB7F-4C46-9D84-EC18EFEC57A8}"/>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23261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F0E962-1580-41F2-8BCA-E6457D56D7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AD80CA-D67C-414B-9333-546E4F5C67A4}"/>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4E72EB9-73B8-4264-9603-7D4A616BFD61}"/>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E7AC379-F1A8-4B76-8E52-4A53F3BB202A}"/>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6" name="Platshållare för sidfot 5">
            <a:extLst>
              <a:ext uri="{FF2B5EF4-FFF2-40B4-BE49-F238E27FC236}">
                <a16:creationId xmlns:a16="http://schemas.microsoft.com/office/drawing/2014/main" id="{FE2E78EB-4C56-461A-B379-264A9C9C581B}"/>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B27DEB7-FF12-47A2-8439-4D5325A914EE}"/>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1776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5309C-E251-43CA-89E1-169F20B0E36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69EBE5-FD1B-4AE8-BB48-EC1EFF8C1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53BD5E60-CE90-470E-89B4-B62F630DCD9F}"/>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DE35F3A-3220-4628-A8C0-E86BD5384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5A40C6F-1D08-4E39-98B3-7546D77FF42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95EAAC-C828-4B9B-9BBE-B24A4B197029}"/>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8" name="Platshållare för sidfot 7">
            <a:extLst>
              <a:ext uri="{FF2B5EF4-FFF2-40B4-BE49-F238E27FC236}">
                <a16:creationId xmlns:a16="http://schemas.microsoft.com/office/drawing/2014/main" id="{A90FAF39-751F-4902-A198-6DB65610E3F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59D6C9DF-BBC1-4CDD-940E-866D184B83CD}"/>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185783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58F1F-0D21-4DB4-AD55-2C712B93E01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AD9EFB0-CDB2-4DEB-A827-DD883E45CEC7}"/>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4" name="Platshållare för sidfot 3">
            <a:extLst>
              <a:ext uri="{FF2B5EF4-FFF2-40B4-BE49-F238E27FC236}">
                <a16:creationId xmlns:a16="http://schemas.microsoft.com/office/drawing/2014/main" id="{46642A7F-BC24-4B45-9E24-F85509955D2D}"/>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C88C5C9-0EBF-4D47-A24E-1255D5DBF7D9}"/>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78506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5E7E52E-B84C-494F-9D5B-CEA60980D533}"/>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3" name="Platshållare för sidfot 2">
            <a:extLst>
              <a:ext uri="{FF2B5EF4-FFF2-40B4-BE49-F238E27FC236}">
                <a16:creationId xmlns:a16="http://schemas.microsoft.com/office/drawing/2014/main" id="{7CCE9861-F110-4601-AA9B-1ECF7876CF75}"/>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1439EBF5-2906-427E-A469-8D7134E8970D}"/>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10677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D4B25-59F1-4EE6-A412-9F7C943FCA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DA9820C-5C0C-43F1-91F1-4F79AB6E8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940A10C-EEAD-48D3-A50F-AB2DB835B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FC45A1D-7472-47A3-90D2-EB338EE7386C}"/>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6" name="Platshållare för sidfot 5">
            <a:extLst>
              <a:ext uri="{FF2B5EF4-FFF2-40B4-BE49-F238E27FC236}">
                <a16:creationId xmlns:a16="http://schemas.microsoft.com/office/drawing/2014/main" id="{A1C7632B-CDEB-41B7-B9D6-8370AC4E836C}"/>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B84EE0F-CCFF-40ED-A99B-6341AA85BA85}"/>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297136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5B9D8E-3577-4274-A4FD-2BAA57C7D4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10E4AE5-05B3-40EC-969A-D36BE4D78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2D368E4B-7AFA-4140-9609-4E33F3D29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1CD494F-167A-4906-9477-6221E09232CF}"/>
              </a:ext>
            </a:extLst>
          </p:cNvPr>
          <p:cNvSpPr>
            <a:spLocks noGrp="1"/>
          </p:cNvSpPr>
          <p:nvPr>
            <p:ph type="dt" sz="half" idx="10"/>
          </p:nvPr>
        </p:nvSpPr>
        <p:spPr/>
        <p:txBody>
          <a:bodyPr/>
          <a:lstStyle/>
          <a:p>
            <a:fld id="{A44726B1-8729-4E39-8C05-753884759437}" type="datetimeFigureOut">
              <a:rPr lang="sv-SE" smtClean="0"/>
              <a:t>2018-02-26</a:t>
            </a:fld>
            <a:endParaRPr lang="sv-SE" dirty="0"/>
          </a:p>
        </p:txBody>
      </p:sp>
      <p:sp>
        <p:nvSpPr>
          <p:cNvPr id="6" name="Platshållare för sidfot 5">
            <a:extLst>
              <a:ext uri="{FF2B5EF4-FFF2-40B4-BE49-F238E27FC236}">
                <a16:creationId xmlns:a16="http://schemas.microsoft.com/office/drawing/2014/main" id="{584C580D-2382-4FD5-AE30-5921E5ABE165}"/>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7B21714-0380-4223-AD36-215DCF80F2A6}"/>
              </a:ext>
            </a:extLst>
          </p:cNvPr>
          <p:cNvSpPr>
            <a:spLocks noGrp="1"/>
          </p:cNvSpPr>
          <p:nvPr>
            <p:ph type="sldNum" sz="quarter" idx="12"/>
          </p:nvPr>
        </p:nvSpPr>
        <p:spPr/>
        <p:txBody>
          <a:bodyPr/>
          <a:lstStyle/>
          <a:p>
            <a:fld id="{FA27487E-003A-4053-AD1F-C97E5D5C7E85}" type="slidenum">
              <a:rPr lang="sv-SE" smtClean="0"/>
              <a:t>‹#›</a:t>
            </a:fld>
            <a:endParaRPr lang="sv-SE" dirty="0"/>
          </a:p>
        </p:txBody>
      </p:sp>
    </p:spTree>
    <p:extLst>
      <p:ext uri="{BB962C8B-B14F-4D97-AF65-F5344CB8AC3E}">
        <p14:creationId xmlns:p14="http://schemas.microsoft.com/office/powerpoint/2010/main" val="378489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705C15E-94FC-452C-9CF1-5B7D1DFA3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7C288A-9314-49F9-9BD6-AC7C6665B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C6C3D3-C512-4147-9AA8-A2BBABB45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726B1-8729-4E39-8C05-753884759437}" type="datetimeFigureOut">
              <a:rPr lang="sv-SE" smtClean="0"/>
              <a:t>2018-02-26</a:t>
            </a:fld>
            <a:endParaRPr lang="sv-SE" dirty="0"/>
          </a:p>
        </p:txBody>
      </p:sp>
      <p:sp>
        <p:nvSpPr>
          <p:cNvPr id="5" name="Platshållare för sidfot 4">
            <a:extLst>
              <a:ext uri="{FF2B5EF4-FFF2-40B4-BE49-F238E27FC236}">
                <a16:creationId xmlns:a16="http://schemas.microsoft.com/office/drawing/2014/main" id="{0D1A226B-192C-46A0-9824-F7788EBA3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783C1C47-8903-43A8-8C19-F36C31F154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7487E-003A-4053-AD1F-C97E5D5C7E85}" type="slidenum">
              <a:rPr lang="sv-SE" smtClean="0"/>
              <a:t>‹#›</a:t>
            </a:fld>
            <a:endParaRPr lang="sv-SE" dirty="0"/>
          </a:p>
        </p:txBody>
      </p:sp>
    </p:spTree>
    <p:extLst>
      <p:ext uri="{BB962C8B-B14F-4D97-AF65-F5344CB8AC3E}">
        <p14:creationId xmlns:p14="http://schemas.microsoft.com/office/powerpoint/2010/main" val="230312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F&#246;rslag%20till%20Acceptans%20f&#246;r%20administrat&#246;r.docx" TargetMode="External"/><Relationship Id="rId2" Type="http://schemas.openxmlformats.org/officeDocument/2006/relationships/hyperlink" Target="F&#246;rslag%20till%20Acceptans%20f&#246;r%20medlem.docx" TargetMode="External"/><Relationship Id="rId1" Type="http://schemas.openxmlformats.org/officeDocument/2006/relationships/slideLayout" Target="../slideLayouts/slideLayout7.xml"/><Relationship Id="rId6" Type="http://schemas.openxmlformats.org/officeDocument/2006/relationships/hyperlink" Target="faktablad-personuppgiftsombud-blankett.pdf" TargetMode="External"/><Relationship Id="rId5" Type="http://schemas.openxmlformats.org/officeDocument/2006/relationships/hyperlink" Target="F&#246;rslag%20till%20Bitr&#228;desavtal.docx" TargetMode="External"/><Relationship Id="rId4" Type="http://schemas.openxmlformats.org/officeDocument/2006/relationships/hyperlink" Target="F&#246;rslag%20till%20Acceptans%20f&#246;r%20Inner%20Wheels%20r&#229;dsmedlemmar.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djur&#10;&#10;Beskrivning genererad med hög exakthet">
            <a:extLst>
              <a:ext uri="{FF2B5EF4-FFF2-40B4-BE49-F238E27FC236}">
                <a16:creationId xmlns:a16="http://schemas.microsoft.com/office/drawing/2014/main" id="{1FEF0316-4A97-4581-8A8A-9667DB4B4C92}"/>
              </a:ext>
            </a:extLst>
          </p:cNvPr>
          <p:cNvPicPr>
            <a:picLocks noChangeAspect="1"/>
          </p:cNvPicPr>
          <p:nvPr/>
        </p:nvPicPr>
        <p:blipFill rotWithShape="1">
          <a:blip r:embed="rId2">
            <a:extLst>
              <a:ext uri="{28A0092B-C50C-407E-A947-70E740481C1C}">
                <a14:useLocalDpi xmlns:a14="http://schemas.microsoft.com/office/drawing/2010/main" val="0"/>
              </a:ext>
            </a:extLst>
          </a:blip>
          <a:srcRect b="20775"/>
          <a:stretch/>
        </p:blipFill>
        <p:spPr>
          <a:xfrm>
            <a:off x="20" y="10"/>
            <a:ext cx="12191980" cy="6857990"/>
          </a:xfrm>
          <a:prstGeom prst="rect">
            <a:avLst/>
          </a:prstGeom>
        </p:spPr>
      </p:pic>
      <p:sp>
        <p:nvSpPr>
          <p:cNvPr id="4" name="textruta 3">
            <a:extLst>
              <a:ext uri="{FF2B5EF4-FFF2-40B4-BE49-F238E27FC236}">
                <a16:creationId xmlns:a16="http://schemas.microsoft.com/office/drawing/2014/main" id="{24EFBADA-E155-4B76-AE88-47DD3F5C7622}"/>
              </a:ext>
            </a:extLst>
          </p:cNvPr>
          <p:cNvSpPr txBox="1"/>
          <p:nvPr/>
        </p:nvSpPr>
        <p:spPr>
          <a:xfrm>
            <a:off x="1990078" y="1349406"/>
            <a:ext cx="8211844" cy="2308324"/>
          </a:xfrm>
          <a:prstGeom prst="rect">
            <a:avLst/>
          </a:prstGeom>
          <a:noFill/>
        </p:spPr>
        <p:txBody>
          <a:bodyPr wrap="square" rtlCol="0">
            <a:spAutoFit/>
          </a:bodyPr>
          <a:lstStyle/>
          <a:p>
            <a:r>
              <a:rPr lang="sv-SE" sz="3600" dirty="0">
                <a:solidFill>
                  <a:schemeClr val="bg1"/>
                </a:solidFill>
              </a:rPr>
              <a:t>Ny lag </a:t>
            </a:r>
            <a:br>
              <a:rPr lang="sv-SE" sz="3600" dirty="0">
                <a:solidFill>
                  <a:schemeClr val="bg1"/>
                </a:solidFill>
              </a:rPr>
            </a:br>
            <a:r>
              <a:rPr lang="sv-SE" sz="3600" dirty="0">
                <a:solidFill>
                  <a:schemeClr val="bg1"/>
                </a:solidFill>
              </a:rPr>
              <a:t>GDPR General Data </a:t>
            </a:r>
            <a:r>
              <a:rPr lang="en-GB" sz="3600" dirty="0">
                <a:solidFill>
                  <a:schemeClr val="bg1"/>
                </a:solidFill>
              </a:rPr>
              <a:t>Protection</a:t>
            </a:r>
            <a:r>
              <a:rPr lang="sv-SE" sz="3600" dirty="0">
                <a:solidFill>
                  <a:schemeClr val="bg1"/>
                </a:solidFill>
              </a:rPr>
              <a:t> </a:t>
            </a:r>
            <a:r>
              <a:rPr lang="en-GB" sz="3600" dirty="0">
                <a:solidFill>
                  <a:schemeClr val="bg1"/>
                </a:solidFill>
              </a:rPr>
              <a:t>Regulation</a:t>
            </a:r>
            <a:r>
              <a:rPr lang="sv-SE" sz="3600" dirty="0">
                <a:solidFill>
                  <a:schemeClr val="bg1"/>
                </a:solidFill>
              </a:rPr>
              <a:t> ”Dataskyddsförordningen”</a:t>
            </a:r>
          </a:p>
          <a:p>
            <a:r>
              <a:rPr lang="sv-SE" sz="3600" dirty="0">
                <a:solidFill>
                  <a:schemeClr val="bg1"/>
                </a:solidFill>
              </a:rPr>
              <a:t>Vad innebär det för oss inom Inner Wheel?</a:t>
            </a:r>
          </a:p>
        </p:txBody>
      </p:sp>
      <p:sp>
        <p:nvSpPr>
          <p:cNvPr id="5" name="textruta 4">
            <a:extLst>
              <a:ext uri="{FF2B5EF4-FFF2-40B4-BE49-F238E27FC236}">
                <a16:creationId xmlns:a16="http://schemas.microsoft.com/office/drawing/2014/main" id="{FE3FA9D2-E694-45D4-8E83-E813B6BE002B}"/>
              </a:ext>
            </a:extLst>
          </p:cNvPr>
          <p:cNvSpPr txBox="1"/>
          <p:nvPr/>
        </p:nvSpPr>
        <p:spPr>
          <a:xfrm>
            <a:off x="7039992" y="5317724"/>
            <a:ext cx="3923930" cy="646331"/>
          </a:xfrm>
          <a:prstGeom prst="rect">
            <a:avLst/>
          </a:prstGeom>
          <a:noFill/>
        </p:spPr>
        <p:txBody>
          <a:bodyPr wrap="square" rtlCol="0">
            <a:spAutoFit/>
          </a:bodyPr>
          <a:lstStyle/>
          <a:p>
            <a:r>
              <a:rPr lang="sv-SE" dirty="0">
                <a:solidFill>
                  <a:schemeClr val="bg1"/>
                </a:solidFill>
              </a:rPr>
              <a:t>Annika Ahlqvist IT-samordnare</a:t>
            </a:r>
            <a:br>
              <a:rPr lang="sv-SE" dirty="0">
                <a:solidFill>
                  <a:schemeClr val="bg1"/>
                </a:solidFill>
              </a:rPr>
            </a:br>
            <a:r>
              <a:rPr lang="sv-SE" dirty="0">
                <a:solidFill>
                  <a:schemeClr val="bg1"/>
                </a:solidFill>
              </a:rPr>
              <a:t>2018-02-26</a:t>
            </a:r>
          </a:p>
        </p:txBody>
      </p:sp>
    </p:spTree>
    <p:extLst>
      <p:ext uri="{BB962C8B-B14F-4D97-AF65-F5344CB8AC3E}">
        <p14:creationId xmlns:p14="http://schemas.microsoft.com/office/powerpoint/2010/main" val="40040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a16="http://schemas.microsoft.com/office/drawing/2014/main" id="{412C5D7B-E0EF-408A-9706-E2B75379D4D4}"/>
              </a:ext>
            </a:extLst>
          </p:cNvPr>
          <p:cNvSpPr txBox="1"/>
          <p:nvPr/>
        </p:nvSpPr>
        <p:spPr>
          <a:xfrm>
            <a:off x="958788" y="612844"/>
            <a:ext cx="9747682" cy="6093976"/>
          </a:xfrm>
          <a:prstGeom prst="rect">
            <a:avLst/>
          </a:prstGeom>
          <a:noFill/>
        </p:spPr>
        <p:txBody>
          <a:bodyPr wrap="square" rtlCol="0">
            <a:spAutoFit/>
          </a:bodyPr>
          <a:lstStyle/>
          <a:p>
            <a:r>
              <a:rPr lang="sv-SE" sz="2400" dirty="0">
                <a:solidFill>
                  <a:schemeClr val="bg1"/>
                </a:solidFill>
              </a:rPr>
              <a:t>Vi förvaltar våra medlemmars personuppgifter vilket gör att vi måste ta ansvar för att skydda dem</a:t>
            </a:r>
          </a:p>
          <a:p>
            <a:endParaRPr lang="sv-SE" dirty="0">
              <a:solidFill>
                <a:schemeClr val="bg1"/>
              </a:solidFill>
            </a:endParaRPr>
          </a:p>
          <a:p>
            <a:r>
              <a:rPr lang="sv-SE" dirty="0">
                <a:solidFill>
                  <a:schemeClr val="bg1"/>
                </a:solidFill>
              </a:rPr>
              <a:t>Vi får bara använda oss av de personuppgifter som vi behöver för att kunna driva vår verksamhet, dvs</a:t>
            </a:r>
          </a:p>
          <a:p>
            <a:pPr marL="285750" indent="-285750">
              <a:buFont typeface="Arial" panose="020B0604020202020204" pitchFamily="34" charset="0"/>
              <a:buChar char="•"/>
            </a:pPr>
            <a:r>
              <a:rPr lang="sv-SE" dirty="0">
                <a:solidFill>
                  <a:schemeClr val="bg1"/>
                </a:solidFill>
              </a:rPr>
              <a:t>Medlems namn – för att veta vilka medlemmar vi har</a:t>
            </a:r>
          </a:p>
          <a:p>
            <a:pPr marL="285750" indent="-285750">
              <a:buFont typeface="Arial" panose="020B0604020202020204" pitchFamily="34" charset="0"/>
              <a:buChar char="•"/>
            </a:pPr>
            <a:r>
              <a:rPr lang="sv-SE" dirty="0">
                <a:solidFill>
                  <a:schemeClr val="bg1"/>
                </a:solidFill>
              </a:rPr>
              <a:t>Medlems adress – för att kunna skicka post till medlem, t ex IW-Nytt</a:t>
            </a:r>
          </a:p>
          <a:p>
            <a:pPr marL="285750" indent="-285750">
              <a:buFont typeface="Arial" panose="020B0604020202020204" pitchFamily="34" charset="0"/>
              <a:buChar char="•"/>
            </a:pPr>
            <a:r>
              <a:rPr lang="sv-SE" dirty="0">
                <a:solidFill>
                  <a:schemeClr val="bg1"/>
                </a:solidFill>
              </a:rPr>
              <a:t>Medlems e-postadress för att kunna skicka ut meddelanden och kallelser</a:t>
            </a:r>
          </a:p>
          <a:p>
            <a:pPr marL="285750" indent="-285750">
              <a:buFont typeface="Arial" panose="020B0604020202020204" pitchFamily="34" charset="0"/>
              <a:buChar char="•"/>
            </a:pPr>
            <a:r>
              <a:rPr lang="sv-SE" dirty="0">
                <a:solidFill>
                  <a:schemeClr val="bg1"/>
                </a:solidFill>
              </a:rPr>
              <a:t>Medlems telefon- mobilnummer - för att underlätta kontakten</a:t>
            </a:r>
          </a:p>
          <a:p>
            <a:pPr marL="285750" indent="-285750">
              <a:buFont typeface="Arial" panose="020B0604020202020204" pitchFamily="34" charset="0"/>
              <a:buChar char="•"/>
            </a:pPr>
            <a:r>
              <a:rPr lang="sv-SE" dirty="0">
                <a:solidFill>
                  <a:schemeClr val="bg1"/>
                </a:solidFill>
              </a:rPr>
              <a:t>Medlemsfotografi - för medlemsregister och för illustration i tidning och från träffar </a:t>
            </a:r>
          </a:p>
          <a:p>
            <a:pPr marL="285750" indent="-285750">
              <a:buFont typeface="Arial" panose="020B0604020202020204" pitchFamily="34" charset="0"/>
              <a:buChar char="•"/>
            </a:pPr>
            <a:r>
              <a:rPr lang="sv-SE" dirty="0">
                <a:solidFill>
                  <a:schemeClr val="bg1"/>
                </a:solidFill>
              </a:rPr>
              <a:t>Medlems födelseår, månad och dag - för att klubbarna ska kunna uppvakta sina jubilarer</a:t>
            </a:r>
          </a:p>
          <a:p>
            <a:pPr marL="285750" indent="-285750">
              <a:buFont typeface="Arial" panose="020B0604020202020204" pitchFamily="34" charset="0"/>
              <a:buChar char="•"/>
            </a:pPr>
            <a:r>
              <a:rPr lang="sv-SE" dirty="0">
                <a:solidFill>
                  <a:schemeClr val="bg1"/>
                </a:solidFill>
              </a:rPr>
              <a:t>Medlems inträdesdatum och klubbtillhörighet -  för uttag av medlemsavgift och för statisk över klubbar och distrikts antal medlemmar</a:t>
            </a:r>
          </a:p>
          <a:p>
            <a:pPr marL="285750" indent="-285750">
              <a:buFont typeface="Arial" panose="020B0604020202020204" pitchFamily="34" charset="0"/>
              <a:buChar char="•"/>
            </a:pPr>
            <a:r>
              <a:rPr lang="sv-SE" dirty="0">
                <a:solidFill>
                  <a:schemeClr val="bg1"/>
                </a:solidFill>
              </a:rPr>
              <a:t>Medlems förtroendeuppdrag på klubb-, distrikts- och rådsnivå – för administration</a:t>
            </a:r>
          </a:p>
          <a:p>
            <a:pPr marL="285750" indent="-285750">
              <a:buFont typeface="Arial" panose="020B0604020202020204" pitchFamily="34" charset="0"/>
              <a:buChar char="•"/>
            </a:pPr>
            <a:r>
              <a:rPr lang="sv-SE" dirty="0">
                <a:solidFill>
                  <a:schemeClr val="bg1"/>
                </a:solidFill>
              </a:rPr>
              <a:t>Medlems kontaktuppgifter – till vår tryckta Medlemsmatrikel</a:t>
            </a:r>
          </a:p>
          <a:p>
            <a:r>
              <a:rPr lang="sv-SE" dirty="0">
                <a:solidFill>
                  <a:schemeClr val="bg1"/>
                </a:solidFill>
              </a:rPr>
              <a:t>Vi använder inte känsliga personuppgifter i våra register såsom</a:t>
            </a:r>
          </a:p>
          <a:p>
            <a:pPr marL="285750" indent="-285750">
              <a:buFont typeface="Arial" panose="020B0604020202020204" pitchFamily="34" charset="0"/>
              <a:buChar char="•"/>
            </a:pPr>
            <a:r>
              <a:rPr lang="sv-SE" dirty="0">
                <a:solidFill>
                  <a:schemeClr val="bg1"/>
                </a:solidFill>
              </a:rPr>
              <a:t>Ras eller etniskt ursprung</a:t>
            </a:r>
          </a:p>
          <a:p>
            <a:pPr marL="285750" indent="-285750">
              <a:buFont typeface="Arial" panose="020B0604020202020204" pitchFamily="34" charset="0"/>
              <a:buChar char="•"/>
            </a:pPr>
            <a:r>
              <a:rPr lang="sv-SE" dirty="0">
                <a:solidFill>
                  <a:schemeClr val="bg1"/>
                </a:solidFill>
              </a:rPr>
              <a:t>Politiska åsikter</a:t>
            </a:r>
          </a:p>
          <a:p>
            <a:pPr marL="285750" indent="-285750">
              <a:buFont typeface="Arial" panose="020B0604020202020204" pitchFamily="34" charset="0"/>
              <a:buChar char="•"/>
            </a:pPr>
            <a:r>
              <a:rPr lang="sv-SE" dirty="0">
                <a:solidFill>
                  <a:schemeClr val="bg1"/>
                </a:solidFill>
              </a:rPr>
              <a:t>Religiös eller filosofisk övertygelse</a:t>
            </a:r>
          </a:p>
          <a:p>
            <a:pPr marL="285750" indent="-285750">
              <a:buFont typeface="Arial" panose="020B0604020202020204" pitchFamily="34" charset="0"/>
              <a:buChar char="•"/>
            </a:pPr>
            <a:r>
              <a:rPr lang="sv-SE" dirty="0">
                <a:solidFill>
                  <a:schemeClr val="bg1"/>
                </a:solidFill>
              </a:rPr>
              <a:t>Hälsa eller sexliv</a:t>
            </a:r>
          </a:p>
          <a:p>
            <a:pPr marL="285750" indent="-285750">
              <a:buFont typeface="Arial" panose="020B0604020202020204" pitchFamily="34" charset="0"/>
              <a:buChar char="•"/>
            </a:pPr>
            <a:r>
              <a:rPr lang="sv-SE" dirty="0">
                <a:solidFill>
                  <a:schemeClr val="bg1"/>
                </a:solidFill>
              </a:rPr>
              <a:t>Genetiska uppgifter</a:t>
            </a:r>
          </a:p>
          <a:p>
            <a:endParaRPr lang="sv-SE" dirty="0">
              <a:solidFill>
                <a:schemeClr val="bg1"/>
              </a:solidFill>
            </a:endParaRPr>
          </a:p>
        </p:txBody>
      </p:sp>
    </p:spTree>
    <p:extLst>
      <p:ext uri="{BB962C8B-B14F-4D97-AF65-F5344CB8AC3E}">
        <p14:creationId xmlns:p14="http://schemas.microsoft.com/office/powerpoint/2010/main" val="247034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a16="http://schemas.microsoft.com/office/drawing/2014/main" id="{412C5D7B-E0EF-408A-9706-E2B75379D4D4}"/>
              </a:ext>
            </a:extLst>
          </p:cNvPr>
          <p:cNvSpPr txBox="1"/>
          <p:nvPr/>
        </p:nvSpPr>
        <p:spPr>
          <a:xfrm>
            <a:off x="958788" y="612844"/>
            <a:ext cx="9747682" cy="6001643"/>
          </a:xfrm>
          <a:prstGeom prst="rect">
            <a:avLst/>
          </a:prstGeom>
          <a:noFill/>
        </p:spPr>
        <p:txBody>
          <a:bodyPr wrap="square" rtlCol="0">
            <a:spAutoFit/>
          </a:bodyPr>
          <a:lstStyle/>
          <a:p>
            <a:r>
              <a:rPr lang="sv-SE" sz="2400" dirty="0">
                <a:solidFill>
                  <a:schemeClr val="bg1"/>
                </a:solidFill>
              </a:rPr>
              <a:t>Vad behöver vi för att få förvalta behandla medlemmars uppgifter?</a:t>
            </a:r>
          </a:p>
          <a:p>
            <a:endParaRPr lang="sv-SE" dirty="0">
              <a:solidFill>
                <a:schemeClr val="bg1"/>
              </a:solidFill>
            </a:endParaRPr>
          </a:p>
          <a:p>
            <a:r>
              <a:rPr lang="sv-SE" dirty="0">
                <a:solidFill>
                  <a:schemeClr val="bg1"/>
                </a:solidFill>
              </a:rPr>
              <a:t>Vi får bara använda oss av våra medlemmars personuppgifter efter att vi fått medlems aktiva medgivande om detta. </a:t>
            </a:r>
          </a:p>
          <a:p>
            <a:pPr marL="285750" indent="-285750">
              <a:buFont typeface="Arial" panose="020B0604020202020204" pitchFamily="34" charset="0"/>
              <a:buChar char="•"/>
            </a:pPr>
            <a:r>
              <a:rPr lang="sv-SE" dirty="0">
                <a:solidFill>
                  <a:schemeClr val="bg1"/>
                </a:solidFill>
                <a:effectLst/>
              </a:rPr>
              <a:t>Skriftligt samtycke inlämnat till klubbens matrikelansvarige</a:t>
            </a:r>
            <a:r>
              <a:rPr lang="sv-SE" dirty="0">
                <a:solidFill>
                  <a:schemeClr val="bg1"/>
                </a:solidFill>
              </a:rPr>
              <a:t>.</a:t>
            </a:r>
          </a:p>
          <a:p>
            <a:pPr marL="285750" indent="-285750">
              <a:buFont typeface="Arial" panose="020B0604020202020204" pitchFamily="34" charset="0"/>
              <a:buChar char="•"/>
            </a:pPr>
            <a:endParaRPr lang="sv-SE" dirty="0">
              <a:solidFill>
                <a:schemeClr val="bg1"/>
              </a:solidFill>
            </a:endParaRPr>
          </a:p>
          <a:p>
            <a:endParaRPr lang="sv-SE" dirty="0">
              <a:solidFill>
                <a:schemeClr val="bg1"/>
              </a:solidFill>
            </a:endParaRPr>
          </a:p>
          <a:p>
            <a:r>
              <a:rPr lang="sv-SE" dirty="0">
                <a:solidFill>
                  <a:schemeClr val="bg1"/>
                </a:solidFill>
              </a:rPr>
              <a:t>Vi behöver utbilda och få kvittens på att alla inom föreningen som har tillgång till registrerade uppgifter om våra medlemmar. Gäller alla IT-administratörer, sekreterare och dessutom Rådets funktionärer.</a:t>
            </a:r>
          </a:p>
          <a:p>
            <a:pPr marL="285750" indent="-285750">
              <a:buFont typeface="Arial" panose="020B0604020202020204" pitchFamily="34" charset="0"/>
              <a:buChar char="•"/>
            </a:pPr>
            <a:r>
              <a:rPr lang="sv-SE" dirty="0">
                <a:solidFill>
                  <a:schemeClr val="bg1"/>
                </a:solidFill>
              </a:rPr>
              <a:t>Skriftig kvittens på att man inte kommer att missbruka medlemmarnas uppgifter för egen vinning.</a:t>
            </a:r>
          </a:p>
          <a:p>
            <a:pPr marL="285750" indent="-285750">
              <a:buFont typeface="Arial" panose="020B0604020202020204" pitchFamily="34" charset="0"/>
              <a:buChar char="•"/>
            </a:pPr>
            <a:endParaRPr lang="sv-SE" dirty="0">
              <a:solidFill>
                <a:schemeClr val="bg1"/>
              </a:solidFill>
            </a:endParaRPr>
          </a:p>
          <a:p>
            <a:endParaRPr lang="sv-SE" dirty="0">
              <a:solidFill>
                <a:schemeClr val="bg1"/>
              </a:solidFill>
            </a:endParaRPr>
          </a:p>
          <a:p>
            <a:r>
              <a:rPr lang="sv-SE" dirty="0">
                <a:solidFill>
                  <a:schemeClr val="bg1"/>
                </a:solidFill>
              </a:rPr>
              <a:t>Vi behöver skriva Biträdesavtal med de företag utanför Inner Wheel Sverige som får del av våra medlemmars personuppgifter. Gäller idag 100 procent Media AB som förvaltar vår hemsida och vårt register. Gäller det tryckeri som trycker och distribuerar IW-Nytt och trycker våra Matriklar. Det gäller Inner Wheel Internationell som har uppgifter om vissa av våra funktionärer i sitt register.</a:t>
            </a:r>
          </a:p>
          <a:p>
            <a:pPr marL="285750" indent="-285750">
              <a:buFont typeface="Arial" panose="020B0604020202020204" pitchFamily="34" charset="0"/>
              <a:buChar char="•"/>
            </a:pPr>
            <a:r>
              <a:rPr lang="sv-SE" dirty="0">
                <a:solidFill>
                  <a:schemeClr val="bg1"/>
                </a:solidFill>
              </a:rPr>
              <a:t>Skapa Biträdesavtal med dessa.</a:t>
            </a:r>
          </a:p>
          <a:p>
            <a:endParaRPr lang="sv-SE" dirty="0">
              <a:solidFill>
                <a:schemeClr val="bg1"/>
              </a:solidFill>
            </a:endParaRPr>
          </a:p>
          <a:p>
            <a:endParaRPr lang="sv-SE" dirty="0">
              <a:solidFill>
                <a:schemeClr val="bg1"/>
              </a:solidFill>
            </a:endParaRPr>
          </a:p>
          <a:p>
            <a:endParaRPr lang="sv-SE" dirty="0">
              <a:solidFill>
                <a:schemeClr val="bg1"/>
              </a:solidFill>
            </a:endParaRPr>
          </a:p>
        </p:txBody>
      </p:sp>
    </p:spTree>
    <p:extLst>
      <p:ext uri="{BB962C8B-B14F-4D97-AF65-F5344CB8AC3E}">
        <p14:creationId xmlns:p14="http://schemas.microsoft.com/office/powerpoint/2010/main" val="49975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a16="http://schemas.microsoft.com/office/drawing/2014/main" id="{412C5D7B-E0EF-408A-9706-E2B75379D4D4}"/>
              </a:ext>
            </a:extLst>
          </p:cNvPr>
          <p:cNvSpPr txBox="1"/>
          <p:nvPr/>
        </p:nvSpPr>
        <p:spPr>
          <a:xfrm>
            <a:off x="958788" y="612844"/>
            <a:ext cx="9747682" cy="3231654"/>
          </a:xfrm>
          <a:prstGeom prst="rect">
            <a:avLst/>
          </a:prstGeom>
          <a:noFill/>
        </p:spPr>
        <p:txBody>
          <a:bodyPr wrap="square" rtlCol="0">
            <a:spAutoFit/>
          </a:bodyPr>
          <a:lstStyle/>
          <a:p>
            <a:r>
              <a:rPr lang="sv-SE" sz="2400" dirty="0">
                <a:solidFill>
                  <a:schemeClr val="bg1"/>
                </a:solidFill>
              </a:rPr>
              <a:t>Vad krävs mer av oss enligt den nya lagen?</a:t>
            </a:r>
          </a:p>
          <a:p>
            <a:endParaRPr lang="sv-SE" dirty="0">
              <a:solidFill>
                <a:schemeClr val="bg1"/>
              </a:solidFill>
            </a:endParaRPr>
          </a:p>
          <a:p>
            <a:r>
              <a:rPr lang="sv-SE" dirty="0">
                <a:solidFill>
                  <a:schemeClr val="bg1"/>
                </a:solidFill>
              </a:rPr>
              <a:t>Från medlems sida:</a:t>
            </a:r>
          </a:p>
          <a:p>
            <a:pPr marL="285750" indent="-285750">
              <a:buFont typeface="Arial" panose="020B0604020202020204" pitchFamily="34" charset="0"/>
              <a:buChar char="•"/>
            </a:pPr>
            <a:r>
              <a:rPr lang="sv-SE" dirty="0">
                <a:solidFill>
                  <a:schemeClr val="bg1"/>
                </a:solidFill>
              </a:rPr>
              <a:t>Kännedom om vilka uppgifter som vi samlat in och varför samt kännedom om vilka utanför Inner Wheel som får del av dem.</a:t>
            </a:r>
          </a:p>
          <a:p>
            <a:pPr marL="285750" indent="-285750">
              <a:buFont typeface="Arial" panose="020B0604020202020204" pitchFamily="34" charset="0"/>
              <a:buChar char="•"/>
            </a:pPr>
            <a:r>
              <a:rPr lang="sv-SE" dirty="0">
                <a:solidFill>
                  <a:schemeClr val="bg1"/>
                </a:solidFill>
              </a:rPr>
              <a:t>Kännedom om hur vi och våra biträden skyddar uppgifter från obehöriga både tekniskt och genom rutiner.</a:t>
            </a:r>
          </a:p>
          <a:p>
            <a:pPr marL="285750" indent="-285750">
              <a:buFont typeface="Arial" panose="020B0604020202020204" pitchFamily="34" charset="0"/>
              <a:buChar char="•"/>
            </a:pPr>
            <a:r>
              <a:rPr lang="sv-SE" dirty="0">
                <a:solidFill>
                  <a:schemeClr val="bg1"/>
                </a:solidFill>
              </a:rPr>
              <a:t>Rätt att granska sina uppgifter, få dem korrigerade vid felaktigheter och även rätt att få uppgifter borttagna. </a:t>
            </a:r>
          </a:p>
          <a:p>
            <a:pPr marL="285750" indent="-285750">
              <a:buFont typeface="Arial" panose="020B0604020202020204" pitchFamily="34" charset="0"/>
              <a:buChar char="•"/>
            </a:pPr>
            <a:r>
              <a:rPr lang="sv-SE" dirty="0">
                <a:solidFill>
                  <a:schemeClr val="bg1"/>
                </a:solidFill>
              </a:rPr>
              <a:t>Ska bli informerad vid en personuppgiftsincident.</a:t>
            </a:r>
          </a:p>
          <a:p>
            <a:pPr marL="285750" indent="-285750">
              <a:buFont typeface="Arial" panose="020B0604020202020204" pitchFamily="34" charset="0"/>
              <a:buChar char="•"/>
            </a:pPr>
            <a:r>
              <a:rPr lang="sv-SE" dirty="0">
                <a:solidFill>
                  <a:schemeClr val="bg1"/>
                </a:solidFill>
              </a:rPr>
              <a:t>Få alla sina personuppgifter raderade då man slutar i föreningen. (Vid tvist inom 1 månad).</a:t>
            </a:r>
          </a:p>
        </p:txBody>
      </p:sp>
    </p:spTree>
    <p:extLst>
      <p:ext uri="{BB962C8B-B14F-4D97-AF65-F5344CB8AC3E}">
        <p14:creationId xmlns:p14="http://schemas.microsoft.com/office/powerpoint/2010/main" val="223059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1C2606-0884-4127-A30D-871CF94AFBAE}"/>
              </a:ext>
            </a:extLst>
          </p:cNvPr>
          <p:cNvPicPr>
            <a:picLocks noChangeAspect="1"/>
          </p:cNvPicPr>
          <p:nvPr/>
        </p:nvPicPr>
        <p:blipFill rotWithShape="1">
          <a:blip r:embed="rId2"/>
          <a:srcRect b="20775"/>
          <a:stretch/>
        </p:blipFill>
        <p:spPr>
          <a:xfrm>
            <a:off x="20" y="10"/>
            <a:ext cx="12191980" cy="6857990"/>
          </a:xfrm>
          <a:prstGeom prst="rect">
            <a:avLst/>
          </a:prstGeom>
        </p:spPr>
      </p:pic>
      <p:sp>
        <p:nvSpPr>
          <p:cNvPr id="5" name="textruta 4">
            <a:extLst>
              <a:ext uri="{FF2B5EF4-FFF2-40B4-BE49-F238E27FC236}">
                <a16:creationId xmlns:a16="http://schemas.microsoft.com/office/drawing/2014/main" id="{412C5D7B-E0EF-408A-9706-E2B75379D4D4}"/>
              </a:ext>
            </a:extLst>
          </p:cNvPr>
          <p:cNvSpPr txBox="1"/>
          <p:nvPr/>
        </p:nvSpPr>
        <p:spPr>
          <a:xfrm>
            <a:off x="958788" y="612844"/>
            <a:ext cx="9747682" cy="5447645"/>
          </a:xfrm>
          <a:prstGeom prst="rect">
            <a:avLst/>
          </a:prstGeom>
          <a:noFill/>
        </p:spPr>
        <p:txBody>
          <a:bodyPr wrap="square" rtlCol="0">
            <a:spAutoFit/>
          </a:bodyPr>
          <a:lstStyle/>
          <a:p>
            <a:r>
              <a:rPr lang="sv-SE" sz="2400" dirty="0">
                <a:solidFill>
                  <a:schemeClr val="bg1"/>
                </a:solidFill>
              </a:rPr>
              <a:t>Vad krävs mer av oss enligt den nya lagen?</a:t>
            </a:r>
          </a:p>
          <a:p>
            <a:endParaRPr lang="sv-SE" dirty="0">
              <a:solidFill>
                <a:schemeClr val="bg1"/>
              </a:solidFill>
            </a:endParaRPr>
          </a:p>
          <a:p>
            <a:r>
              <a:rPr lang="sv-SE" dirty="0">
                <a:solidFill>
                  <a:schemeClr val="bg1"/>
                </a:solidFill>
              </a:rPr>
              <a:t>Från datainspektionens sida:</a:t>
            </a:r>
          </a:p>
          <a:p>
            <a:endParaRPr lang="sv-SE" dirty="0">
              <a:solidFill>
                <a:schemeClr val="bg1"/>
              </a:solidFill>
            </a:endParaRPr>
          </a:p>
          <a:p>
            <a:pPr marL="285750" indent="-285750">
              <a:buFont typeface="Arial" panose="020B0604020202020204" pitchFamily="34" charset="0"/>
              <a:buChar char="•"/>
            </a:pPr>
            <a:r>
              <a:rPr lang="sv-SE" dirty="0">
                <a:solidFill>
                  <a:schemeClr val="bg1"/>
                </a:solidFill>
              </a:rPr>
              <a:t>Ordning och reda på de uppgifter som vi har inlagda i register.</a:t>
            </a:r>
          </a:p>
          <a:p>
            <a:pPr marL="285750" indent="-285750">
              <a:buFont typeface="Arial" panose="020B0604020202020204" pitchFamily="34" charset="0"/>
              <a:buChar char="•"/>
            </a:pPr>
            <a:r>
              <a:rPr lang="sv-SE" dirty="0">
                <a:solidFill>
                  <a:schemeClr val="bg1"/>
                </a:solidFill>
              </a:rPr>
              <a:t>Rutiner för hur vi skyddar uppgifterna.</a:t>
            </a:r>
          </a:p>
          <a:p>
            <a:pPr marL="285750" indent="-285750">
              <a:buFont typeface="Arial" panose="020B0604020202020204" pitchFamily="34" charset="0"/>
              <a:buChar char="•"/>
            </a:pPr>
            <a:r>
              <a:rPr lang="sv-SE" dirty="0">
                <a:solidFill>
                  <a:schemeClr val="bg1"/>
                </a:solidFill>
              </a:rPr>
              <a:t>Inhämtade godkännanden från alla medlemmar på att vi förvaltar deras uppgifter.</a:t>
            </a:r>
          </a:p>
          <a:p>
            <a:pPr marL="285750" indent="-285750">
              <a:buFont typeface="Arial" panose="020B0604020202020204" pitchFamily="34" charset="0"/>
              <a:buChar char="•"/>
            </a:pPr>
            <a:r>
              <a:rPr lang="sv-SE" dirty="0">
                <a:solidFill>
                  <a:schemeClr val="bg1"/>
                </a:solidFill>
              </a:rPr>
              <a:t>Inhämtade godkännanden från alla administratörer på att de inte missbrukar sin åtkomst till uppgifterna.</a:t>
            </a:r>
          </a:p>
          <a:p>
            <a:pPr marL="285750" indent="-285750">
              <a:buFont typeface="Arial" panose="020B0604020202020204" pitchFamily="34" charset="0"/>
              <a:buChar char="•"/>
            </a:pPr>
            <a:r>
              <a:rPr lang="sv-SE" dirty="0">
                <a:solidFill>
                  <a:schemeClr val="bg1"/>
                </a:solidFill>
              </a:rPr>
              <a:t>Skrivna Biträdesavtal med alla externa parter som får del av personuppgifter.</a:t>
            </a:r>
          </a:p>
          <a:p>
            <a:pPr marL="285750" indent="-285750">
              <a:buFont typeface="Arial" panose="020B0604020202020204" pitchFamily="34" charset="0"/>
              <a:buChar char="•"/>
            </a:pPr>
            <a:r>
              <a:rPr lang="sv-SE" dirty="0">
                <a:solidFill>
                  <a:schemeClr val="bg1"/>
                </a:solidFill>
              </a:rPr>
              <a:t>Datainspektionen ska informeras vid en personuppgiftsincident inom 72 timmar.</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endParaRPr lang="sv-SE" dirty="0">
              <a:solidFill>
                <a:schemeClr val="bg1"/>
              </a:solidFill>
            </a:endParaRPr>
          </a:p>
          <a:p>
            <a:r>
              <a:rPr lang="sv-SE" dirty="0">
                <a:solidFill>
                  <a:schemeClr val="bg1"/>
                </a:solidFill>
              </a:rPr>
              <a:t>Vi måste dessutom utse ett </a:t>
            </a:r>
            <a:r>
              <a:rPr lang="sv-SE" b="1" i="1" dirty="0">
                <a:solidFill>
                  <a:schemeClr val="bg1"/>
                </a:solidFill>
              </a:rPr>
              <a:t>personuppgiftsombud</a:t>
            </a:r>
            <a:r>
              <a:rPr lang="sv-SE" dirty="0">
                <a:solidFill>
                  <a:schemeClr val="bg1"/>
                </a:solidFill>
              </a:rPr>
              <a:t>. Ett personuppgiftsombud är en person som ser till att personuppgifter behandlas på ett korrekt och lagligt sätt inom den egna organisationen. Personuppgiftsombudet kan jämföras med en internrevisor som påpekar fel och brister till den som är personuppgiftsansvarig. När man har utsett ett personuppgiftsombud anmäler man det till Datainspektionen.  </a:t>
            </a:r>
          </a:p>
          <a:p>
            <a:endParaRPr lang="sv-SE" dirty="0">
              <a:solidFill>
                <a:schemeClr val="bg1"/>
              </a:solidFill>
            </a:endParaRPr>
          </a:p>
        </p:txBody>
      </p:sp>
    </p:spTree>
    <p:extLst>
      <p:ext uri="{BB962C8B-B14F-4D97-AF65-F5344CB8AC3E}">
        <p14:creationId xmlns:p14="http://schemas.microsoft.com/office/powerpoint/2010/main" val="214023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D27CB7A-F8FA-4D52-853A-0DBF705A15E7}"/>
              </a:ext>
            </a:extLst>
          </p:cNvPr>
          <p:cNvSpPr txBox="1"/>
          <p:nvPr/>
        </p:nvSpPr>
        <p:spPr>
          <a:xfrm>
            <a:off x="1535837" y="1074198"/>
            <a:ext cx="9357064" cy="3847207"/>
          </a:xfrm>
          <a:prstGeom prst="rect">
            <a:avLst/>
          </a:prstGeom>
          <a:noFill/>
        </p:spPr>
        <p:txBody>
          <a:bodyPr wrap="square" rtlCol="0">
            <a:spAutoFit/>
          </a:bodyPr>
          <a:lstStyle/>
          <a:p>
            <a:r>
              <a:rPr lang="sv-SE" sz="3200" dirty="0"/>
              <a:t>Länkar till våra acceptansblanketter: </a:t>
            </a:r>
          </a:p>
          <a:p>
            <a:r>
              <a:rPr lang="sv-SE" sz="1400" dirty="0"/>
              <a:t>(Inte klart än, måste godkännas av Rådet på mötet i mars. )</a:t>
            </a:r>
          </a:p>
          <a:p>
            <a:endParaRPr lang="sv-SE" dirty="0"/>
          </a:p>
          <a:p>
            <a:r>
              <a:rPr lang="sv-SE" dirty="0">
                <a:hlinkClick r:id="rId2" action="ppaction://hlinkfile"/>
              </a:rPr>
              <a:t>Acceptans från medlem</a:t>
            </a:r>
            <a:endParaRPr lang="sv-SE" dirty="0"/>
          </a:p>
          <a:p>
            <a:endParaRPr lang="sv-SE" dirty="0"/>
          </a:p>
          <a:p>
            <a:r>
              <a:rPr lang="sv-SE" dirty="0">
                <a:hlinkClick r:id="rId3" action="ppaction://hlinkfile"/>
              </a:rPr>
              <a:t>Acceptans från IT-administratör </a:t>
            </a:r>
            <a:r>
              <a:rPr lang="sv-SE" dirty="0"/>
              <a:t>(IT-samordnare, Web redaktör, Matrikelansvarig, Sekreterare</a:t>
            </a:r>
          </a:p>
          <a:p>
            <a:endParaRPr lang="sv-SE" dirty="0"/>
          </a:p>
          <a:p>
            <a:r>
              <a:rPr lang="sv-SE" dirty="0">
                <a:hlinkClick r:id="rId4" action="ppaction://hlinkfile"/>
              </a:rPr>
              <a:t>Acceptans från Rådets medlemmar</a:t>
            </a:r>
            <a:endParaRPr lang="sv-SE" dirty="0"/>
          </a:p>
          <a:p>
            <a:endParaRPr lang="sv-SE" dirty="0"/>
          </a:p>
          <a:p>
            <a:r>
              <a:rPr lang="sv-SE" dirty="0">
                <a:hlinkClick r:id="rId5" action="ppaction://hlinkfile"/>
              </a:rPr>
              <a:t>Biträdesavtal</a:t>
            </a:r>
            <a:endParaRPr lang="sv-SE" dirty="0"/>
          </a:p>
          <a:p>
            <a:endParaRPr lang="sv-SE" dirty="0"/>
          </a:p>
          <a:p>
            <a:r>
              <a:rPr lang="sv-SE" dirty="0">
                <a:hlinkClick r:id="rId6" action="ppaction://hlinkfile"/>
              </a:rPr>
              <a:t>Anmälningsblankett personuppgiftsombud </a:t>
            </a:r>
            <a:endParaRPr lang="sv-SE" dirty="0"/>
          </a:p>
          <a:p>
            <a:endParaRPr lang="sv-SE" dirty="0"/>
          </a:p>
        </p:txBody>
      </p:sp>
    </p:spTree>
    <p:extLst>
      <p:ext uri="{BB962C8B-B14F-4D97-AF65-F5344CB8AC3E}">
        <p14:creationId xmlns:p14="http://schemas.microsoft.com/office/powerpoint/2010/main" val="7316067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601</Words>
  <Application>Microsoft Office PowerPoint</Application>
  <PresentationFormat>Bredbild</PresentationFormat>
  <Paragraphs>67</Paragraphs>
  <Slides>6</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Annika Ahlqvist</dc:creator>
  <cp:lastModifiedBy>Annika Ahlqvist</cp:lastModifiedBy>
  <cp:revision>18</cp:revision>
  <dcterms:created xsi:type="dcterms:W3CDTF">2018-02-25T14:08:59Z</dcterms:created>
  <dcterms:modified xsi:type="dcterms:W3CDTF">2018-02-26T14:35:12Z</dcterms:modified>
</cp:coreProperties>
</file>