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" y="4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D38CE-70C3-4A83-AD33-A87549785A11}" type="datetimeFigureOut">
              <a:rPr lang="en-GB" smtClean="0"/>
              <a:t>20/08/2017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B7D74-D913-43DD-A4BA-0B1FD18B6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7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700940"/>
          </a:xfrm>
        </p:spPr>
        <p:txBody>
          <a:bodyPr/>
          <a:lstStyle/>
          <a:p>
            <a:r>
              <a:rPr lang="sv-SE" dirty="0"/>
              <a:t>Convention 2018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4212" y="3115159"/>
            <a:ext cx="6400800" cy="2676041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Vad? Varför? Vem? När?</a:t>
            </a:r>
          </a:p>
          <a:p>
            <a:r>
              <a:rPr lang="sv-SE" dirty="0"/>
              <a:t>Tretton bilder om vårt uppdrag och hur det ska genomföras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Margareta </a:t>
            </a:r>
            <a:r>
              <a:rPr lang="sv-SE" dirty="0" err="1"/>
              <a:t>Wesslau</a:t>
            </a:r>
            <a:r>
              <a:rPr lang="sv-SE" dirty="0"/>
              <a:t>, Nationalrepresentant 2017-2018</a:t>
            </a:r>
            <a:endParaRPr lang="en-GB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375210"/>
            <a:ext cx="1089660" cy="106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1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71041"/>
          </a:xfrm>
        </p:spPr>
        <p:txBody>
          <a:bodyPr/>
          <a:lstStyle/>
          <a:p>
            <a:r>
              <a:rPr lang="sv-SE" dirty="0"/>
              <a:t>Vad gör en </a:t>
            </a:r>
            <a:r>
              <a:rPr lang="sv-SE" dirty="0" err="1"/>
              <a:t>proxy</a:t>
            </a:r>
            <a:r>
              <a:rPr lang="sv-SE" dirty="0"/>
              <a:t>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r>
              <a:rPr lang="sv-SE" dirty="0"/>
              <a:t>?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2014780"/>
            <a:ext cx="8535988" cy="3979620"/>
          </a:xfrm>
        </p:spPr>
        <p:txBody>
          <a:bodyPr>
            <a:normAutofit/>
          </a:bodyPr>
          <a:lstStyle/>
          <a:p>
            <a:r>
              <a:rPr lang="sv-SE" sz="2400" u="sng" dirty="0"/>
              <a:t>På Convention: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Röstningsförfarandet tar ca två hela dagar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Aktivt lyssnande</a:t>
            </a:r>
            <a:r>
              <a:rPr lang="sv-SE" dirty="0"/>
              <a:t>, </a:t>
            </a:r>
            <a:r>
              <a:rPr lang="sv-SE" b="1" dirty="0"/>
              <a:t>vara beredd på olika ändringar </a:t>
            </a:r>
            <a:r>
              <a:rPr lang="sv-SE" dirty="0"/>
              <a:t>gällande tidsordning, förstå vad som röstas på dvs om det är motion, </a:t>
            </a:r>
            <a:r>
              <a:rPr lang="sv-SE" dirty="0" err="1"/>
              <a:t>amendments</a:t>
            </a:r>
            <a:r>
              <a:rPr lang="sv-SE" dirty="0"/>
              <a:t> eller om </a:t>
            </a:r>
            <a:r>
              <a:rPr lang="sv-SE" dirty="0" err="1"/>
              <a:t>amendment</a:t>
            </a:r>
            <a:r>
              <a:rPr lang="sv-SE" dirty="0"/>
              <a:t> har övergått till en ”</a:t>
            </a:r>
            <a:r>
              <a:rPr lang="sv-SE" dirty="0" err="1"/>
              <a:t>amended</a:t>
            </a:r>
            <a:r>
              <a:rPr lang="sv-SE" dirty="0"/>
              <a:t> </a:t>
            </a:r>
            <a:r>
              <a:rPr lang="sv-SE" dirty="0" err="1"/>
              <a:t>proposal</a:t>
            </a:r>
            <a:r>
              <a:rPr lang="sv-SE" dirty="0"/>
              <a:t>” eller om ny information tillkommer.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Rösta på </a:t>
            </a:r>
            <a:r>
              <a:rPr lang="sv-SE" b="1" dirty="0"/>
              <a:t>rätt blankett med det svar som du fått i uppdrag att rösta 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Föra </a:t>
            </a:r>
            <a:r>
              <a:rPr lang="sv-SE" b="1" dirty="0"/>
              <a:t>anteckningar om bifall, avslag och tillbakadragande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3899332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48532"/>
          </a:xfrm>
        </p:spPr>
        <p:txBody>
          <a:bodyPr>
            <a:normAutofit fontScale="90000"/>
          </a:bodyPr>
          <a:lstStyle/>
          <a:p>
            <a:r>
              <a:rPr lang="sv-SE" dirty="0"/>
              <a:t>Vad gör en </a:t>
            </a:r>
            <a:r>
              <a:rPr lang="sv-SE" dirty="0" err="1"/>
              <a:t>proxy</a:t>
            </a:r>
            <a:r>
              <a:rPr lang="sv-SE" dirty="0"/>
              <a:t>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r>
              <a:rPr lang="sv-SE" dirty="0"/>
              <a:t>?</a:t>
            </a:r>
            <a:br>
              <a:rPr lang="sv-SE" dirty="0"/>
            </a:b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1813302"/>
            <a:ext cx="8535988" cy="4181098"/>
          </a:xfrm>
        </p:spPr>
        <p:txBody>
          <a:bodyPr/>
          <a:lstStyle/>
          <a:p>
            <a:r>
              <a:rPr lang="sv-SE" sz="2400" u="sng" dirty="0"/>
              <a:t>Efter Convention: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Redogör för distriktets medlemmar </a:t>
            </a:r>
            <a:r>
              <a:rPr lang="sv-SE" dirty="0"/>
              <a:t>om utfallet av varje motion och eventuella ändringar utifrån sina anteckningar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Förklara om eget beslut fattats </a:t>
            </a:r>
            <a:r>
              <a:rPr lang="sv-SE" dirty="0"/>
              <a:t>och anledningen till varför du frångått klubbarnas önskemål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4659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251488"/>
          </a:xfrm>
        </p:spPr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Röstning/svar på motionerna i klubbarna</a:t>
            </a:r>
            <a:br>
              <a:rPr lang="sv-SE" dirty="0"/>
            </a:b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3" y="1549831"/>
            <a:ext cx="8535988" cy="447556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FF0000"/>
                </a:solidFill>
              </a:rPr>
              <a:t>Klubbarna lägger själva upp arbetet</a:t>
            </a:r>
            <a:r>
              <a:rPr lang="sv-SE" dirty="0">
                <a:solidFill>
                  <a:srgbClr val="FF0000"/>
                </a:solidFill>
              </a:rPr>
              <a:t> med att rösta/svara på motionerna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Motionerna finns på </a:t>
            </a:r>
            <a:r>
              <a:rPr lang="sv-SE" b="1" dirty="0">
                <a:solidFill>
                  <a:srgbClr val="FF0000"/>
                </a:solidFill>
              </a:rPr>
              <a:t>hemsidan på engelska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FF0000"/>
                </a:solidFill>
              </a:rPr>
              <a:t>Svensk översättning av motionerna kommer under augusti </a:t>
            </a:r>
            <a:r>
              <a:rPr lang="sv-SE" dirty="0">
                <a:solidFill>
                  <a:srgbClr val="FF0000"/>
                </a:solidFill>
              </a:rPr>
              <a:t>till distriktssekreterarna för vidare befordran till klubbarna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För att kunna behandla motionerna krävs: tillgång till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b="1" dirty="0" err="1">
                <a:solidFill>
                  <a:srgbClr val="FF0000"/>
                </a:solidFill>
              </a:rPr>
              <a:t>Constitution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och svensk översättning av </a:t>
            </a:r>
            <a:r>
              <a:rPr lang="sv-SE" b="1" dirty="0" err="1">
                <a:solidFill>
                  <a:srgbClr val="FF0000"/>
                </a:solidFill>
              </a:rPr>
              <a:t>IW:s</a:t>
            </a:r>
            <a:r>
              <a:rPr lang="sv-SE" b="1" dirty="0">
                <a:solidFill>
                  <a:srgbClr val="FF0000"/>
                </a:solidFill>
              </a:rPr>
              <a:t> stadgar </a:t>
            </a:r>
            <a:r>
              <a:rPr lang="sv-SE" dirty="0">
                <a:solidFill>
                  <a:srgbClr val="FF0000"/>
                </a:solidFill>
              </a:rPr>
              <a:t>(hemsidan) samt </a:t>
            </a:r>
            <a:r>
              <a:rPr lang="sv-SE" b="1" dirty="0">
                <a:solidFill>
                  <a:srgbClr val="FF0000"/>
                </a:solidFill>
              </a:rPr>
              <a:t>Matrikel och Handbok 2015-2018</a:t>
            </a:r>
            <a:r>
              <a:rPr lang="sv-SE" dirty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Klubben protokollför beslut om att medlemmarna tagit del av och godkänt styrelsens förslag till svar på motionerna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FF0000"/>
                </a:solidFill>
              </a:rPr>
              <a:t>Klubbarnas svar till distriktens PVH tillhanda i januari 2018.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FF0000"/>
                </a:solidFill>
              </a:rPr>
              <a:t>Denna information framför PVH till </a:t>
            </a:r>
            <a:r>
              <a:rPr lang="sv-SE" b="1">
                <a:solidFill>
                  <a:srgbClr val="FF0000"/>
                </a:solidFill>
              </a:rPr>
              <a:t>alla klubbar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05024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57020"/>
          </a:xfrm>
        </p:spPr>
        <p:txBody>
          <a:bodyPr>
            <a:normAutofit fontScale="90000"/>
          </a:bodyPr>
          <a:lstStyle/>
          <a:p>
            <a:r>
              <a:rPr lang="sv-SE" dirty="0"/>
              <a:t>Körschema/Flödesschema inför Convention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1642820"/>
            <a:ext cx="8535988" cy="435158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Mail från mig till alla DP och </a:t>
            </a:r>
            <a:r>
              <a:rPr lang="sv-SE" dirty="0" err="1"/>
              <a:t>vDP</a:t>
            </a:r>
            <a:r>
              <a:rPr lang="sv-SE" dirty="0"/>
              <a:t> 2017-05-18 och från Elaine Hathaway HQ 2017-04-12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Augusti: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Distrikt som utsett PVH meddelar mig namnet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Distrikt som inte utsett PVH ännu utser omgående en kontaktperson i avvaktan på beslut och meddelar mig namnet på henne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Distriktens kontaktperson eller PVH Initierar behandling av motioner i klubbarna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September</a:t>
            </a:r>
            <a:r>
              <a:rPr lang="sv-SE" u="sng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Material från IIW och SIWR sänds ut till PVH eller kontaktperson. Motionsarbete i klubbarna.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Oktober: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Distriktskommittéer fattar beslut om vem som utses till PVH samt ersättare på distriktsårsmötet i oktober 2017.  Meddelar NR omgående namnet på PVH dock senast 1 november samt  namn på eventuell klubb som skickar egen röstande delegat. Motionsarbete i klubbarna.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6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93549"/>
          </a:xfrm>
        </p:spPr>
        <p:txBody>
          <a:bodyPr>
            <a:normAutofit fontScale="90000"/>
          </a:bodyPr>
          <a:lstStyle/>
          <a:p>
            <a:r>
              <a:rPr lang="sv-SE" dirty="0"/>
              <a:t>Körschema/Flödesschema inför Convention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1580827"/>
            <a:ext cx="8535988" cy="4413573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November</a:t>
            </a:r>
            <a:r>
              <a:rPr lang="sv-SE" b="1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 Besked om namn på röstande delegater sänds till HQ före den 12.11.17 av 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Eventuella tillägg och ändringar av motioner till PVH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Januari 2018: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PVH/kontaktperson tar in alla klubbars svar på motionerna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Februari 2018</a:t>
            </a:r>
            <a:r>
              <a:rPr lang="sv-SE" u="sng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PVH/kontaktperson gör sammanställning över alla klubbarnas svar på motionerna och DK beslutar om sin röst på DM i februari 2018. Resultat senast 1 mars till 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u="sng" dirty="0"/>
              <a:t>Mars 2018: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Rådsmötet i mars 2018 tar ställning till </a:t>
            </a:r>
            <a:r>
              <a:rPr lang="sv-SE" dirty="0" err="1"/>
              <a:t>SIWR:s</a:t>
            </a:r>
            <a:r>
              <a:rPr lang="sv-SE" dirty="0"/>
              <a:t> röst utifrån distriktens samlade önskemål.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April 2018</a:t>
            </a:r>
            <a:r>
              <a:rPr lang="sv-SE" dirty="0"/>
              <a:t>: Convention i Melbourne!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8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har Inner Wheel Convention?</a:t>
            </a:r>
            <a:br>
              <a:rPr lang="sv-SE" dirty="0"/>
            </a:b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2712203"/>
            <a:ext cx="8535988" cy="32821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Har inslag som finns på årsmöte: styrelsen </a:t>
            </a:r>
            <a:r>
              <a:rPr lang="sv-SE" b="1" dirty="0"/>
              <a:t>rapporter</a:t>
            </a:r>
            <a:r>
              <a:rPr lang="sv-SE" dirty="0"/>
              <a:t>ar, </a:t>
            </a:r>
            <a:r>
              <a:rPr lang="sv-SE" b="1" dirty="0"/>
              <a:t>medlemsavgiften</a:t>
            </a:r>
            <a:r>
              <a:rPr lang="sv-SE" dirty="0"/>
              <a:t>s storlek bestäms, </a:t>
            </a:r>
            <a:r>
              <a:rPr lang="sv-SE" b="1" dirty="0"/>
              <a:t>gemensamt projekt </a:t>
            </a:r>
            <a:r>
              <a:rPr lang="sv-SE" dirty="0"/>
              <a:t>bestäms m </a:t>
            </a:r>
            <a:r>
              <a:rPr lang="sv-SE" dirty="0" err="1"/>
              <a:t>m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Ändringar i </a:t>
            </a:r>
            <a:r>
              <a:rPr lang="sv-SE" b="1" dirty="0" err="1"/>
              <a:t>IIW:s</a:t>
            </a:r>
            <a:r>
              <a:rPr lang="sv-SE" b="1" dirty="0"/>
              <a:t> stadga </a:t>
            </a:r>
            <a:r>
              <a:rPr lang="sv-SE" dirty="0"/>
              <a:t>”övervägs och lämpliga åtgärder vidtas”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Ändringar i klubb- och distriktsstadgan </a:t>
            </a:r>
            <a:r>
              <a:rPr lang="sv-SE" dirty="0"/>
              <a:t>”övervägs och lämpliga åtgärder beslutas”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Frågor av allmänt intresse diskuteras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85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Inför Convention: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Vår uppgift i klubbar, distrikt och råd är att</a:t>
            </a: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a) svara/rösta på motioner </a:t>
            </a:r>
            <a:r>
              <a:rPr lang="sv-SE" dirty="0"/>
              <a:t>och</a:t>
            </a:r>
            <a:br>
              <a:rPr lang="sv-SE" dirty="0"/>
            </a:br>
            <a:br>
              <a:rPr lang="sv-SE" dirty="0"/>
            </a:br>
            <a:r>
              <a:rPr lang="sv-SE" dirty="0">
                <a:solidFill>
                  <a:srgbClr val="FFFF00"/>
                </a:solidFill>
              </a:rPr>
              <a:t>B) utse röstande delegater som framför våra svar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3" y="3429001"/>
            <a:ext cx="8535988" cy="199540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76146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819400" y="1107639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0000"/>
                </a:solidFill>
              </a:rPr>
              <a:t>Alla klubbar röstar/svarar på motioner som är förslag till ändringar i olika stadgor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sv-SE" sz="2400" dirty="0">
              <a:solidFill>
                <a:srgbClr val="FF0000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Varje klubb, varje distriktskommitté, varje nationell styrelse har rätt att skicka EN röstande delegat var och att utse en ersättare för henne.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sv-SE" sz="2400" dirty="0">
              <a:solidFill>
                <a:srgbClr val="FFFF00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FFFF00"/>
                </a:solidFill>
              </a:rPr>
              <a:t>Den röstande delegaten ska rösta efter direktiv dvs i enlighet med klubbarnas önskemål men har rätt att rösta efter eget gottfinnande om ny </a:t>
            </a:r>
            <a:r>
              <a:rPr lang="sv-SE" sz="2000" dirty="0">
                <a:solidFill>
                  <a:srgbClr val="FFFF00"/>
                </a:solidFill>
              </a:rPr>
              <a:t>information tillkommer under Convention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517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-1567542"/>
            <a:ext cx="10058400" cy="5027540"/>
          </a:xfrm>
        </p:spPr>
        <p:txBody>
          <a:bodyPr/>
          <a:lstStyle/>
          <a:p>
            <a:r>
              <a:rPr lang="sv-SE" dirty="0"/>
              <a:t>Röstande delegat och Proxy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3" y="1404257"/>
            <a:ext cx="8535988" cy="4547092"/>
          </a:xfrm>
        </p:spPr>
        <p:txBody>
          <a:bodyPr>
            <a:normAutofit fontScale="3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6000" dirty="0"/>
              <a:t>Varje klubb </a:t>
            </a:r>
            <a:r>
              <a:rPr lang="sv-SE" sz="6000" b="1" u="sng" dirty="0"/>
              <a:t>kan</a:t>
            </a:r>
            <a:r>
              <a:rPr lang="sv-SE" sz="6000" dirty="0"/>
              <a:t> skicka en egen röstande delegat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6000" dirty="0"/>
              <a:t>Varje distrikt </a:t>
            </a:r>
            <a:r>
              <a:rPr lang="sv-SE" sz="6000" b="1" u="sng" dirty="0"/>
              <a:t>kan</a:t>
            </a:r>
            <a:r>
              <a:rPr lang="sv-SE" sz="6000" dirty="0"/>
              <a:t> skicka egen röstande delegat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6000" dirty="0"/>
              <a:t>SIWR </a:t>
            </a:r>
            <a:r>
              <a:rPr lang="sv-SE" sz="6000" b="1" u="sng" dirty="0"/>
              <a:t>ska</a:t>
            </a:r>
            <a:r>
              <a:rPr lang="sv-SE" sz="6000" dirty="0"/>
              <a:t> skicka nationalrepresentanten som har en egen röst samt fungerar som </a:t>
            </a:r>
            <a:r>
              <a:rPr lang="sv-SE" sz="6000" dirty="0" err="1"/>
              <a:t>proxy</a:t>
            </a:r>
            <a:r>
              <a:rPr lang="sv-SE" sz="6000" dirty="0"/>
              <a:t> </a:t>
            </a:r>
            <a:r>
              <a:rPr lang="sv-SE" sz="6000" dirty="0" err="1"/>
              <a:t>vote</a:t>
            </a:r>
            <a:r>
              <a:rPr lang="sv-SE" sz="6000" dirty="0"/>
              <a:t> </a:t>
            </a:r>
            <a:r>
              <a:rPr lang="sv-SE" sz="6000" dirty="0" err="1"/>
              <a:t>holder</a:t>
            </a:r>
            <a:r>
              <a:rPr lang="sv-SE" sz="6000" dirty="0"/>
              <a:t> för distrikt.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6000" dirty="0"/>
              <a:t>SIWR </a:t>
            </a:r>
            <a:r>
              <a:rPr lang="sv-SE" sz="6000" b="1" u="sng" dirty="0"/>
              <a:t>ska</a:t>
            </a:r>
            <a:r>
              <a:rPr lang="sv-SE" sz="6000" dirty="0"/>
              <a:t> skicka </a:t>
            </a:r>
            <a:r>
              <a:rPr lang="sv-SE" sz="6000" dirty="0" err="1"/>
              <a:t>rådspresídenten</a:t>
            </a:r>
            <a:r>
              <a:rPr lang="sv-SE" sz="6000" dirty="0"/>
              <a:t> som har en röst för SIWR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6000" dirty="0"/>
              <a:t>Om en klubb </a:t>
            </a:r>
            <a:r>
              <a:rPr lang="sv-SE" sz="6000" b="1" dirty="0"/>
              <a:t>INTE</a:t>
            </a:r>
            <a:r>
              <a:rPr lang="sv-SE" sz="6000" dirty="0"/>
              <a:t> skickar egen delegat företräds den eller de av en </a:t>
            </a:r>
            <a:r>
              <a:rPr lang="sv-SE" sz="6000" b="1" dirty="0" err="1"/>
              <a:t>proxy</a:t>
            </a:r>
            <a:r>
              <a:rPr lang="sv-SE" sz="6000" b="1" dirty="0"/>
              <a:t> </a:t>
            </a:r>
            <a:r>
              <a:rPr lang="sv-SE" sz="6000" b="1" dirty="0" err="1"/>
              <a:t>vote</a:t>
            </a:r>
            <a:r>
              <a:rPr lang="sv-SE" sz="6000" b="1" dirty="0"/>
              <a:t> </a:t>
            </a:r>
            <a:r>
              <a:rPr lang="sv-SE" sz="6000" b="1" dirty="0" err="1"/>
              <a:t>holder</a:t>
            </a:r>
            <a:r>
              <a:rPr lang="sv-SE" sz="6000" b="1" dirty="0"/>
              <a:t> som väljs av distriktskommittén senast på distriktsårsmötet hösten 2017</a:t>
            </a:r>
            <a:r>
              <a:rPr lang="sv-SE" sz="6000" dirty="0"/>
              <a:t>. Hon företräder distriktskommittén samt de klubbar som inte skickar egen delegat.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6000" dirty="0"/>
              <a:t>Om distrikt </a:t>
            </a:r>
            <a:r>
              <a:rPr lang="sv-SE" sz="6000" b="1" dirty="0"/>
              <a:t>INTE</a:t>
            </a:r>
            <a:r>
              <a:rPr lang="sv-SE" sz="6000" dirty="0"/>
              <a:t> skickar egen röstande delegat utses </a:t>
            </a:r>
            <a:r>
              <a:rPr lang="sv-SE" sz="6000" b="1" dirty="0"/>
              <a:t>nationalrepresentanten som </a:t>
            </a:r>
            <a:r>
              <a:rPr lang="sv-SE" sz="6000" b="1" dirty="0" err="1"/>
              <a:t>proxy</a:t>
            </a:r>
            <a:r>
              <a:rPr lang="sv-SE" sz="6000" b="1" dirty="0"/>
              <a:t> </a:t>
            </a:r>
            <a:r>
              <a:rPr lang="sv-SE" sz="6000" b="1" dirty="0" err="1"/>
              <a:t>vote</a:t>
            </a:r>
            <a:r>
              <a:rPr lang="sv-SE" sz="6000" b="1" dirty="0"/>
              <a:t> </a:t>
            </a:r>
            <a:r>
              <a:rPr lang="sv-SE" sz="6000" b="1" dirty="0" err="1"/>
              <a:t>holder</a:t>
            </a:r>
            <a:r>
              <a:rPr lang="sv-SE" sz="6000" b="1" dirty="0"/>
              <a:t> för distriktet senast på distriktsårsmötet hösten 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43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864032"/>
          </a:xfrm>
        </p:spPr>
        <p:txBody>
          <a:bodyPr>
            <a:normAutofit fontScale="90000"/>
          </a:bodyPr>
          <a:lstStyle/>
          <a:p>
            <a:r>
              <a:rPr lang="sv-SE" dirty="0"/>
              <a:t>Kontaktperson och Proxy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4212" y="2061275"/>
            <a:ext cx="6400800" cy="3729925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På </a:t>
            </a:r>
            <a:r>
              <a:rPr lang="sv-SE" b="1" dirty="0"/>
              <a:t>distriktsstyrelsens första VU-möte </a:t>
            </a:r>
            <a:r>
              <a:rPr lang="sv-SE" dirty="0"/>
              <a:t>för hösten utses en </a:t>
            </a:r>
            <a:r>
              <a:rPr lang="sv-SE" b="1" dirty="0"/>
              <a:t>kontaktperson</a:t>
            </a:r>
            <a:r>
              <a:rPr lang="sv-SE" dirty="0"/>
              <a:t> för Nationalrepresentanten att sköta allt material som rör Convention fram till distriktsårsmötet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Detta </a:t>
            </a:r>
            <a:r>
              <a:rPr lang="sv-SE" b="1" dirty="0"/>
              <a:t>uppdrag övergår till Proxy </a:t>
            </a:r>
            <a:r>
              <a:rPr lang="sv-SE" b="1" dirty="0" err="1"/>
              <a:t>Vote</a:t>
            </a:r>
            <a:r>
              <a:rPr lang="sv-SE" b="1" dirty="0"/>
              <a:t> </a:t>
            </a:r>
            <a:r>
              <a:rPr lang="sv-SE" b="1" dirty="0" err="1"/>
              <a:t>Holder</a:t>
            </a:r>
            <a:r>
              <a:rPr lang="sv-SE" b="1" dirty="0"/>
              <a:t> </a:t>
            </a:r>
            <a:r>
              <a:rPr lang="sv-SE" dirty="0"/>
              <a:t>när sådan utsetts på </a:t>
            </a:r>
            <a:r>
              <a:rPr lang="sv-SE" b="1" dirty="0"/>
              <a:t>distriktsårsmötet hösten 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Om distriktet inte har egen PVH utan väljer </a:t>
            </a:r>
            <a:r>
              <a:rPr lang="sv-SE" b="1" dirty="0"/>
              <a:t>Nationalrepresentanten till PVH </a:t>
            </a:r>
            <a:r>
              <a:rPr lang="sv-SE" dirty="0"/>
              <a:t>kvarstår </a:t>
            </a:r>
            <a:r>
              <a:rPr lang="sv-SE" b="1" dirty="0"/>
              <a:t>kontaktpersonen</a:t>
            </a:r>
            <a:r>
              <a:rPr lang="sv-SE" dirty="0"/>
              <a:t> att </a:t>
            </a:r>
            <a:r>
              <a:rPr lang="sv-SE" b="1" dirty="0"/>
              <a:t>assistera</a:t>
            </a:r>
            <a:r>
              <a:rPr lang="sv-SE" dirty="0"/>
              <a:t> Nationalrepresentanten </a:t>
            </a:r>
            <a:r>
              <a:rPr lang="sv-SE" b="1" dirty="0"/>
              <a:t>i distriktet t o m distriktsmötet i februari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24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294468"/>
            <a:ext cx="10058400" cy="1596325"/>
          </a:xfrm>
        </p:spPr>
        <p:txBody>
          <a:bodyPr/>
          <a:lstStyle/>
          <a:p>
            <a:r>
              <a:rPr lang="sv-SE" dirty="0"/>
              <a:t>Hur utses distriktens </a:t>
            </a:r>
            <a:r>
              <a:rPr lang="sv-SE" dirty="0" err="1"/>
              <a:t>proxy</a:t>
            </a:r>
            <a:r>
              <a:rPr lang="sv-SE" dirty="0"/>
              <a:t>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r>
              <a:rPr lang="sv-SE" dirty="0"/>
              <a:t> och vem kan väljas?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2433234"/>
            <a:ext cx="8535988" cy="356116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Det finns inget i stadgarna. Varje distrikt har sina rutiner vad gäller val av person som PVH.</a:t>
            </a:r>
          </a:p>
          <a:p>
            <a:r>
              <a:rPr lang="sv-SE" dirty="0"/>
              <a:t>    </a:t>
            </a:r>
            <a:r>
              <a:rPr lang="sv-SE" b="1" dirty="0"/>
              <a:t>Distriktens VU föreslår </a:t>
            </a:r>
            <a:r>
              <a:rPr lang="sv-SE" dirty="0"/>
              <a:t>en person med lämpliga kvalifikationer     vanligen ur VU och presenterar förslaget för distriktskommittén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Distriktskommittén fattar beslut </a:t>
            </a:r>
            <a:r>
              <a:rPr lang="sv-SE" dirty="0"/>
              <a:t>och protokollför senast på distriktsårsmötet hösten 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Lämpliga kvalifikationer</a:t>
            </a:r>
            <a:r>
              <a:rPr lang="sv-SE" dirty="0"/>
              <a:t>: mycket goda kunskaper i engelska och stor erfarenhet av styrelsearbete inom Inner Wheel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Beslutet skickas omedelbart till Nationalrepresentanten</a:t>
            </a:r>
            <a:r>
              <a:rPr lang="sv-SE" dirty="0"/>
              <a:t>, dock </a:t>
            </a:r>
            <a:r>
              <a:rPr lang="sv-SE" b="1" dirty="0"/>
              <a:t>senast 1 november 2017.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1194409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41522"/>
          </a:xfrm>
        </p:spPr>
        <p:txBody>
          <a:bodyPr>
            <a:normAutofit fontScale="90000"/>
          </a:bodyPr>
          <a:lstStyle/>
          <a:p>
            <a:r>
              <a:rPr lang="sv-SE" dirty="0"/>
              <a:t>Vad gör en </a:t>
            </a:r>
            <a:r>
              <a:rPr lang="sv-SE" dirty="0" err="1"/>
              <a:t>proxy</a:t>
            </a:r>
            <a:r>
              <a:rPr lang="sv-SE" dirty="0"/>
              <a:t>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r>
              <a:rPr lang="sv-SE" dirty="0"/>
              <a:t> och/eller kontaktperson?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2" y="1875295"/>
            <a:ext cx="8535988" cy="4119105"/>
          </a:xfrm>
        </p:spPr>
        <p:txBody>
          <a:bodyPr>
            <a:normAutofit lnSpcReduction="10000"/>
          </a:bodyPr>
          <a:lstStyle/>
          <a:p>
            <a:endParaRPr lang="sv-SE" dirty="0"/>
          </a:p>
          <a:p>
            <a:r>
              <a:rPr lang="sv-SE" sz="2400" u="sng" dirty="0"/>
              <a:t>Hösten 2017 fram till vårens distriktsmöte</a:t>
            </a:r>
            <a:r>
              <a:rPr lang="sv-SE" sz="2400" dirty="0"/>
              <a:t>:</a:t>
            </a:r>
          </a:p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Samlar in namn på </a:t>
            </a:r>
            <a:r>
              <a:rPr lang="sv-SE" b="1" dirty="0"/>
              <a:t>klubbar med egen delegat </a:t>
            </a:r>
            <a:r>
              <a:rPr lang="sv-SE" dirty="0"/>
              <a:t>och förser den personen med </a:t>
            </a:r>
            <a:r>
              <a:rPr lang="sv-SE" b="1" dirty="0"/>
              <a:t>material från IIW och SIWR </a:t>
            </a:r>
            <a:r>
              <a:rPr lang="sv-SE" dirty="0"/>
              <a:t>redan 1.10.17. Meddelar 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Säkerställer med </a:t>
            </a:r>
            <a:r>
              <a:rPr lang="sv-SE" b="1" dirty="0"/>
              <a:t>klubbstyrelsebeslut </a:t>
            </a:r>
            <a:r>
              <a:rPr lang="sv-SE" dirty="0"/>
              <a:t>vilka klubbar som vill </a:t>
            </a:r>
            <a:r>
              <a:rPr lang="sv-SE" b="1" dirty="0"/>
              <a:t>företrädas av distriktets PVH </a:t>
            </a:r>
            <a:r>
              <a:rPr lang="sv-SE" dirty="0"/>
              <a:t>redan 1.10.17. Meddelar NR.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Är </a:t>
            </a:r>
            <a:r>
              <a:rPr lang="sv-SE" b="1" dirty="0" err="1"/>
              <a:t>IIW:s</a:t>
            </a:r>
            <a:r>
              <a:rPr lang="sv-SE" b="1" dirty="0"/>
              <a:t> och NR:s kontaktperson för allt </a:t>
            </a:r>
            <a:r>
              <a:rPr lang="sv-SE" dirty="0"/>
              <a:t>som rör röstningsförfarandet: ändringar, tillägg, formulär och instruktioner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Samlar in alla klubbars svar på motionerna redan i januari 2018.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88556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69563"/>
          </a:xfrm>
        </p:spPr>
        <p:txBody>
          <a:bodyPr>
            <a:normAutofit fontScale="90000"/>
          </a:bodyPr>
          <a:lstStyle/>
          <a:p>
            <a:r>
              <a:rPr lang="sv-SE" dirty="0"/>
              <a:t>Vad gör en </a:t>
            </a:r>
            <a:r>
              <a:rPr lang="sv-SE" dirty="0" err="1"/>
              <a:t>proxy</a:t>
            </a:r>
            <a:r>
              <a:rPr lang="sv-SE" dirty="0"/>
              <a:t> </a:t>
            </a:r>
            <a:r>
              <a:rPr lang="sv-SE" dirty="0" err="1"/>
              <a:t>vote</a:t>
            </a:r>
            <a:r>
              <a:rPr lang="sv-SE" dirty="0"/>
              <a:t> </a:t>
            </a:r>
            <a:r>
              <a:rPr lang="sv-SE" dirty="0" err="1"/>
              <a:t>holder</a:t>
            </a:r>
            <a:r>
              <a:rPr lang="sv-SE" dirty="0"/>
              <a:t> och/eller kontaktperson?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-13441" y="1622462"/>
            <a:ext cx="9931295" cy="4702263"/>
          </a:xfrm>
        </p:spPr>
        <p:txBody>
          <a:bodyPr/>
          <a:lstStyle/>
          <a:p>
            <a:r>
              <a:rPr lang="sv-SE" sz="2400" dirty="0"/>
              <a:t>P</a:t>
            </a:r>
            <a:r>
              <a:rPr lang="sv-SE" sz="2400" u="sng" dirty="0"/>
              <a:t>å vårens Distriktsmöte i februari 2018</a:t>
            </a:r>
            <a:r>
              <a:rPr lang="sv-SE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Sammanställer klubbarnas svar </a:t>
            </a:r>
            <a:r>
              <a:rPr lang="sv-SE" dirty="0"/>
              <a:t>på överskådligt sätt så </a:t>
            </a:r>
            <a:r>
              <a:rPr lang="sv-SE" b="1" dirty="0"/>
              <a:t>att DK </a:t>
            </a:r>
            <a:r>
              <a:rPr lang="sv-SE" dirty="0"/>
              <a:t>kan </a:t>
            </a:r>
            <a:r>
              <a:rPr lang="sv-SE" b="1" dirty="0"/>
              <a:t>lägga sin röst </a:t>
            </a:r>
            <a:r>
              <a:rPr lang="sv-SE" dirty="0"/>
              <a:t>så att den är i samklang med klubbarnas önskemål och </a:t>
            </a:r>
            <a:r>
              <a:rPr lang="sv-SE" b="1" dirty="0"/>
              <a:t>protokollför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Skickar DK:s beslut till nationalrepresentanten omgående</a:t>
            </a:r>
            <a:r>
              <a:rPr lang="sv-SE" dirty="0"/>
              <a:t>, dock senast 1 mars, så att </a:t>
            </a:r>
            <a:r>
              <a:rPr lang="sv-SE" b="1" dirty="0"/>
              <a:t>SIWR kan lägga sin röst </a:t>
            </a:r>
            <a:r>
              <a:rPr lang="sv-SE" dirty="0"/>
              <a:t>i samklang med distriktens önskemål vid rådsmötet i mars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2601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</TotalTime>
  <Words>1008</Words>
  <Application>Microsoft Office PowerPoint</Application>
  <PresentationFormat>Bredbild</PresentationFormat>
  <Paragraphs>90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Sektor</vt:lpstr>
      <vt:lpstr>Convention 2018</vt:lpstr>
      <vt:lpstr>Varför har Inner Wheel Convention? </vt:lpstr>
      <vt:lpstr>   Inför Convention:   Vår uppgift i klubbar, distrikt och råd är att   a) svara/rösta på motioner och  B) utse röstande delegater som framför våra svar</vt:lpstr>
      <vt:lpstr>PowerPoint-presentation</vt:lpstr>
      <vt:lpstr>Röstande delegat och Proxy Vote holder</vt:lpstr>
      <vt:lpstr>Kontaktperson och Proxy vote holder</vt:lpstr>
      <vt:lpstr>Hur utses distriktens proxy vote holder och vem kan väljas?</vt:lpstr>
      <vt:lpstr>Vad gör en proxy vote holder och/eller kontaktperson?</vt:lpstr>
      <vt:lpstr>Vad gör en proxy vote holder och/eller kontaktperson?</vt:lpstr>
      <vt:lpstr>Vad gör en proxy vote holder?</vt:lpstr>
      <vt:lpstr>Vad gör en proxy vote holder? </vt:lpstr>
      <vt:lpstr>Röstning/svar på motionerna i klubbarna </vt:lpstr>
      <vt:lpstr>Körschema/Flödesschema inför Convention</vt:lpstr>
      <vt:lpstr>Körschema/Flödesschema inför Convention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2018</dc:title>
  <dc:creator>Asus</dc:creator>
  <cp:lastModifiedBy>Elisabeth</cp:lastModifiedBy>
  <cp:revision>31</cp:revision>
  <cp:lastPrinted>2017-08-07T14:53:38Z</cp:lastPrinted>
  <dcterms:created xsi:type="dcterms:W3CDTF">2017-07-31T15:05:40Z</dcterms:created>
  <dcterms:modified xsi:type="dcterms:W3CDTF">2017-08-20T16:17:04Z</dcterms:modified>
</cp:coreProperties>
</file>