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57"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0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5512381-9B57-46A2-8F6D-8386B6789713}" type="datetimeFigureOut">
              <a:rPr lang="en-AU" smtClean="0"/>
              <a:pPr/>
              <a:t>6/10/2014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196027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512381-9B57-46A2-8F6D-8386B6789713}" type="datetimeFigureOut">
              <a:rPr lang="en-AU" smtClean="0"/>
              <a:pPr/>
              <a:t>6/10/2014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19118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512381-9B57-46A2-8F6D-8386B6789713}" type="datetimeFigureOut">
              <a:rPr lang="en-AU" smtClean="0"/>
              <a:pPr/>
              <a:t>6/10/2014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388381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5512381-9B57-46A2-8F6D-8386B6789713}" type="datetimeFigureOut">
              <a:rPr lang="en-AU" smtClean="0"/>
              <a:pPr/>
              <a:t>6/10/2014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2958769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512381-9B57-46A2-8F6D-8386B6789713}" type="datetimeFigureOut">
              <a:rPr lang="en-AU" smtClean="0"/>
              <a:pPr/>
              <a:t>6/10/2014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33732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5512381-9B57-46A2-8F6D-8386B6789713}" type="datetimeFigureOut">
              <a:rPr lang="en-AU" smtClean="0"/>
              <a:pPr/>
              <a:t>6/10/2014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106230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5512381-9B57-46A2-8F6D-8386B6789713}" type="datetimeFigureOut">
              <a:rPr lang="en-AU" smtClean="0"/>
              <a:pPr/>
              <a:t>6/10/2014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354879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5512381-9B57-46A2-8F6D-8386B6789713}" type="datetimeFigureOut">
              <a:rPr lang="en-AU" smtClean="0"/>
              <a:pPr/>
              <a:t>6/10/2014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1023710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12381-9B57-46A2-8F6D-8386B6789713}" type="datetimeFigureOut">
              <a:rPr lang="en-AU" smtClean="0"/>
              <a:pPr/>
              <a:t>6/10/2014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5839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12381-9B57-46A2-8F6D-8386B6789713}" type="datetimeFigureOut">
              <a:rPr lang="en-AU" smtClean="0"/>
              <a:pPr/>
              <a:t>6/10/2014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108185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12381-9B57-46A2-8F6D-8386B6789713}" type="datetimeFigureOut">
              <a:rPr lang="en-AU" smtClean="0"/>
              <a:pPr/>
              <a:t>6/10/2014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261761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6000">
              <a:srgbClr val="D4DEFF">
                <a:lumMod val="32000"/>
                <a:lumOff val="68000"/>
                <a:alpha val="0"/>
              </a:srgbClr>
            </a:gs>
            <a:gs pos="100000">
              <a:srgbClr val="D4DEFF"/>
            </a:gs>
            <a:gs pos="100000">
              <a:srgbClr val="96AB94">
                <a:alpha val="0"/>
              </a:srgb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12381-9B57-46A2-8F6D-8386B6789713}" type="datetimeFigureOut">
              <a:rPr lang="en-AU" smtClean="0"/>
              <a:pPr/>
              <a:t>6/10/2014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E7D2B-AC14-4081-953A-93957E7032B3}" type="slidenum">
              <a:rPr lang="en-AU" smtClean="0"/>
              <a:pPr/>
              <a:t>‹#›</a:t>
            </a:fld>
            <a:endParaRPr lang="en-AU"/>
          </a:p>
        </p:txBody>
      </p:sp>
    </p:spTree>
    <p:extLst>
      <p:ext uri="{BB962C8B-B14F-4D97-AF65-F5344CB8AC3E}">
        <p14:creationId xmlns:p14="http://schemas.microsoft.com/office/powerpoint/2010/main" xmlns="" val="2723878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24764"/>
            <a:ext cx="6795843" cy="1911331"/>
          </a:xfrm>
          <a:prstGeom prst="rect">
            <a:avLst/>
          </a:prstGeom>
        </p:spPr>
      </p:pic>
      <p:sp>
        <p:nvSpPr>
          <p:cNvPr id="2" name="Rectangle 1"/>
          <p:cNvSpPr/>
          <p:nvPr/>
        </p:nvSpPr>
        <p:spPr>
          <a:xfrm>
            <a:off x="1331640" y="1971230"/>
            <a:ext cx="6302812" cy="1323439"/>
          </a:xfrm>
          <a:prstGeom prst="rect">
            <a:avLst/>
          </a:prstGeom>
        </p:spPr>
        <p:txBody>
          <a:bodyPr wrap="square">
            <a:spAutoFit/>
          </a:bodyPr>
          <a:lstStyle/>
          <a:p>
            <a:pPr algn="ctr"/>
            <a:r>
              <a:rPr lang="en-AU" sz="4000" b="1" dirty="0" smtClean="0"/>
              <a:t>REGISTERING FOR VOTING </a:t>
            </a:r>
            <a:r>
              <a:rPr lang="en-AU" sz="4000" b="1" dirty="0"/>
              <a:t>AT CONVENTION 2015</a:t>
            </a: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619672" y="3329804"/>
            <a:ext cx="5888699" cy="3518498"/>
          </a:xfrm>
          <a:prstGeom prst="rect">
            <a:avLst/>
          </a:prstGeom>
        </p:spPr>
      </p:pic>
    </p:spTree>
    <p:extLst>
      <p:ext uri="{BB962C8B-B14F-4D97-AF65-F5344CB8AC3E}">
        <p14:creationId xmlns:p14="http://schemas.microsoft.com/office/powerpoint/2010/main" xmlns="" val="1959735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699792" y="2573569"/>
            <a:ext cx="3791615" cy="584775"/>
          </a:xfrm>
          <a:prstGeom prst="rect">
            <a:avLst/>
          </a:prstGeom>
        </p:spPr>
        <p:txBody>
          <a:bodyPr wrap="none">
            <a:spAutoFit/>
          </a:bodyPr>
          <a:lstStyle/>
          <a:p>
            <a:r>
              <a:rPr lang="en-AU" sz="3200" b="1" dirty="0"/>
              <a:t>AT THE CONVENTION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405" y="0"/>
            <a:ext cx="9119659" cy="2564904"/>
          </a:xfrm>
          <a:prstGeom prst="rect">
            <a:avLst/>
          </a:prstGeom>
        </p:spPr>
      </p:pic>
      <p:pic>
        <p:nvPicPr>
          <p:cNvPr id="6146" name="Picture 2" descr="C:\Documents and Settings\whitchua.QH\Local Settings\Temporary Internet Files\Content.IE5\U8MMSVDU\MC900439859[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99792" y="3709799"/>
            <a:ext cx="3816424" cy="28755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79110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1196752"/>
            <a:ext cx="4572000" cy="4524315"/>
          </a:xfrm>
          <a:prstGeom prst="rect">
            <a:avLst/>
          </a:prstGeom>
        </p:spPr>
        <p:txBody>
          <a:bodyPr>
            <a:spAutoFit/>
          </a:bodyPr>
          <a:lstStyle/>
          <a:p>
            <a:r>
              <a:rPr lang="en-AU" sz="2400" dirty="0"/>
              <a:t>To reduce the lengthy queues and waiting at the Voting Registration desk, </a:t>
            </a:r>
            <a:endParaRPr lang="en-AU" sz="2400" dirty="0" smtClean="0"/>
          </a:p>
          <a:p>
            <a:endParaRPr lang="en-AU" sz="2400" dirty="0" smtClean="0"/>
          </a:p>
          <a:p>
            <a:r>
              <a:rPr lang="en-AU" sz="2400" dirty="0" smtClean="0"/>
              <a:t>A </a:t>
            </a:r>
            <a:r>
              <a:rPr lang="en-AU" sz="2400" dirty="0"/>
              <a:t>nominated individual from the District (preferably the District Committee Voting Delegate) will be responsible for collecting all the voting booklets and distributing them to the correctly registered named individuals within her District</a:t>
            </a:r>
          </a:p>
        </p:txBody>
      </p:sp>
      <p:pic>
        <p:nvPicPr>
          <p:cNvPr id="7172" name="Picture 4" descr="C:\Documents and Settings\whitchua.QH\Local Settings\Temporary Internet Files\Content.IE5\U8MMSVDU\MP900448290[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41919" y="692696"/>
            <a:ext cx="3285149" cy="49422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02377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95536" y="1382773"/>
            <a:ext cx="4572000" cy="3785652"/>
          </a:xfrm>
          <a:prstGeom prst="rect">
            <a:avLst/>
          </a:prstGeom>
        </p:spPr>
        <p:txBody>
          <a:bodyPr>
            <a:spAutoFit/>
          </a:bodyPr>
          <a:lstStyle/>
          <a:p>
            <a:r>
              <a:rPr lang="en-AU" sz="2400" dirty="0"/>
              <a:t>Any delegate coming to a Business Session holding a booklet not in their name </a:t>
            </a:r>
            <a:endParaRPr lang="en-AU" sz="2400" dirty="0" smtClean="0"/>
          </a:p>
          <a:p>
            <a:endParaRPr lang="en-AU" sz="2400" dirty="0"/>
          </a:p>
          <a:p>
            <a:r>
              <a:rPr lang="en-AU" sz="2400" b="1" dirty="0" smtClean="0"/>
              <a:t>will </a:t>
            </a:r>
            <a:r>
              <a:rPr lang="en-AU" sz="2400" b="1" dirty="0"/>
              <a:t>be disqualified from </a:t>
            </a:r>
            <a:r>
              <a:rPr lang="en-AU" sz="2400" b="1" dirty="0" smtClean="0"/>
              <a:t>voting</a:t>
            </a:r>
          </a:p>
          <a:p>
            <a:endParaRPr lang="en-AU" sz="2400" dirty="0"/>
          </a:p>
          <a:p>
            <a:r>
              <a:rPr lang="en-AU" sz="2400" dirty="0"/>
              <a:t>T</a:t>
            </a:r>
            <a:r>
              <a:rPr lang="en-AU" sz="2400" dirty="0" smtClean="0"/>
              <a:t>he </a:t>
            </a:r>
            <a:r>
              <a:rPr lang="en-AU" sz="2400" dirty="0"/>
              <a:t>District will be called upon to explain to the Constitution Chairman why the booklet was with the wrong individual.</a:t>
            </a:r>
          </a:p>
        </p:txBody>
      </p:sp>
      <p:pic>
        <p:nvPicPr>
          <p:cNvPr id="8194" name="Picture 2" descr="C:\Documents and Settings\whitchua.QH\Local Settings\Temporary Internet Files\Content.IE5\PX6AOMVI\MC900198606[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36096" y="1183791"/>
            <a:ext cx="3062585" cy="39555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02377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95536" y="836712"/>
            <a:ext cx="4572000" cy="3785652"/>
          </a:xfrm>
          <a:prstGeom prst="rect">
            <a:avLst/>
          </a:prstGeom>
        </p:spPr>
        <p:txBody>
          <a:bodyPr>
            <a:spAutoFit/>
          </a:bodyPr>
          <a:lstStyle/>
          <a:p>
            <a:r>
              <a:rPr lang="en-AU" sz="2400" dirty="0"/>
              <a:t>The National Representative (or other NGB nominated individual) will be responsible for collecting the items for </a:t>
            </a:r>
            <a:endParaRPr lang="en-AU" sz="2400" dirty="0" smtClean="0"/>
          </a:p>
          <a:p>
            <a:endParaRPr lang="en-AU" sz="2400" dirty="0"/>
          </a:p>
          <a:p>
            <a:pPr marL="342900" indent="-342900">
              <a:buFont typeface="Arial" panose="020B0604020202020204" pitchFamily="34" charset="0"/>
              <a:buChar char="•"/>
            </a:pPr>
            <a:r>
              <a:rPr lang="en-AU" sz="2400" dirty="0" smtClean="0"/>
              <a:t>the </a:t>
            </a:r>
            <a:r>
              <a:rPr lang="en-AU" sz="2400" dirty="0"/>
              <a:t>National Governing </a:t>
            </a:r>
            <a:r>
              <a:rPr lang="en-AU" sz="2400" dirty="0" smtClean="0"/>
              <a:t>Body</a:t>
            </a:r>
          </a:p>
          <a:p>
            <a:pPr marL="342900" indent="-342900">
              <a:buFont typeface="Arial" panose="020B0604020202020204" pitchFamily="34" charset="0"/>
              <a:buChar char="•"/>
            </a:pPr>
            <a:r>
              <a:rPr lang="en-AU" sz="2400" dirty="0" smtClean="0"/>
              <a:t>the </a:t>
            </a:r>
            <a:r>
              <a:rPr lang="en-AU" sz="2400" dirty="0"/>
              <a:t>National </a:t>
            </a:r>
            <a:r>
              <a:rPr lang="en-AU" sz="2400" dirty="0" smtClean="0"/>
              <a:t>Representative</a:t>
            </a:r>
          </a:p>
          <a:p>
            <a:pPr marL="342900" indent="-342900">
              <a:buFont typeface="Arial" panose="020B0604020202020204" pitchFamily="34" charset="0"/>
              <a:buChar char="•"/>
            </a:pPr>
            <a:r>
              <a:rPr lang="en-AU" sz="2400" dirty="0" smtClean="0"/>
              <a:t>the </a:t>
            </a:r>
            <a:r>
              <a:rPr lang="en-AU" sz="2400" dirty="0"/>
              <a:t>National </a:t>
            </a:r>
            <a:r>
              <a:rPr lang="en-AU" sz="2400" dirty="0" smtClean="0"/>
              <a:t>President</a:t>
            </a:r>
          </a:p>
          <a:p>
            <a:pPr marL="342900" indent="-342900">
              <a:buFont typeface="Arial" panose="020B0604020202020204" pitchFamily="34" charset="0"/>
              <a:buChar char="•"/>
            </a:pPr>
            <a:r>
              <a:rPr lang="en-AU" sz="2400" dirty="0" smtClean="0"/>
              <a:t>any </a:t>
            </a:r>
            <a:r>
              <a:rPr lang="en-AU" sz="2400" dirty="0"/>
              <a:t>IIW Past Presidents from her country.</a:t>
            </a:r>
          </a:p>
        </p:txBody>
      </p:sp>
      <p:pic>
        <p:nvPicPr>
          <p:cNvPr id="9218" name="Picture 2" descr="C:\Documents and Settings\whitchua.QH\Local Settings\Temporary Internet Files\Content.IE5\U8MMSVDU\MC900370332[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80112" y="1052736"/>
            <a:ext cx="3081749" cy="326688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02377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1693962"/>
            <a:ext cx="4572000" cy="4154984"/>
          </a:xfrm>
          <a:prstGeom prst="rect">
            <a:avLst/>
          </a:prstGeom>
        </p:spPr>
        <p:txBody>
          <a:bodyPr>
            <a:spAutoFit/>
          </a:bodyPr>
          <a:lstStyle/>
          <a:p>
            <a:r>
              <a:rPr lang="en-AU" sz="2400" dirty="0" smtClean="0"/>
              <a:t>Please </a:t>
            </a:r>
            <a:r>
              <a:rPr lang="en-AU" sz="2400" dirty="0"/>
              <a:t>be ready to provide the name of your Voting Delegate to the District before 15 December 2014 </a:t>
            </a:r>
            <a:endParaRPr lang="en-AU" sz="2400" dirty="0" smtClean="0"/>
          </a:p>
          <a:p>
            <a:endParaRPr lang="en-AU" sz="2400" dirty="0"/>
          </a:p>
          <a:p>
            <a:endParaRPr lang="en-AU" sz="2400" dirty="0" smtClean="0"/>
          </a:p>
          <a:p>
            <a:endParaRPr lang="en-AU" sz="2400" dirty="0"/>
          </a:p>
          <a:p>
            <a:endParaRPr lang="en-AU" sz="2400" dirty="0" smtClean="0"/>
          </a:p>
          <a:p>
            <a:endParaRPr lang="en-AU" sz="2400" dirty="0" smtClean="0"/>
          </a:p>
          <a:p>
            <a:r>
              <a:rPr lang="en-AU" sz="2400" dirty="0" smtClean="0"/>
              <a:t>so </a:t>
            </a:r>
            <a:r>
              <a:rPr lang="en-AU" sz="2400" dirty="0"/>
              <a:t>your Club has a voice and a vote at the Convention in Denmark.</a:t>
            </a:r>
          </a:p>
        </p:txBody>
      </p:sp>
      <p:pic>
        <p:nvPicPr>
          <p:cNvPr id="10242" name="Picture 2" descr="C:\Documents and Settings\whitchua.QH\Local Settings\Temporary Internet Files\Content.IE5\3W2FESYM\MC900383724[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68144" y="1268760"/>
            <a:ext cx="2736653" cy="2785217"/>
          </a:xfrm>
          <a:prstGeom prst="rect">
            <a:avLst/>
          </a:prstGeom>
          <a:noFill/>
          <a:extLst>
            <a:ext uri="{909E8E84-426E-40DD-AFC4-6F175D3DCCD1}">
              <a14:hiddenFill xmlns:a14="http://schemas.microsoft.com/office/drawing/2010/main" xmlns="">
                <a:solidFill>
                  <a:srgbClr val="FFFFFF"/>
                </a:solidFill>
              </a14:hiddenFill>
            </a:ext>
          </a:extLst>
        </p:spPr>
      </p:pic>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95536" y="3212976"/>
            <a:ext cx="1515616" cy="1515616"/>
          </a:xfrm>
          <a:prstGeom prst="rect">
            <a:avLst/>
          </a:prstGeom>
        </p:spPr>
      </p:pic>
    </p:spTree>
    <p:extLst>
      <p:ext uri="{BB962C8B-B14F-4D97-AF65-F5344CB8AC3E}">
        <p14:creationId xmlns:p14="http://schemas.microsoft.com/office/powerpoint/2010/main" xmlns="" val="33023771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769344" y="2553842"/>
            <a:ext cx="3597780" cy="584775"/>
          </a:xfrm>
          <a:prstGeom prst="rect">
            <a:avLst/>
          </a:prstGeom>
        </p:spPr>
        <p:txBody>
          <a:bodyPr wrap="none">
            <a:spAutoFit/>
          </a:bodyPr>
          <a:lstStyle/>
          <a:p>
            <a:r>
              <a:rPr lang="en-AU" sz="3200" b="1" dirty="0"/>
              <a:t>CHECKLIST FOR YOU</a:t>
            </a:r>
            <a:endParaRPr lang="en-AU" sz="32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405" y="0"/>
            <a:ext cx="9119659" cy="2564904"/>
          </a:xfrm>
          <a:prstGeom prst="rect">
            <a:avLst/>
          </a:prstGeom>
        </p:spPr>
      </p:pic>
      <p:pic>
        <p:nvPicPr>
          <p:cNvPr id="11266" name="Picture 2" descr="C:\Documents and Settings\whitchua.QH\Local Settings\Temporary Internet Files\Content.IE5\YMVTYG7K\MC900104872[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769344" y="3429000"/>
            <a:ext cx="3687758" cy="28406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02377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051720" y="188640"/>
            <a:ext cx="4572000" cy="6463308"/>
          </a:xfrm>
          <a:prstGeom prst="rect">
            <a:avLst/>
          </a:prstGeom>
        </p:spPr>
        <p:txBody>
          <a:bodyPr>
            <a:spAutoFit/>
          </a:bodyPr>
          <a:lstStyle/>
          <a:p>
            <a:pPr marL="285750" indent="-285750">
              <a:buFont typeface="Arial" panose="020B0604020202020204" pitchFamily="34" charset="0"/>
              <a:buChar char="•"/>
            </a:pPr>
            <a:r>
              <a:rPr lang="en-AU" dirty="0" smtClean="0"/>
              <a:t>Tell </a:t>
            </a:r>
            <a:r>
              <a:rPr lang="en-AU" dirty="0"/>
              <a:t>District who is voting for your Club (and the name of a deputy if possible,) well before the deadline. </a:t>
            </a:r>
            <a:endParaRPr lang="en-AU" dirty="0" smtClean="0"/>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Make </a:t>
            </a:r>
            <a:r>
              <a:rPr lang="en-AU" dirty="0"/>
              <a:t>sure this person has registered and is going to </a:t>
            </a:r>
            <a:r>
              <a:rPr lang="en-AU" dirty="0" smtClean="0"/>
              <a:t>Convention.</a:t>
            </a:r>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Go </a:t>
            </a:r>
            <a:r>
              <a:rPr lang="en-AU" dirty="0"/>
              <a:t>through the Proposals and Amendments (when they have been circulated) before the Convention in May </a:t>
            </a:r>
            <a:r>
              <a:rPr lang="en-AU" dirty="0" smtClean="0"/>
              <a:t>2015</a:t>
            </a:r>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Tell </a:t>
            </a:r>
            <a:r>
              <a:rPr lang="en-AU" dirty="0"/>
              <a:t>your voting delegate how you want her to vote on them, or whether you are letting her use her discretion.  </a:t>
            </a:r>
            <a:endParaRPr lang="en-AU" dirty="0" smtClean="0"/>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Write </a:t>
            </a:r>
            <a:r>
              <a:rPr lang="en-AU" dirty="0"/>
              <a:t>down your instructions for her if necessary, so she can refer to these when she is in Copenhagen.  There is no special form for this.  </a:t>
            </a:r>
            <a:endParaRPr lang="en-AU" dirty="0" smtClean="0"/>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If </a:t>
            </a:r>
            <a:r>
              <a:rPr lang="en-AU" dirty="0"/>
              <a:t>you decide to use the official IIW Proxy Vote holder IIW will ask for your voting instructions in advance of the Convention</a:t>
            </a:r>
            <a:r>
              <a:rPr lang="en-AU" dirty="0" smtClean="0"/>
              <a:t>.</a:t>
            </a:r>
          </a:p>
        </p:txBody>
      </p:sp>
    </p:spTree>
    <p:extLst>
      <p:ext uri="{BB962C8B-B14F-4D97-AF65-F5344CB8AC3E}">
        <p14:creationId xmlns:p14="http://schemas.microsoft.com/office/powerpoint/2010/main" xmlns="" val="18193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411760" y="4077072"/>
            <a:ext cx="4572000" cy="2554545"/>
          </a:xfrm>
          <a:prstGeom prst="rect">
            <a:avLst/>
          </a:prstGeom>
        </p:spPr>
        <p:txBody>
          <a:bodyPr>
            <a:spAutoFit/>
          </a:bodyPr>
          <a:lstStyle/>
          <a:p>
            <a:pPr algn="ctr"/>
            <a:r>
              <a:rPr lang="en-AU" sz="4000" dirty="0" smtClean="0"/>
              <a:t>for </a:t>
            </a:r>
            <a:r>
              <a:rPr lang="en-AU" sz="4000" dirty="0"/>
              <a:t>your help</a:t>
            </a:r>
            <a:r>
              <a:rPr lang="en-AU" sz="4000" dirty="0" smtClean="0"/>
              <a:t>.</a:t>
            </a:r>
          </a:p>
          <a:p>
            <a:pPr algn="ctr"/>
            <a:endParaRPr lang="en-AU" sz="3200" dirty="0" smtClean="0"/>
          </a:p>
          <a:p>
            <a:pPr algn="ctr"/>
            <a:r>
              <a:rPr lang="en-AU" sz="3200" dirty="0" smtClean="0"/>
              <a:t>Your vote counts</a:t>
            </a:r>
          </a:p>
          <a:p>
            <a:pPr algn="ctr"/>
            <a:endParaRPr lang="en-AU" sz="3200" dirty="0"/>
          </a:p>
          <a:p>
            <a:pPr algn="ctr"/>
            <a:r>
              <a:rPr lang="en-AU" sz="2400" dirty="0"/>
              <a:t>IIW administration</a:t>
            </a:r>
          </a:p>
        </p:txBody>
      </p:sp>
      <p:pic>
        <p:nvPicPr>
          <p:cNvPr id="12290" name="Picture 2" descr="C:\Documents and Settings\whitchua.QH\Local Settings\Temporary Internet Files\Content.IE5\PS1VJDAV\MC90043447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2345" y="260648"/>
            <a:ext cx="8580135" cy="3393524"/>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p:cNvSpPr txBox="1"/>
          <p:nvPr/>
        </p:nvSpPr>
        <p:spPr>
          <a:xfrm rot="19772779">
            <a:off x="7918731" y="6417315"/>
            <a:ext cx="1337226" cy="215444"/>
          </a:xfrm>
          <a:prstGeom prst="rect">
            <a:avLst/>
          </a:prstGeom>
          <a:noFill/>
        </p:spPr>
        <p:txBody>
          <a:bodyPr wrap="none" rtlCol="0">
            <a:spAutoFit/>
          </a:bodyPr>
          <a:lstStyle/>
          <a:p>
            <a:r>
              <a:rPr lang="en-AU" sz="800" dirty="0" smtClean="0">
                <a:latin typeface="Blackadder ITC" panose="04020505051007020D02" pitchFamily="82" charset="0"/>
              </a:rPr>
              <a:t>Created by Anthony Whitchurch</a:t>
            </a:r>
            <a:endParaRPr lang="en-AU" sz="800" dirty="0">
              <a:latin typeface="Blackadder ITC" panose="04020505051007020D02" pitchFamily="82" charset="0"/>
            </a:endParaRPr>
          </a:p>
        </p:txBody>
      </p:sp>
    </p:spTree>
    <p:extLst>
      <p:ext uri="{BB962C8B-B14F-4D97-AF65-F5344CB8AC3E}">
        <p14:creationId xmlns:p14="http://schemas.microsoft.com/office/powerpoint/2010/main" xmlns="" val="2330861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95536" y="842514"/>
            <a:ext cx="4572000" cy="5509200"/>
          </a:xfrm>
          <a:prstGeom prst="rect">
            <a:avLst/>
          </a:prstGeom>
        </p:spPr>
        <p:txBody>
          <a:bodyPr>
            <a:spAutoFit/>
          </a:bodyPr>
          <a:lstStyle/>
          <a:p>
            <a:r>
              <a:rPr lang="en-AU" sz="3200" dirty="0"/>
              <a:t>In the past IIW issued a series of 3 part </a:t>
            </a:r>
            <a:r>
              <a:rPr lang="en-AU" sz="3200" dirty="0" smtClean="0"/>
              <a:t>forms to</a:t>
            </a:r>
          </a:p>
          <a:p>
            <a:endParaRPr lang="en-AU" sz="3200" dirty="0" smtClean="0"/>
          </a:p>
          <a:p>
            <a:pPr marL="457200" indent="-457200">
              <a:buFont typeface="Arial" panose="020B0604020202020204" pitchFamily="34" charset="0"/>
              <a:buChar char="•"/>
            </a:pPr>
            <a:r>
              <a:rPr lang="en-AU" sz="3200" dirty="0" smtClean="0"/>
              <a:t>Clubs</a:t>
            </a:r>
          </a:p>
          <a:p>
            <a:pPr marL="457200" indent="-457200">
              <a:buFont typeface="Arial" panose="020B0604020202020204" pitchFamily="34" charset="0"/>
              <a:buChar char="•"/>
            </a:pPr>
            <a:r>
              <a:rPr lang="en-AU" sz="3200" dirty="0" smtClean="0"/>
              <a:t>Districts</a:t>
            </a:r>
          </a:p>
          <a:p>
            <a:pPr marL="457200" indent="-457200">
              <a:buFont typeface="Arial" panose="020B0604020202020204" pitchFamily="34" charset="0"/>
              <a:buChar char="•"/>
            </a:pPr>
            <a:r>
              <a:rPr lang="en-AU" sz="3200" dirty="0" smtClean="0"/>
              <a:t>National </a:t>
            </a:r>
            <a:r>
              <a:rPr lang="en-AU" sz="3200" dirty="0"/>
              <a:t>Governing </a:t>
            </a:r>
            <a:r>
              <a:rPr lang="en-AU" sz="3200" dirty="0" smtClean="0"/>
              <a:t>Bodies</a:t>
            </a:r>
          </a:p>
          <a:p>
            <a:pPr marL="457200" indent="-457200">
              <a:buFont typeface="Arial" panose="020B0604020202020204" pitchFamily="34" charset="0"/>
              <a:buChar char="•"/>
            </a:pPr>
            <a:r>
              <a:rPr lang="en-AU" sz="3200" dirty="0" smtClean="0"/>
              <a:t>National Representatives</a:t>
            </a:r>
          </a:p>
          <a:p>
            <a:pPr marL="457200" indent="-457200">
              <a:buFont typeface="Arial" panose="020B0604020202020204" pitchFamily="34" charset="0"/>
              <a:buChar char="•"/>
            </a:pPr>
            <a:r>
              <a:rPr lang="en-AU" sz="3200" dirty="0" smtClean="0"/>
              <a:t>National Presidents</a:t>
            </a:r>
          </a:p>
          <a:p>
            <a:pPr marL="457200" indent="-457200">
              <a:buFont typeface="Arial" panose="020B0604020202020204" pitchFamily="34" charset="0"/>
              <a:buChar char="•"/>
            </a:pPr>
            <a:r>
              <a:rPr lang="en-AU" sz="3200" dirty="0" smtClean="0"/>
              <a:t>IIW </a:t>
            </a:r>
            <a:r>
              <a:rPr lang="en-AU" sz="3200" dirty="0"/>
              <a:t>Past Presidents</a:t>
            </a:r>
            <a:r>
              <a:rPr lang="en-AU" sz="3200" dirty="0" smtClean="0"/>
              <a:t>.</a:t>
            </a:r>
            <a:endParaRPr lang="en-AU" sz="3200" dirty="0"/>
          </a:p>
        </p:txBody>
      </p:sp>
      <p:pic>
        <p:nvPicPr>
          <p:cNvPr id="1029" name="Picture 5" descr="C:\Documents and Settings\whitchua.QH\Local Settings\Temporary Internet Files\Content.IE5\PS1VJDAV\MC900048057[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8064" y="1484784"/>
            <a:ext cx="3845296" cy="292328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2465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95536" y="1012086"/>
            <a:ext cx="8064896" cy="584775"/>
          </a:xfrm>
          <a:prstGeom prst="rect">
            <a:avLst/>
          </a:prstGeom>
        </p:spPr>
        <p:txBody>
          <a:bodyPr wrap="square">
            <a:spAutoFit/>
          </a:bodyPr>
          <a:lstStyle/>
          <a:p>
            <a:r>
              <a:rPr lang="en-AU" sz="3200" dirty="0"/>
              <a:t>These were considered difficult to </a:t>
            </a:r>
            <a:r>
              <a:rPr lang="en-AU" sz="3200" dirty="0" smtClean="0"/>
              <a:t>understand</a:t>
            </a:r>
            <a:endParaRPr lang="en-AU" sz="3200" dirty="0"/>
          </a:p>
        </p:txBody>
      </p:sp>
      <p:pic>
        <p:nvPicPr>
          <p:cNvPr id="5" name="Picture 4" descr="C:\Documents and Settings\whitchua.QH\Local Settings\Temporary Internet Files\Content.IE5\DEL7A926\MC900299751[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66115" y="2060848"/>
            <a:ext cx="3690061" cy="304248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323528" y="5348400"/>
            <a:ext cx="8424936" cy="1077218"/>
          </a:xfrm>
          <a:prstGeom prst="rect">
            <a:avLst/>
          </a:prstGeom>
        </p:spPr>
        <p:txBody>
          <a:bodyPr wrap="square">
            <a:spAutoFit/>
          </a:bodyPr>
          <a:lstStyle/>
          <a:p>
            <a:pPr algn="ctr"/>
            <a:r>
              <a:rPr lang="en-AU" sz="3200" dirty="0"/>
              <a:t>Therefore a </a:t>
            </a:r>
            <a:r>
              <a:rPr lang="en-AU" sz="3200" b="1" u="sng" dirty="0"/>
              <a:t>new</a:t>
            </a:r>
            <a:r>
              <a:rPr lang="en-AU" sz="3200" dirty="0"/>
              <a:t> system will be tried for the Convention 2015</a:t>
            </a:r>
          </a:p>
        </p:txBody>
      </p:sp>
    </p:spTree>
    <p:extLst>
      <p:ext uri="{BB962C8B-B14F-4D97-AF65-F5344CB8AC3E}">
        <p14:creationId xmlns:p14="http://schemas.microsoft.com/office/powerpoint/2010/main" xmlns="" val="105208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rm"/>
          <p:cNvSpPr>
            <a:spLocks noEditPoints="1" noChangeArrowheads="1"/>
          </p:cNvSpPr>
          <p:nvPr/>
        </p:nvSpPr>
        <p:spPr bwMode="auto">
          <a:xfrm>
            <a:off x="5436096" y="836712"/>
            <a:ext cx="3237731" cy="43924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AU" dirty="0" smtClean="0"/>
              <a:t>Trinity After Dark</a:t>
            </a:r>
          </a:p>
          <a:p>
            <a:r>
              <a:rPr lang="en-AU" dirty="0" smtClean="0"/>
              <a:t>Rockhampton</a:t>
            </a:r>
          </a:p>
          <a:p>
            <a:r>
              <a:rPr lang="en-AU" dirty="0" smtClean="0"/>
              <a:t>Boonah</a:t>
            </a:r>
          </a:p>
          <a:p>
            <a:r>
              <a:rPr lang="en-AU" dirty="0" smtClean="0"/>
              <a:t>Adelaide Hills</a:t>
            </a:r>
            <a:endParaRPr lang="en-AU" dirty="0"/>
          </a:p>
        </p:txBody>
      </p:sp>
      <p:sp>
        <p:nvSpPr>
          <p:cNvPr id="5" name="Rectangle 4"/>
          <p:cNvSpPr/>
          <p:nvPr/>
        </p:nvSpPr>
        <p:spPr>
          <a:xfrm>
            <a:off x="537211" y="548680"/>
            <a:ext cx="4572000" cy="6001643"/>
          </a:xfrm>
          <a:prstGeom prst="rect">
            <a:avLst/>
          </a:prstGeom>
        </p:spPr>
        <p:txBody>
          <a:bodyPr>
            <a:spAutoFit/>
          </a:bodyPr>
          <a:lstStyle/>
          <a:p>
            <a:pPr marL="457200" indent="-457200">
              <a:buFont typeface="Arial" panose="020B0604020202020204" pitchFamily="34" charset="0"/>
              <a:buChar char="•"/>
            </a:pPr>
            <a:r>
              <a:rPr lang="en-AU" sz="3200" dirty="0"/>
              <a:t>Districts have been sent a list of all the Clubs in the District.  </a:t>
            </a:r>
            <a:endParaRPr lang="en-AU" sz="3200" dirty="0" smtClean="0"/>
          </a:p>
          <a:p>
            <a:endParaRPr lang="en-AU" sz="3200" dirty="0" smtClean="0"/>
          </a:p>
          <a:p>
            <a:pPr marL="457200" indent="-457200">
              <a:buFont typeface="Arial" panose="020B0604020202020204" pitchFamily="34" charset="0"/>
              <a:buChar char="•"/>
            </a:pPr>
            <a:r>
              <a:rPr lang="en-AU" sz="3200" dirty="0" smtClean="0"/>
              <a:t>They </a:t>
            </a:r>
            <a:r>
              <a:rPr lang="en-AU" sz="3200" dirty="0"/>
              <a:t>will be asked to check with the Clubs who will be acting as their Club Voting Delegate and fill in the name and deputy for that Club on one single form.</a:t>
            </a:r>
          </a:p>
        </p:txBody>
      </p:sp>
    </p:spTree>
    <p:extLst>
      <p:ext uri="{BB962C8B-B14F-4D97-AF65-F5344CB8AC3E}">
        <p14:creationId xmlns:p14="http://schemas.microsoft.com/office/powerpoint/2010/main" xmlns="" val="3405212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14314" y="148907"/>
            <a:ext cx="5184576" cy="5632311"/>
          </a:xfrm>
          <a:prstGeom prst="rect">
            <a:avLst/>
          </a:prstGeom>
        </p:spPr>
        <p:txBody>
          <a:bodyPr wrap="square">
            <a:spAutoFit/>
          </a:bodyPr>
          <a:lstStyle/>
          <a:p>
            <a:pPr marL="342900" indent="-342900">
              <a:buFont typeface="Arial" panose="020B0604020202020204" pitchFamily="34" charset="0"/>
              <a:buChar char="•"/>
            </a:pPr>
            <a:r>
              <a:rPr lang="en-AU" sz="2400" dirty="0"/>
              <a:t>If the Club is </a:t>
            </a:r>
            <a:r>
              <a:rPr lang="en-AU" sz="2400" b="1" u="sng" dirty="0"/>
              <a:t>not</a:t>
            </a:r>
            <a:r>
              <a:rPr lang="en-AU" sz="2400" dirty="0"/>
              <a:t> sending a voting delegate they will be asked to nominate another qualified individual </a:t>
            </a:r>
            <a:endParaRPr lang="en-AU" sz="2400" dirty="0" smtClean="0"/>
          </a:p>
          <a:p>
            <a:pPr marL="342900" indent="-342900">
              <a:buFont typeface="Arial" panose="020B0604020202020204" pitchFamily="34" charset="0"/>
              <a:buChar char="•"/>
            </a:pPr>
            <a:endParaRPr lang="en-AU" sz="2400" dirty="0"/>
          </a:p>
          <a:p>
            <a:pPr marL="342900" indent="-342900">
              <a:buFont typeface="Arial" panose="020B0604020202020204" pitchFamily="34" charset="0"/>
              <a:buChar char="•"/>
            </a:pPr>
            <a:r>
              <a:rPr lang="en-AU" sz="2400" dirty="0" smtClean="0"/>
              <a:t>District </a:t>
            </a:r>
            <a:r>
              <a:rPr lang="en-AU" sz="2400" dirty="0"/>
              <a:t>Proxy Vote </a:t>
            </a:r>
            <a:r>
              <a:rPr lang="en-AU" sz="2400" dirty="0" smtClean="0"/>
              <a:t>Holder</a:t>
            </a:r>
          </a:p>
          <a:p>
            <a:pPr marL="342900" indent="-342900">
              <a:buFont typeface="Arial" panose="020B0604020202020204" pitchFamily="34" charset="0"/>
              <a:buChar char="•"/>
            </a:pPr>
            <a:r>
              <a:rPr lang="en-AU" sz="2400" dirty="0" smtClean="0"/>
              <a:t>National </a:t>
            </a:r>
            <a:r>
              <a:rPr lang="en-AU" sz="2400" dirty="0"/>
              <a:t>Representative </a:t>
            </a:r>
          </a:p>
          <a:p>
            <a:pPr marL="342900" indent="-342900">
              <a:buFont typeface="Arial" panose="020B0604020202020204" pitchFamily="34" charset="0"/>
              <a:buChar char="•"/>
            </a:pPr>
            <a:r>
              <a:rPr lang="en-AU" sz="2400" dirty="0" smtClean="0"/>
              <a:t>International </a:t>
            </a:r>
            <a:r>
              <a:rPr lang="en-AU" sz="2400" dirty="0"/>
              <a:t>Inner Wheel Proxy Vote </a:t>
            </a:r>
            <a:r>
              <a:rPr lang="en-AU" sz="2400" dirty="0" smtClean="0"/>
              <a:t>Holder</a:t>
            </a:r>
          </a:p>
          <a:p>
            <a:pPr marL="342900" indent="-342900">
              <a:buFont typeface="Arial" panose="020B0604020202020204" pitchFamily="34" charset="0"/>
              <a:buChar char="•"/>
            </a:pPr>
            <a:r>
              <a:rPr lang="en-AU" sz="2400" dirty="0" smtClean="0"/>
              <a:t>a </a:t>
            </a:r>
            <a:r>
              <a:rPr lang="en-AU" sz="2400" dirty="0"/>
              <a:t>Past National </a:t>
            </a:r>
            <a:r>
              <a:rPr lang="en-AU" sz="2400" dirty="0" smtClean="0"/>
              <a:t>Representative</a:t>
            </a:r>
          </a:p>
          <a:p>
            <a:pPr marL="342900" indent="-342900">
              <a:buFont typeface="Arial" panose="020B0604020202020204" pitchFamily="34" charset="0"/>
              <a:buChar char="•"/>
            </a:pPr>
            <a:r>
              <a:rPr lang="en-AU" sz="2400" dirty="0" smtClean="0"/>
              <a:t>a </a:t>
            </a:r>
            <a:r>
              <a:rPr lang="en-AU" sz="2400" dirty="0"/>
              <a:t>Past Board </a:t>
            </a:r>
            <a:r>
              <a:rPr lang="en-AU" sz="2400" dirty="0" smtClean="0"/>
              <a:t>Member</a:t>
            </a:r>
          </a:p>
          <a:p>
            <a:pPr marL="342900" indent="-342900">
              <a:buFont typeface="Arial" panose="020B0604020202020204" pitchFamily="34" charset="0"/>
              <a:buChar char="•"/>
            </a:pPr>
            <a:r>
              <a:rPr lang="en-AU" sz="2400" dirty="0" smtClean="0"/>
              <a:t>a </a:t>
            </a:r>
            <a:r>
              <a:rPr lang="en-AU" sz="2400" dirty="0"/>
              <a:t>Past Board Director </a:t>
            </a:r>
            <a:endParaRPr lang="en-AU" sz="2400" dirty="0" smtClean="0"/>
          </a:p>
          <a:p>
            <a:pPr marL="342900" indent="-342900">
              <a:buFont typeface="Arial" panose="020B0604020202020204" pitchFamily="34" charset="0"/>
              <a:buChar char="•"/>
            </a:pPr>
            <a:endParaRPr lang="en-AU" sz="2400" dirty="0"/>
          </a:p>
          <a:p>
            <a:r>
              <a:rPr lang="en-AU" sz="2400" dirty="0" smtClean="0"/>
              <a:t>if </a:t>
            </a:r>
            <a:r>
              <a:rPr lang="en-AU" sz="2400" dirty="0"/>
              <a:t>that person is already attending as a Club Voting delegate.</a:t>
            </a:r>
          </a:p>
        </p:txBody>
      </p:sp>
      <p:pic>
        <p:nvPicPr>
          <p:cNvPr id="2050" name="Picture 2" descr="C:\Documents and Settings\whitchua.QH\Local Settings\Temporary Internet Files\Content.IE5\04HCWCXI\MC900301382[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03616" y="768932"/>
            <a:ext cx="3408336" cy="33843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59333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457098" y="764704"/>
            <a:ext cx="4366421" cy="4031873"/>
          </a:xfrm>
          <a:prstGeom prst="rect">
            <a:avLst/>
          </a:prstGeom>
        </p:spPr>
        <p:txBody>
          <a:bodyPr wrap="square">
            <a:spAutoFit/>
          </a:bodyPr>
          <a:lstStyle/>
          <a:p>
            <a:r>
              <a:rPr lang="en-AU" sz="3200" dirty="0"/>
              <a:t>The completed list must be returned by the District to IIW by </a:t>
            </a:r>
            <a:endParaRPr lang="en-AU" sz="3200" dirty="0" smtClean="0"/>
          </a:p>
          <a:p>
            <a:endParaRPr lang="en-AU" sz="3200" dirty="0"/>
          </a:p>
          <a:p>
            <a:r>
              <a:rPr lang="en-AU" sz="3200" b="1" dirty="0" smtClean="0"/>
              <a:t>15 </a:t>
            </a:r>
            <a:r>
              <a:rPr lang="en-AU" sz="3200" b="1" dirty="0"/>
              <a:t>December 2014 </a:t>
            </a:r>
            <a:endParaRPr lang="en-AU" sz="3200" b="1" dirty="0" smtClean="0"/>
          </a:p>
          <a:p>
            <a:endParaRPr lang="en-AU" sz="3200" dirty="0"/>
          </a:p>
          <a:p>
            <a:r>
              <a:rPr lang="en-AU" sz="3200" dirty="0" smtClean="0"/>
              <a:t>by </a:t>
            </a:r>
            <a:r>
              <a:rPr lang="en-AU" sz="3200" dirty="0"/>
              <a:t>post or e-mail attachment.</a:t>
            </a:r>
          </a:p>
        </p:txBody>
      </p:sp>
      <p:pic>
        <p:nvPicPr>
          <p:cNvPr id="3074" name="Picture 2" descr="C:\Documents and Settings\whitchua.QH\Local Settings\Temporary Internet Files\Content.IE5\PX6AOMVI\MC900413668[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64087" y="908431"/>
            <a:ext cx="3530351" cy="374441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57638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51520" y="476672"/>
            <a:ext cx="4680520" cy="3785652"/>
          </a:xfrm>
          <a:prstGeom prst="rect">
            <a:avLst/>
          </a:prstGeom>
        </p:spPr>
        <p:txBody>
          <a:bodyPr wrap="square">
            <a:spAutoFit/>
          </a:bodyPr>
          <a:lstStyle/>
          <a:p>
            <a:r>
              <a:rPr lang="en-AU" sz="2400" dirty="0"/>
              <a:t>The National Representative will be asked to compile a similar list </a:t>
            </a:r>
            <a:r>
              <a:rPr lang="en-AU" sz="2400" dirty="0" smtClean="0"/>
              <a:t>for:</a:t>
            </a:r>
          </a:p>
          <a:p>
            <a:pPr marL="342900" indent="-342900">
              <a:buFont typeface="Arial" panose="020B0604020202020204" pitchFamily="34" charset="0"/>
              <a:buChar char="•"/>
            </a:pPr>
            <a:r>
              <a:rPr lang="en-AU" sz="2400" dirty="0" smtClean="0"/>
              <a:t>the </a:t>
            </a:r>
            <a:r>
              <a:rPr lang="en-AU" sz="2400" dirty="0"/>
              <a:t>National Governing </a:t>
            </a:r>
            <a:r>
              <a:rPr lang="en-AU" sz="2400" dirty="0" smtClean="0"/>
              <a:t>Body</a:t>
            </a:r>
          </a:p>
          <a:p>
            <a:pPr marL="342900" indent="-342900">
              <a:buFont typeface="Arial" panose="020B0604020202020204" pitchFamily="34" charset="0"/>
              <a:buChar char="•"/>
            </a:pPr>
            <a:r>
              <a:rPr lang="en-AU" sz="2400" dirty="0" smtClean="0"/>
              <a:t>the </a:t>
            </a:r>
            <a:r>
              <a:rPr lang="en-AU" sz="2400" dirty="0"/>
              <a:t>National </a:t>
            </a:r>
            <a:r>
              <a:rPr lang="en-AU" sz="2400" dirty="0" smtClean="0"/>
              <a:t>Representative</a:t>
            </a:r>
          </a:p>
          <a:p>
            <a:pPr marL="342900" indent="-342900">
              <a:buFont typeface="Arial" panose="020B0604020202020204" pitchFamily="34" charset="0"/>
              <a:buChar char="•"/>
            </a:pPr>
            <a:r>
              <a:rPr lang="en-AU" sz="2400" dirty="0" smtClean="0"/>
              <a:t>the </a:t>
            </a:r>
            <a:r>
              <a:rPr lang="en-AU" sz="2400" dirty="0"/>
              <a:t>National </a:t>
            </a:r>
            <a:r>
              <a:rPr lang="en-AU" sz="2400" dirty="0" smtClean="0"/>
              <a:t>President</a:t>
            </a:r>
            <a:endParaRPr lang="en-AU" sz="2400" dirty="0"/>
          </a:p>
          <a:p>
            <a:pPr marL="342900" indent="-342900">
              <a:buFont typeface="Arial" panose="020B0604020202020204" pitchFamily="34" charset="0"/>
              <a:buChar char="•"/>
            </a:pPr>
            <a:r>
              <a:rPr lang="en-AU" sz="2400" dirty="0" smtClean="0"/>
              <a:t>any </a:t>
            </a:r>
            <a:r>
              <a:rPr lang="en-AU" sz="2400" dirty="0"/>
              <a:t>IIW Past Presidents from her country. </a:t>
            </a:r>
            <a:endParaRPr lang="en-AU" sz="2400" dirty="0" smtClean="0"/>
          </a:p>
          <a:p>
            <a:pPr marL="342900" indent="-342900">
              <a:buFont typeface="Arial" panose="020B0604020202020204" pitchFamily="34" charset="0"/>
              <a:buChar char="•"/>
            </a:pPr>
            <a:endParaRPr lang="en-AU" sz="2400" dirty="0"/>
          </a:p>
          <a:p>
            <a:pPr marL="342900" indent="-342900">
              <a:buFont typeface="Arial" panose="020B0604020202020204" pitchFamily="34" charset="0"/>
              <a:buChar char="•"/>
            </a:pPr>
            <a:r>
              <a:rPr lang="en-AU" sz="2400" dirty="0" smtClean="0"/>
              <a:t>The </a:t>
            </a:r>
            <a:r>
              <a:rPr lang="en-AU" sz="2400" dirty="0"/>
              <a:t>Board Directors will help the Non Districted Clubs.</a:t>
            </a:r>
          </a:p>
        </p:txBody>
      </p:sp>
      <p:sp>
        <p:nvSpPr>
          <p:cNvPr id="5" name="Form"/>
          <p:cNvSpPr>
            <a:spLocks noEditPoints="1" noChangeArrowheads="1"/>
          </p:cNvSpPr>
          <p:nvPr/>
        </p:nvSpPr>
        <p:spPr bwMode="auto">
          <a:xfrm>
            <a:off x="5436096" y="620688"/>
            <a:ext cx="3237731" cy="4392488"/>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xmlns="" val="42751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467544" y="2132856"/>
            <a:ext cx="4464496" cy="1938992"/>
          </a:xfrm>
          <a:prstGeom prst="rect">
            <a:avLst/>
          </a:prstGeom>
        </p:spPr>
        <p:txBody>
          <a:bodyPr wrap="square">
            <a:spAutoFit/>
          </a:bodyPr>
          <a:lstStyle/>
          <a:p>
            <a:r>
              <a:rPr lang="en-AU" sz="2400" dirty="0"/>
              <a:t>All the incoming information will be checked by IIW and any queries regarding qualifications </a:t>
            </a:r>
            <a:r>
              <a:rPr lang="en-AU" sz="2400" dirty="0" err="1"/>
              <a:t>etc</a:t>
            </a:r>
            <a:r>
              <a:rPr lang="en-AU" sz="2400" dirty="0"/>
              <a:t> will be followed up with the National Representatives.</a:t>
            </a: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580112" y="1196752"/>
            <a:ext cx="3265973" cy="4092981"/>
          </a:xfrm>
          <a:prstGeom prst="rect">
            <a:avLst/>
          </a:prstGeom>
        </p:spPr>
      </p:pic>
    </p:spTree>
    <p:extLst>
      <p:ext uri="{BB962C8B-B14F-4D97-AF65-F5344CB8AC3E}">
        <p14:creationId xmlns:p14="http://schemas.microsoft.com/office/powerpoint/2010/main" xmlns="" val="1521305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683568" y="1844824"/>
            <a:ext cx="4572000" cy="2308324"/>
          </a:xfrm>
          <a:prstGeom prst="rect">
            <a:avLst/>
          </a:prstGeom>
        </p:spPr>
        <p:txBody>
          <a:bodyPr>
            <a:spAutoFit/>
          </a:bodyPr>
          <a:lstStyle/>
          <a:p>
            <a:r>
              <a:rPr lang="en-AU" sz="2400" dirty="0"/>
              <a:t>From the finalised figures the voting booklets will be prepared.  </a:t>
            </a:r>
            <a:endParaRPr lang="en-AU" sz="2400" dirty="0" smtClean="0"/>
          </a:p>
          <a:p>
            <a:endParaRPr lang="en-AU" sz="2400" dirty="0"/>
          </a:p>
          <a:p>
            <a:r>
              <a:rPr lang="en-AU" sz="2400" b="1" dirty="0" smtClean="0"/>
              <a:t>No </a:t>
            </a:r>
            <a:r>
              <a:rPr lang="en-AU" sz="2400" b="1" dirty="0"/>
              <a:t>changes to the number of votes allocated will be made after this time.</a:t>
            </a: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580112" y="1916832"/>
            <a:ext cx="3036412" cy="2664296"/>
          </a:xfrm>
          <a:prstGeom prst="rect">
            <a:avLst/>
          </a:prstGeom>
        </p:spPr>
      </p:pic>
    </p:spTree>
    <p:extLst>
      <p:ext uri="{BB962C8B-B14F-4D97-AF65-F5344CB8AC3E}">
        <p14:creationId xmlns:p14="http://schemas.microsoft.com/office/powerpoint/2010/main" xmlns="" val="4005873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473</Words>
  <Application>Microsoft Office PowerPoint</Application>
  <PresentationFormat>On-screen Show (4:3)</PresentationFormat>
  <Paragraphs>84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Queensland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Whitchurch</dc:creator>
  <cp:lastModifiedBy>elainehathaway</cp:lastModifiedBy>
  <cp:revision>31</cp:revision>
  <dcterms:created xsi:type="dcterms:W3CDTF">2014-09-23T02:10:35Z</dcterms:created>
  <dcterms:modified xsi:type="dcterms:W3CDTF">2014-10-06T08:38:23Z</dcterms:modified>
</cp:coreProperties>
</file>