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7" r:id="rId2"/>
    <p:sldId id="309" r:id="rId3"/>
    <p:sldId id="266" r:id="rId4"/>
    <p:sldId id="274" r:id="rId5"/>
    <p:sldId id="278" r:id="rId6"/>
    <p:sldId id="275" r:id="rId7"/>
    <p:sldId id="281" r:id="rId8"/>
    <p:sldId id="291" r:id="rId9"/>
    <p:sldId id="292" r:id="rId10"/>
    <p:sldId id="279" r:id="rId11"/>
    <p:sldId id="283" r:id="rId12"/>
    <p:sldId id="285" r:id="rId13"/>
    <p:sldId id="287" r:id="rId14"/>
    <p:sldId id="289" r:id="rId15"/>
    <p:sldId id="294" r:id="rId16"/>
    <p:sldId id="296" r:id="rId17"/>
    <p:sldId id="300" r:id="rId18"/>
    <p:sldId id="298" r:id="rId19"/>
    <p:sldId id="307" r:id="rId20"/>
    <p:sldId id="304" r:id="rId21"/>
    <p:sldId id="302" r:id="rId22"/>
    <p:sldId id="305" r:id="rId23"/>
    <p:sldId id="30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43" autoAdjust="0"/>
    <p:restoredTop sz="94660"/>
  </p:normalViewPr>
  <p:slideViewPr>
    <p:cSldViewPr snapToGrid="0">
      <p:cViewPr varScale="1">
        <p:scale>
          <a:sx n="87" d="100"/>
          <a:sy n="87" d="100"/>
        </p:scale>
        <p:origin x="48" y="43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s>
</file>

<file path=ppt/charts/_rels/chart1.xml.rels><?xml version="1.0" encoding="UTF-8" standalone="yes"?>
<Relationships xmlns="http://schemas.openxmlformats.org/package/2006/relationships"><Relationship Id="rId3" Type="http://schemas.openxmlformats.org/officeDocument/2006/relationships/oleObject" Target="file:///C:\Users\Asus\Documents\Documents\Inner%20Wheel\Inner%20wheel%20presentationer\Antal%20IWklbbar%201950-2014.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1" Type="http://schemas.openxmlformats.org/officeDocument/2006/relationships/oleObject" Target="file:///C:\Users\Wesslau\Documents\Antal%20IWklbbar%201950-2014.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Medlemsantal!$A$1</c:f>
              <c:strCache>
                <c:ptCount val="1"/>
                <c:pt idx="0">
                  <c:v>Årtal</c:v>
                </c:pt>
              </c:strCache>
            </c:strRef>
          </c:tx>
          <c:spPr>
            <a:ln w="28575" cap="rnd">
              <a:solidFill>
                <a:schemeClr val="accent1"/>
              </a:solidFill>
              <a:round/>
            </a:ln>
            <a:effectLst/>
          </c:spPr>
          <c:marker>
            <c:symbol val="none"/>
          </c:marker>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sv-SE"/>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Medlemsantal!$B$1:$I$1</c:f>
              <c:numCache>
                <c:formatCode>General</c:formatCode>
                <c:ptCount val="8"/>
                <c:pt idx="0">
                  <c:v>1960</c:v>
                </c:pt>
                <c:pt idx="1">
                  <c:v>1970</c:v>
                </c:pt>
                <c:pt idx="2">
                  <c:v>1980</c:v>
                </c:pt>
                <c:pt idx="3">
                  <c:v>1990</c:v>
                </c:pt>
                <c:pt idx="4">
                  <c:v>2000</c:v>
                </c:pt>
                <c:pt idx="5">
                  <c:v>2010</c:v>
                </c:pt>
                <c:pt idx="6">
                  <c:v>2014</c:v>
                </c:pt>
                <c:pt idx="7">
                  <c:v>2015</c:v>
                </c:pt>
              </c:numCache>
            </c:numRef>
          </c:val>
          <c:smooth val="0"/>
          <c:extLst>
            <c:ext xmlns:c16="http://schemas.microsoft.com/office/drawing/2014/chart" uri="{C3380CC4-5D6E-409C-BE32-E72D297353CC}">
              <c16:uniqueId val="{00000000-3A9B-43BE-91A4-1C424E66EFAF}"/>
            </c:ext>
          </c:extLst>
        </c:ser>
        <c:ser>
          <c:idx val="1"/>
          <c:order val="1"/>
          <c:tx>
            <c:strRef>
              <c:f>Medlemsantal!$A$2</c:f>
              <c:strCache>
                <c:ptCount val="1"/>
                <c:pt idx="0">
                  <c:v>Medlemsantal</c:v>
                </c:pt>
              </c:strCache>
            </c:strRef>
          </c:tx>
          <c:spPr>
            <a:ln w="28575" cap="rnd">
              <a:solidFill>
                <a:schemeClr val="accent2"/>
              </a:solidFill>
              <a:round/>
            </a:ln>
            <a:effectLst/>
          </c:spPr>
          <c:marker>
            <c:symbol val="none"/>
          </c:marker>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sv-S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Medlemsantal!$B$2:$I$2</c:f>
              <c:numCache>
                <c:formatCode>General</c:formatCode>
                <c:ptCount val="8"/>
                <c:pt idx="0">
                  <c:v>2344</c:v>
                </c:pt>
                <c:pt idx="1">
                  <c:v>6314</c:v>
                </c:pt>
                <c:pt idx="2">
                  <c:v>8391</c:v>
                </c:pt>
                <c:pt idx="3">
                  <c:v>9610</c:v>
                </c:pt>
                <c:pt idx="4">
                  <c:v>7585</c:v>
                </c:pt>
                <c:pt idx="5">
                  <c:v>5019</c:v>
                </c:pt>
                <c:pt idx="6">
                  <c:v>4319</c:v>
                </c:pt>
                <c:pt idx="7">
                  <c:v>4246</c:v>
                </c:pt>
              </c:numCache>
            </c:numRef>
          </c:val>
          <c:smooth val="0"/>
          <c:extLst>
            <c:ext xmlns:c16="http://schemas.microsoft.com/office/drawing/2014/chart" uri="{C3380CC4-5D6E-409C-BE32-E72D297353CC}">
              <c16:uniqueId val="{00000001-3A9B-43BE-91A4-1C424E66EFAF}"/>
            </c:ext>
          </c:extLst>
        </c:ser>
        <c:dLbls>
          <c:showLegendKey val="0"/>
          <c:showVal val="1"/>
          <c:showCatName val="0"/>
          <c:showSerName val="0"/>
          <c:showPercent val="0"/>
          <c:showBubbleSize val="0"/>
        </c:dLbls>
        <c:smooth val="0"/>
        <c:axId val="160929888"/>
        <c:axId val="96649264"/>
      </c:lineChart>
      <c:catAx>
        <c:axId val="1609298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sv-SE"/>
          </a:p>
        </c:txPr>
        <c:crossAx val="96649264"/>
        <c:crosses val="autoZero"/>
        <c:auto val="1"/>
        <c:lblAlgn val="ctr"/>
        <c:lblOffset val="100"/>
        <c:noMultiLvlLbl val="0"/>
      </c:catAx>
      <c:valAx>
        <c:axId val="966492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sv-SE"/>
          </a:p>
        </c:txPr>
        <c:crossAx val="1609298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sv-SE"/>
        </a:p>
      </c:txPr>
    </c:legend>
    <c:plotVisOnly val="1"/>
    <c:dispBlanksAs val="gap"/>
    <c:showDLblsOverMax val="0"/>
  </c:chart>
  <c:spPr>
    <a:noFill/>
    <a:ln>
      <a:noFill/>
    </a:ln>
    <a:effectLst/>
  </c:spPr>
  <c:txPr>
    <a:bodyPr/>
    <a:lstStyle/>
    <a:p>
      <a:pPr>
        <a:defRPr sz="1600"/>
      </a:pPr>
      <a:endParaRPr lang="sv-S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14"/>
    </mc:Choice>
    <mc:Fallback>
      <c:style val="14"/>
    </mc:Fallback>
  </mc:AlternateContent>
  <c:chart>
    <c:title>
      <c:overlay val="0"/>
    </c:title>
    <c:autoTitleDeleted val="0"/>
    <c:view3D>
      <c:rotX val="15"/>
      <c:rotY val="20"/>
      <c:rAngAx val="1"/>
    </c:view3D>
    <c:floor>
      <c:thickness val="0"/>
    </c:floor>
    <c:sideWall>
      <c:thickness val="0"/>
    </c:sideWall>
    <c:backWall>
      <c:thickness val="0"/>
    </c:backWall>
    <c:plotArea>
      <c:layout>
        <c:manualLayout>
          <c:layoutTarget val="inner"/>
          <c:xMode val="edge"/>
          <c:yMode val="edge"/>
          <c:x val="3.8755893768312538E-2"/>
          <c:y val="0.2157047379386855"/>
          <c:w val="0.83787419190050905"/>
          <c:h val="0.69242056083195735"/>
        </c:manualLayout>
      </c:layout>
      <c:bar3DChart>
        <c:barDir val="col"/>
        <c:grouping val="clustered"/>
        <c:varyColors val="0"/>
        <c:ser>
          <c:idx val="0"/>
          <c:order val="0"/>
          <c:tx>
            <c:strRef>
              <c:f>Klubbantal!$E$2</c:f>
              <c:strCache>
                <c:ptCount val="1"/>
                <c:pt idx="0">
                  <c:v>Klubbantal</c:v>
                </c:pt>
              </c:strCache>
            </c:strRef>
          </c:tx>
          <c:invertIfNegative val="0"/>
          <c:cat>
            <c:numRef>
              <c:f>Klubbantal!$F$1:$S$1</c:f>
              <c:numCache>
                <c:formatCode>General</c:formatCode>
                <c:ptCount val="14"/>
                <c:pt idx="0">
                  <c:v>1950</c:v>
                </c:pt>
                <c:pt idx="1">
                  <c:v>1955</c:v>
                </c:pt>
                <c:pt idx="2">
                  <c:v>1960</c:v>
                </c:pt>
                <c:pt idx="3">
                  <c:v>1965</c:v>
                </c:pt>
                <c:pt idx="4">
                  <c:v>1970</c:v>
                </c:pt>
                <c:pt idx="5">
                  <c:v>1975</c:v>
                </c:pt>
                <c:pt idx="6">
                  <c:v>1980</c:v>
                </c:pt>
                <c:pt idx="7">
                  <c:v>1985</c:v>
                </c:pt>
                <c:pt idx="8">
                  <c:v>1990</c:v>
                </c:pt>
                <c:pt idx="9">
                  <c:v>1995</c:v>
                </c:pt>
                <c:pt idx="10">
                  <c:v>2000</c:v>
                </c:pt>
                <c:pt idx="11">
                  <c:v>2005</c:v>
                </c:pt>
                <c:pt idx="12">
                  <c:v>2010</c:v>
                </c:pt>
                <c:pt idx="13">
                  <c:v>2014</c:v>
                </c:pt>
              </c:numCache>
            </c:numRef>
          </c:cat>
          <c:val>
            <c:numRef>
              <c:f>Klubbantal!$F$2:$S$2</c:f>
              <c:numCache>
                <c:formatCode>General</c:formatCode>
                <c:ptCount val="14"/>
                <c:pt idx="0">
                  <c:v>2</c:v>
                </c:pt>
                <c:pt idx="1">
                  <c:v>8</c:v>
                </c:pt>
                <c:pt idx="2">
                  <c:v>43</c:v>
                </c:pt>
                <c:pt idx="3">
                  <c:v>77</c:v>
                </c:pt>
                <c:pt idx="4">
                  <c:v>109</c:v>
                </c:pt>
                <c:pt idx="5">
                  <c:v>144</c:v>
                </c:pt>
                <c:pt idx="6">
                  <c:v>155</c:v>
                </c:pt>
                <c:pt idx="7">
                  <c:v>162</c:v>
                </c:pt>
                <c:pt idx="8">
                  <c:v>159</c:v>
                </c:pt>
                <c:pt idx="9">
                  <c:v>157</c:v>
                </c:pt>
                <c:pt idx="10">
                  <c:v>152</c:v>
                </c:pt>
                <c:pt idx="11">
                  <c:v>133</c:v>
                </c:pt>
                <c:pt idx="12">
                  <c:v>116</c:v>
                </c:pt>
                <c:pt idx="13">
                  <c:v>104</c:v>
                </c:pt>
              </c:numCache>
            </c:numRef>
          </c:val>
          <c:extLst>
            <c:ext xmlns:c16="http://schemas.microsoft.com/office/drawing/2014/chart" uri="{C3380CC4-5D6E-409C-BE32-E72D297353CC}">
              <c16:uniqueId val="{00000000-FAC7-442E-ACBC-15250C5D7F0B}"/>
            </c:ext>
          </c:extLst>
        </c:ser>
        <c:dLbls>
          <c:showLegendKey val="0"/>
          <c:showVal val="0"/>
          <c:showCatName val="0"/>
          <c:showSerName val="0"/>
          <c:showPercent val="0"/>
          <c:showBubbleSize val="0"/>
        </c:dLbls>
        <c:gapWidth val="150"/>
        <c:shape val="cylinder"/>
        <c:axId val="162469624"/>
        <c:axId val="162470520"/>
        <c:axId val="0"/>
      </c:bar3DChart>
      <c:catAx>
        <c:axId val="162469624"/>
        <c:scaling>
          <c:orientation val="minMax"/>
        </c:scaling>
        <c:delete val="0"/>
        <c:axPos val="b"/>
        <c:numFmt formatCode="General" sourceLinked="1"/>
        <c:majorTickMark val="out"/>
        <c:minorTickMark val="none"/>
        <c:tickLblPos val="nextTo"/>
        <c:crossAx val="162470520"/>
        <c:crosses val="autoZero"/>
        <c:auto val="1"/>
        <c:lblAlgn val="ctr"/>
        <c:lblOffset val="100"/>
        <c:noMultiLvlLbl val="0"/>
      </c:catAx>
      <c:valAx>
        <c:axId val="162470520"/>
        <c:scaling>
          <c:orientation val="minMax"/>
        </c:scaling>
        <c:delete val="0"/>
        <c:axPos val="l"/>
        <c:majorGridlines/>
        <c:numFmt formatCode="General" sourceLinked="1"/>
        <c:majorTickMark val="out"/>
        <c:minorTickMark val="none"/>
        <c:tickLblPos val="nextTo"/>
        <c:crossAx val="162469624"/>
        <c:crosses val="autoZero"/>
        <c:crossBetween val="between"/>
      </c:valAx>
    </c:plotArea>
    <c:legend>
      <c:legendPos val="r"/>
      <c:overlay val="0"/>
    </c:legend>
    <c:plotVisOnly val="1"/>
    <c:dispBlanksAs val="gap"/>
    <c:showDLblsOverMax val="0"/>
  </c:chart>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8B3676-80E5-4A23-B638-4447AFFE51FF}" type="datetimeFigureOut">
              <a:rPr lang="en-GB" smtClean="0"/>
              <a:t>28/06/2017</a:t>
            </a:fld>
            <a:endParaRPr lang="en-GB"/>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GB"/>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3B36C8-401F-4F96-AA82-FD226A05B835}" type="slidenum">
              <a:rPr lang="en-GB" smtClean="0"/>
              <a:t>‹#›</a:t>
            </a:fld>
            <a:endParaRPr lang="en-GB"/>
          </a:p>
        </p:txBody>
      </p:sp>
    </p:spTree>
    <p:extLst>
      <p:ext uri="{BB962C8B-B14F-4D97-AF65-F5344CB8AC3E}">
        <p14:creationId xmlns:p14="http://schemas.microsoft.com/office/powerpoint/2010/main" val="38943517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en-GB" dirty="0"/>
          </a:p>
        </p:txBody>
      </p:sp>
      <p:sp>
        <p:nvSpPr>
          <p:cNvPr id="4" name="Platshållare för bildnummer 3"/>
          <p:cNvSpPr>
            <a:spLocks noGrp="1"/>
          </p:cNvSpPr>
          <p:nvPr>
            <p:ph type="sldNum" sz="quarter" idx="10"/>
          </p:nvPr>
        </p:nvSpPr>
        <p:spPr/>
        <p:txBody>
          <a:bodyPr/>
          <a:lstStyle/>
          <a:p>
            <a:fld id="{87E6F29B-2673-4ED1-9641-CDA5CBF052F4}" type="slidenum">
              <a:rPr lang="en-GB" smtClean="0"/>
              <a:t>20</a:t>
            </a:fld>
            <a:endParaRPr lang="en-GB"/>
          </a:p>
        </p:txBody>
      </p:sp>
    </p:spTree>
    <p:extLst>
      <p:ext uri="{BB962C8B-B14F-4D97-AF65-F5344CB8AC3E}">
        <p14:creationId xmlns:p14="http://schemas.microsoft.com/office/powerpoint/2010/main" val="21314990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format</a:t>
            </a:r>
            <a:endParaRPr lang="en-GB"/>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format på underrubrik i bakgrunden</a:t>
            </a:r>
            <a:endParaRPr lang="en-GB"/>
          </a:p>
        </p:txBody>
      </p:sp>
      <p:sp>
        <p:nvSpPr>
          <p:cNvPr id="4" name="Platshållare för datum 3"/>
          <p:cNvSpPr>
            <a:spLocks noGrp="1"/>
          </p:cNvSpPr>
          <p:nvPr>
            <p:ph type="dt" sz="half" idx="10"/>
          </p:nvPr>
        </p:nvSpPr>
        <p:spPr/>
        <p:txBody>
          <a:bodyPr/>
          <a:lstStyle/>
          <a:p>
            <a:fld id="{D178C935-AF4B-4CCF-9BE3-FCECBF680720}" type="datetimeFigureOut">
              <a:rPr lang="en-GB" smtClean="0"/>
              <a:t>28/06/2017</a:t>
            </a:fld>
            <a:endParaRPr lang="en-GB"/>
          </a:p>
        </p:txBody>
      </p:sp>
      <p:sp>
        <p:nvSpPr>
          <p:cNvPr id="5" name="Platshållare för sidfot 4"/>
          <p:cNvSpPr>
            <a:spLocks noGrp="1"/>
          </p:cNvSpPr>
          <p:nvPr>
            <p:ph type="ftr" sz="quarter" idx="11"/>
          </p:nvPr>
        </p:nvSpPr>
        <p:spPr/>
        <p:txBody>
          <a:bodyPr/>
          <a:lstStyle/>
          <a:p>
            <a:endParaRPr lang="en-GB"/>
          </a:p>
        </p:txBody>
      </p:sp>
      <p:sp>
        <p:nvSpPr>
          <p:cNvPr id="6" name="Platshållare för bildnummer 5"/>
          <p:cNvSpPr>
            <a:spLocks noGrp="1"/>
          </p:cNvSpPr>
          <p:nvPr>
            <p:ph type="sldNum" sz="quarter" idx="12"/>
          </p:nvPr>
        </p:nvSpPr>
        <p:spPr/>
        <p:txBody>
          <a:bodyPr/>
          <a:lstStyle/>
          <a:p>
            <a:fld id="{1464AEEA-3231-431B-BD31-D39666A0D181}" type="slidenum">
              <a:rPr lang="en-GB" smtClean="0"/>
              <a:t>‹#›</a:t>
            </a:fld>
            <a:endParaRPr lang="en-GB"/>
          </a:p>
        </p:txBody>
      </p:sp>
    </p:spTree>
    <p:extLst>
      <p:ext uri="{BB962C8B-B14F-4D97-AF65-F5344CB8AC3E}">
        <p14:creationId xmlns:p14="http://schemas.microsoft.com/office/powerpoint/2010/main" val="126371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endParaRPr lang="en-GB"/>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GB"/>
          </a:p>
        </p:txBody>
      </p:sp>
      <p:sp>
        <p:nvSpPr>
          <p:cNvPr id="4" name="Platshållare för datum 3"/>
          <p:cNvSpPr>
            <a:spLocks noGrp="1"/>
          </p:cNvSpPr>
          <p:nvPr>
            <p:ph type="dt" sz="half" idx="10"/>
          </p:nvPr>
        </p:nvSpPr>
        <p:spPr/>
        <p:txBody>
          <a:bodyPr/>
          <a:lstStyle/>
          <a:p>
            <a:fld id="{D178C935-AF4B-4CCF-9BE3-FCECBF680720}" type="datetimeFigureOut">
              <a:rPr lang="en-GB" smtClean="0"/>
              <a:t>28/06/2017</a:t>
            </a:fld>
            <a:endParaRPr lang="en-GB"/>
          </a:p>
        </p:txBody>
      </p:sp>
      <p:sp>
        <p:nvSpPr>
          <p:cNvPr id="5" name="Platshållare för sidfot 4"/>
          <p:cNvSpPr>
            <a:spLocks noGrp="1"/>
          </p:cNvSpPr>
          <p:nvPr>
            <p:ph type="ftr" sz="quarter" idx="11"/>
          </p:nvPr>
        </p:nvSpPr>
        <p:spPr/>
        <p:txBody>
          <a:bodyPr/>
          <a:lstStyle/>
          <a:p>
            <a:endParaRPr lang="en-GB"/>
          </a:p>
        </p:txBody>
      </p:sp>
      <p:sp>
        <p:nvSpPr>
          <p:cNvPr id="6" name="Platshållare för bildnummer 5"/>
          <p:cNvSpPr>
            <a:spLocks noGrp="1"/>
          </p:cNvSpPr>
          <p:nvPr>
            <p:ph type="sldNum" sz="quarter" idx="12"/>
          </p:nvPr>
        </p:nvSpPr>
        <p:spPr/>
        <p:txBody>
          <a:bodyPr/>
          <a:lstStyle/>
          <a:p>
            <a:fld id="{1464AEEA-3231-431B-BD31-D39666A0D181}" type="slidenum">
              <a:rPr lang="en-GB" smtClean="0"/>
              <a:t>‹#›</a:t>
            </a:fld>
            <a:endParaRPr lang="en-GB"/>
          </a:p>
        </p:txBody>
      </p:sp>
    </p:spTree>
    <p:extLst>
      <p:ext uri="{BB962C8B-B14F-4D97-AF65-F5344CB8AC3E}">
        <p14:creationId xmlns:p14="http://schemas.microsoft.com/office/powerpoint/2010/main" val="30626739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a:t>Klicka här för att ändra format</a:t>
            </a:r>
            <a:endParaRPr lang="en-GB"/>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GB"/>
          </a:p>
        </p:txBody>
      </p:sp>
      <p:sp>
        <p:nvSpPr>
          <p:cNvPr id="4" name="Platshållare för datum 3"/>
          <p:cNvSpPr>
            <a:spLocks noGrp="1"/>
          </p:cNvSpPr>
          <p:nvPr>
            <p:ph type="dt" sz="half" idx="10"/>
          </p:nvPr>
        </p:nvSpPr>
        <p:spPr/>
        <p:txBody>
          <a:bodyPr/>
          <a:lstStyle/>
          <a:p>
            <a:fld id="{D178C935-AF4B-4CCF-9BE3-FCECBF680720}" type="datetimeFigureOut">
              <a:rPr lang="en-GB" smtClean="0"/>
              <a:t>28/06/2017</a:t>
            </a:fld>
            <a:endParaRPr lang="en-GB"/>
          </a:p>
        </p:txBody>
      </p:sp>
      <p:sp>
        <p:nvSpPr>
          <p:cNvPr id="5" name="Platshållare för sidfot 4"/>
          <p:cNvSpPr>
            <a:spLocks noGrp="1"/>
          </p:cNvSpPr>
          <p:nvPr>
            <p:ph type="ftr" sz="quarter" idx="11"/>
          </p:nvPr>
        </p:nvSpPr>
        <p:spPr/>
        <p:txBody>
          <a:bodyPr/>
          <a:lstStyle/>
          <a:p>
            <a:endParaRPr lang="en-GB"/>
          </a:p>
        </p:txBody>
      </p:sp>
      <p:sp>
        <p:nvSpPr>
          <p:cNvPr id="6" name="Platshållare för bildnummer 5"/>
          <p:cNvSpPr>
            <a:spLocks noGrp="1"/>
          </p:cNvSpPr>
          <p:nvPr>
            <p:ph type="sldNum" sz="quarter" idx="12"/>
          </p:nvPr>
        </p:nvSpPr>
        <p:spPr/>
        <p:txBody>
          <a:bodyPr/>
          <a:lstStyle/>
          <a:p>
            <a:fld id="{1464AEEA-3231-431B-BD31-D39666A0D181}" type="slidenum">
              <a:rPr lang="en-GB" smtClean="0"/>
              <a:t>‹#›</a:t>
            </a:fld>
            <a:endParaRPr lang="en-GB"/>
          </a:p>
        </p:txBody>
      </p:sp>
    </p:spTree>
    <p:extLst>
      <p:ext uri="{BB962C8B-B14F-4D97-AF65-F5344CB8AC3E}">
        <p14:creationId xmlns:p14="http://schemas.microsoft.com/office/powerpoint/2010/main" val="549934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endParaRPr lang="en-GB"/>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GB"/>
          </a:p>
        </p:txBody>
      </p:sp>
      <p:sp>
        <p:nvSpPr>
          <p:cNvPr id="4" name="Platshållare för datum 3"/>
          <p:cNvSpPr>
            <a:spLocks noGrp="1"/>
          </p:cNvSpPr>
          <p:nvPr>
            <p:ph type="dt" sz="half" idx="10"/>
          </p:nvPr>
        </p:nvSpPr>
        <p:spPr/>
        <p:txBody>
          <a:bodyPr/>
          <a:lstStyle/>
          <a:p>
            <a:fld id="{D178C935-AF4B-4CCF-9BE3-FCECBF680720}" type="datetimeFigureOut">
              <a:rPr lang="en-GB" smtClean="0"/>
              <a:t>28/06/2017</a:t>
            </a:fld>
            <a:endParaRPr lang="en-GB"/>
          </a:p>
        </p:txBody>
      </p:sp>
      <p:sp>
        <p:nvSpPr>
          <p:cNvPr id="5" name="Platshållare för sidfot 4"/>
          <p:cNvSpPr>
            <a:spLocks noGrp="1"/>
          </p:cNvSpPr>
          <p:nvPr>
            <p:ph type="ftr" sz="quarter" idx="11"/>
          </p:nvPr>
        </p:nvSpPr>
        <p:spPr/>
        <p:txBody>
          <a:bodyPr/>
          <a:lstStyle/>
          <a:p>
            <a:endParaRPr lang="en-GB"/>
          </a:p>
        </p:txBody>
      </p:sp>
      <p:sp>
        <p:nvSpPr>
          <p:cNvPr id="6" name="Platshållare för bildnummer 5"/>
          <p:cNvSpPr>
            <a:spLocks noGrp="1"/>
          </p:cNvSpPr>
          <p:nvPr>
            <p:ph type="sldNum" sz="quarter" idx="12"/>
          </p:nvPr>
        </p:nvSpPr>
        <p:spPr/>
        <p:txBody>
          <a:bodyPr/>
          <a:lstStyle/>
          <a:p>
            <a:fld id="{1464AEEA-3231-431B-BD31-D39666A0D181}" type="slidenum">
              <a:rPr lang="en-GB" smtClean="0"/>
              <a:t>‹#›</a:t>
            </a:fld>
            <a:endParaRPr lang="en-GB"/>
          </a:p>
        </p:txBody>
      </p:sp>
    </p:spTree>
    <p:extLst>
      <p:ext uri="{BB962C8B-B14F-4D97-AF65-F5344CB8AC3E}">
        <p14:creationId xmlns:p14="http://schemas.microsoft.com/office/powerpoint/2010/main" val="3662544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a:t>Klicka här för att ändra format</a:t>
            </a:r>
            <a:endParaRPr lang="en-GB"/>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D178C935-AF4B-4CCF-9BE3-FCECBF680720}" type="datetimeFigureOut">
              <a:rPr lang="en-GB" smtClean="0"/>
              <a:t>28/06/2017</a:t>
            </a:fld>
            <a:endParaRPr lang="en-GB"/>
          </a:p>
        </p:txBody>
      </p:sp>
      <p:sp>
        <p:nvSpPr>
          <p:cNvPr id="5" name="Platshållare för sidfot 4"/>
          <p:cNvSpPr>
            <a:spLocks noGrp="1"/>
          </p:cNvSpPr>
          <p:nvPr>
            <p:ph type="ftr" sz="quarter" idx="11"/>
          </p:nvPr>
        </p:nvSpPr>
        <p:spPr/>
        <p:txBody>
          <a:bodyPr/>
          <a:lstStyle/>
          <a:p>
            <a:endParaRPr lang="en-GB"/>
          </a:p>
        </p:txBody>
      </p:sp>
      <p:sp>
        <p:nvSpPr>
          <p:cNvPr id="6" name="Platshållare för bildnummer 5"/>
          <p:cNvSpPr>
            <a:spLocks noGrp="1"/>
          </p:cNvSpPr>
          <p:nvPr>
            <p:ph type="sldNum" sz="quarter" idx="12"/>
          </p:nvPr>
        </p:nvSpPr>
        <p:spPr/>
        <p:txBody>
          <a:bodyPr/>
          <a:lstStyle/>
          <a:p>
            <a:fld id="{1464AEEA-3231-431B-BD31-D39666A0D181}" type="slidenum">
              <a:rPr lang="en-GB" smtClean="0"/>
              <a:t>‹#›</a:t>
            </a:fld>
            <a:endParaRPr lang="en-GB"/>
          </a:p>
        </p:txBody>
      </p:sp>
    </p:spTree>
    <p:extLst>
      <p:ext uri="{BB962C8B-B14F-4D97-AF65-F5344CB8AC3E}">
        <p14:creationId xmlns:p14="http://schemas.microsoft.com/office/powerpoint/2010/main" val="2525731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endParaRPr lang="en-GB"/>
          </a:p>
        </p:txBody>
      </p:sp>
      <p:sp>
        <p:nvSpPr>
          <p:cNvPr id="3" name="Platshållare för innehåll 2"/>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GB"/>
          </a:p>
        </p:txBody>
      </p:sp>
      <p:sp>
        <p:nvSpPr>
          <p:cNvPr id="4" name="Platshållare för innehåll 3"/>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GB"/>
          </a:p>
        </p:txBody>
      </p:sp>
      <p:sp>
        <p:nvSpPr>
          <p:cNvPr id="5" name="Platshållare för datum 4"/>
          <p:cNvSpPr>
            <a:spLocks noGrp="1"/>
          </p:cNvSpPr>
          <p:nvPr>
            <p:ph type="dt" sz="half" idx="10"/>
          </p:nvPr>
        </p:nvSpPr>
        <p:spPr/>
        <p:txBody>
          <a:bodyPr/>
          <a:lstStyle/>
          <a:p>
            <a:fld id="{D178C935-AF4B-4CCF-9BE3-FCECBF680720}" type="datetimeFigureOut">
              <a:rPr lang="en-GB" smtClean="0"/>
              <a:t>28/06/2017</a:t>
            </a:fld>
            <a:endParaRPr lang="en-GB"/>
          </a:p>
        </p:txBody>
      </p:sp>
      <p:sp>
        <p:nvSpPr>
          <p:cNvPr id="6" name="Platshållare för sidfot 5"/>
          <p:cNvSpPr>
            <a:spLocks noGrp="1"/>
          </p:cNvSpPr>
          <p:nvPr>
            <p:ph type="ftr" sz="quarter" idx="11"/>
          </p:nvPr>
        </p:nvSpPr>
        <p:spPr/>
        <p:txBody>
          <a:bodyPr/>
          <a:lstStyle/>
          <a:p>
            <a:endParaRPr lang="en-GB"/>
          </a:p>
        </p:txBody>
      </p:sp>
      <p:sp>
        <p:nvSpPr>
          <p:cNvPr id="7" name="Platshållare för bildnummer 6"/>
          <p:cNvSpPr>
            <a:spLocks noGrp="1"/>
          </p:cNvSpPr>
          <p:nvPr>
            <p:ph type="sldNum" sz="quarter" idx="12"/>
          </p:nvPr>
        </p:nvSpPr>
        <p:spPr/>
        <p:txBody>
          <a:bodyPr/>
          <a:lstStyle/>
          <a:p>
            <a:fld id="{1464AEEA-3231-431B-BD31-D39666A0D181}" type="slidenum">
              <a:rPr lang="en-GB" smtClean="0"/>
              <a:t>‹#›</a:t>
            </a:fld>
            <a:endParaRPr lang="en-GB"/>
          </a:p>
        </p:txBody>
      </p:sp>
    </p:spTree>
    <p:extLst>
      <p:ext uri="{BB962C8B-B14F-4D97-AF65-F5344CB8AC3E}">
        <p14:creationId xmlns:p14="http://schemas.microsoft.com/office/powerpoint/2010/main" val="549535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a:t>Klicka här för att ändra format</a:t>
            </a:r>
            <a:endParaRPr lang="en-GB"/>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GB"/>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GB"/>
          </a:p>
        </p:txBody>
      </p:sp>
      <p:sp>
        <p:nvSpPr>
          <p:cNvPr id="7" name="Platshållare för datum 6"/>
          <p:cNvSpPr>
            <a:spLocks noGrp="1"/>
          </p:cNvSpPr>
          <p:nvPr>
            <p:ph type="dt" sz="half" idx="10"/>
          </p:nvPr>
        </p:nvSpPr>
        <p:spPr/>
        <p:txBody>
          <a:bodyPr/>
          <a:lstStyle/>
          <a:p>
            <a:fld id="{D178C935-AF4B-4CCF-9BE3-FCECBF680720}" type="datetimeFigureOut">
              <a:rPr lang="en-GB" smtClean="0"/>
              <a:t>28/06/2017</a:t>
            </a:fld>
            <a:endParaRPr lang="en-GB"/>
          </a:p>
        </p:txBody>
      </p:sp>
      <p:sp>
        <p:nvSpPr>
          <p:cNvPr id="8" name="Platshållare för sidfot 7"/>
          <p:cNvSpPr>
            <a:spLocks noGrp="1"/>
          </p:cNvSpPr>
          <p:nvPr>
            <p:ph type="ftr" sz="quarter" idx="11"/>
          </p:nvPr>
        </p:nvSpPr>
        <p:spPr/>
        <p:txBody>
          <a:bodyPr/>
          <a:lstStyle/>
          <a:p>
            <a:endParaRPr lang="en-GB"/>
          </a:p>
        </p:txBody>
      </p:sp>
      <p:sp>
        <p:nvSpPr>
          <p:cNvPr id="9" name="Platshållare för bildnummer 8"/>
          <p:cNvSpPr>
            <a:spLocks noGrp="1"/>
          </p:cNvSpPr>
          <p:nvPr>
            <p:ph type="sldNum" sz="quarter" idx="12"/>
          </p:nvPr>
        </p:nvSpPr>
        <p:spPr/>
        <p:txBody>
          <a:bodyPr/>
          <a:lstStyle/>
          <a:p>
            <a:fld id="{1464AEEA-3231-431B-BD31-D39666A0D181}" type="slidenum">
              <a:rPr lang="en-GB" smtClean="0"/>
              <a:t>‹#›</a:t>
            </a:fld>
            <a:endParaRPr lang="en-GB"/>
          </a:p>
        </p:txBody>
      </p:sp>
    </p:spTree>
    <p:extLst>
      <p:ext uri="{BB962C8B-B14F-4D97-AF65-F5344CB8AC3E}">
        <p14:creationId xmlns:p14="http://schemas.microsoft.com/office/powerpoint/2010/main" val="3180149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endParaRPr lang="en-GB"/>
          </a:p>
        </p:txBody>
      </p:sp>
      <p:sp>
        <p:nvSpPr>
          <p:cNvPr id="3" name="Platshållare för datum 2"/>
          <p:cNvSpPr>
            <a:spLocks noGrp="1"/>
          </p:cNvSpPr>
          <p:nvPr>
            <p:ph type="dt" sz="half" idx="10"/>
          </p:nvPr>
        </p:nvSpPr>
        <p:spPr/>
        <p:txBody>
          <a:bodyPr/>
          <a:lstStyle/>
          <a:p>
            <a:fld id="{D178C935-AF4B-4CCF-9BE3-FCECBF680720}" type="datetimeFigureOut">
              <a:rPr lang="en-GB" smtClean="0"/>
              <a:t>28/06/2017</a:t>
            </a:fld>
            <a:endParaRPr lang="en-GB"/>
          </a:p>
        </p:txBody>
      </p:sp>
      <p:sp>
        <p:nvSpPr>
          <p:cNvPr id="4" name="Platshållare för sidfot 3"/>
          <p:cNvSpPr>
            <a:spLocks noGrp="1"/>
          </p:cNvSpPr>
          <p:nvPr>
            <p:ph type="ftr" sz="quarter" idx="11"/>
          </p:nvPr>
        </p:nvSpPr>
        <p:spPr/>
        <p:txBody>
          <a:bodyPr/>
          <a:lstStyle/>
          <a:p>
            <a:endParaRPr lang="en-GB"/>
          </a:p>
        </p:txBody>
      </p:sp>
      <p:sp>
        <p:nvSpPr>
          <p:cNvPr id="5" name="Platshållare för bildnummer 4"/>
          <p:cNvSpPr>
            <a:spLocks noGrp="1"/>
          </p:cNvSpPr>
          <p:nvPr>
            <p:ph type="sldNum" sz="quarter" idx="12"/>
          </p:nvPr>
        </p:nvSpPr>
        <p:spPr/>
        <p:txBody>
          <a:bodyPr/>
          <a:lstStyle/>
          <a:p>
            <a:fld id="{1464AEEA-3231-431B-BD31-D39666A0D181}" type="slidenum">
              <a:rPr lang="en-GB" smtClean="0"/>
              <a:t>‹#›</a:t>
            </a:fld>
            <a:endParaRPr lang="en-GB"/>
          </a:p>
        </p:txBody>
      </p:sp>
    </p:spTree>
    <p:extLst>
      <p:ext uri="{BB962C8B-B14F-4D97-AF65-F5344CB8AC3E}">
        <p14:creationId xmlns:p14="http://schemas.microsoft.com/office/powerpoint/2010/main" val="117070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D178C935-AF4B-4CCF-9BE3-FCECBF680720}" type="datetimeFigureOut">
              <a:rPr lang="en-GB" smtClean="0"/>
              <a:t>28/06/2017</a:t>
            </a:fld>
            <a:endParaRPr lang="en-GB"/>
          </a:p>
        </p:txBody>
      </p:sp>
      <p:sp>
        <p:nvSpPr>
          <p:cNvPr id="3" name="Platshållare för sidfot 2"/>
          <p:cNvSpPr>
            <a:spLocks noGrp="1"/>
          </p:cNvSpPr>
          <p:nvPr>
            <p:ph type="ftr" sz="quarter" idx="11"/>
          </p:nvPr>
        </p:nvSpPr>
        <p:spPr/>
        <p:txBody>
          <a:bodyPr/>
          <a:lstStyle/>
          <a:p>
            <a:endParaRPr lang="en-GB"/>
          </a:p>
        </p:txBody>
      </p:sp>
      <p:sp>
        <p:nvSpPr>
          <p:cNvPr id="4" name="Platshållare för bildnummer 3"/>
          <p:cNvSpPr>
            <a:spLocks noGrp="1"/>
          </p:cNvSpPr>
          <p:nvPr>
            <p:ph type="sldNum" sz="quarter" idx="12"/>
          </p:nvPr>
        </p:nvSpPr>
        <p:spPr/>
        <p:txBody>
          <a:bodyPr/>
          <a:lstStyle/>
          <a:p>
            <a:fld id="{1464AEEA-3231-431B-BD31-D39666A0D181}" type="slidenum">
              <a:rPr lang="en-GB" smtClean="0"/>
              <a:t>‹#›</a:t>
            </a:fld>
            <a:endParaRPr lang="en-GB"/>
          </a:p>
        </p:txBody>
      </p:sp>
    </p:spTree>
    <p:extLst>
      <p:ext uri="{BB962C8B-B14F-4D97-AF65-F5344CB8AC3E}">
        <p14:creationId xmlns:p14="http://schemas.microsoft.com/office/powerpoint/2010/main" val="3147949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endParaRPr lang="en-GB"/>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GB"/>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D178C935-AF4B-4CCF-9BE3-FCECBF680720}" type="datetimeFigureOut">
              <a:rPr lang="en-GB" smtClean="0"/>
              <a:t>28/06/2017</a:t>
            </a:fld>
            <a:endParaRPr lang="en-GB"/>
          </a:p>
        </p:txBody>
      </p:sp>
      <p:sp>
        <p:nvSpPr>
          <p:cNvPr id="6" name="Platshållare för sidfot 5"/>
          <p:cNvSpPr>
            <a:spLocks noGrp="1"/>
          </p:cNvSpPr>
          <p:nvPr>
            <p:ph type="ftr" sz="quarter" idx="11"/>
          </p:nvPr>
        </p:nvSpPr>
        <p:spPr/>
        <p:txBody>
          <a:bodyPr/>
          <a:lstStyle/>
          <a:p>
            <a:endParaRPr lang="en-GB"/>
          </a:p>
        </p:txBody>
      </p:sp>
      <p:sp>
        <p:nvSpPr>
          <p:cNvPr id="7" name="Platshållare för bildnummer 6"/>
          <p:cNvSpPr>
            <a:spLocks noGrp="1"/>
          </p:cNvSpPr>
          <p:nvPr>
            <p:ph type="sldNum" sz="quarter" idx="12"/>
          </p:nvPr>
        </p:nvSpPr>
        <p:spPr/>
        <p:txBody>
          <a:bodyPr/>
          <a:lstStyle/>
          <a:p>
            <a:fld id="{1464AEEA-3231-431B-BD31-D39666A0D181}" type="slidenum">
              <a:rPr lang="en-GB" smtClean="0"/>
              <a:t>‹#›</a:t>
            </a:fld>
            <a:endParaRPr lang="en-GB"/>
          </a:p>
        </p:txBody>
      </p:sp>
    </p:spTree>
    <p:extLst>
      <p:ext uri="{BB962C8B-B14F-4D97-AF65-F5344CB8AC3E}">
        <p14:creationId xmlns:p14="http://schemas.microsoft.com/office/powerpoint/2010/main" val="763430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endParaRPr lang="en-GB"/>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D178C935-AF4B-4CCF-9BE3-FCECBF680720}" type="datetimeFigureOut">
              <a:rPr lang="en-GB" smtClean="0"/>
              <a:t>28/06/2017</a:t>
            </a:fld>
            <a:endParaRPr lang="en-GB"/>
          </a:p>
        </p:txBody>
      </p:sp>
      <p:sp>
        <p:nvSpPr>
          <p:cNvPr id="6" name="Platshållare för sidfot 5"/>
          <p:cNvSpPr>
            <a:spLocks noGrp="1"/>
          </p:cNvSpPr>
          <p:nvPr>
            <p:ph type="ftr" sz="quarter" idx="11"/>
          </p:nvPr>
        </p:nvSpPr>
        <p:spPr/>
        <p:txBody>
          <a:bodyPr/>
          <a:lstStyle/>
          <a:p>
            <a:endParaRPr lang="en-GB"/>
          </a:p>
        </p:txBody>
      </p:sp>
      <p:sp>
        <p:nvSpPr>
          <p:cNvPr id="7" name="Platshållare för bildnummer 6"/>
          <p:cNvSpPr>
            <a:spLocks noGrp="1"/>
          </p:cNvSpPr>
          <p:nvPr>
            <p:ph type="sldNum" sz="quarter" idx="12"/>
          </p:nvPr>
        </p:nvSpPr>
        <p:spPr/>
        <p:txBody>
          <a:bodyPr/>
          <a:lstStyle/>
          <a:p>
            <a:fld id="{1464AEEA-3231-431B-BD31-D39666A0D181}" type="slidenum">
              <a:rPr lang="en-GB" smtClean="0"/>
              <a:t>‹#›</a:t>
            </a:fld>
            <a:endParaRPr lang="en-GB"/>
          </a:p>
        </p:txBody>
      </p:sp>
    </p:spTree>
    <p:extLst>
      <p:ext uri="{BB962C8B-B14F-4D97-AF65-F5344CB8AC3E}">
        <p14:creationId xmlns:p14="http://schemas.microsoft.com/office/powerpoint/2010/main" val="3594347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a:t>
            </a:r>
            <a:endParaRPr lang="en-GB"/>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GB"/>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78C935-AF4B-4CCF-9BE3-FCECBF680720}" type="datetimeFigureOut">
              <a:rPr lang="en-GB" smtClean="0"/>
              <a:t>28/06/2017</a:t>
            </a:fld>
            <a:endParaRPr lang="en-GB"/>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64AEEA-3231-431B-BD31-D39666A0D181}" type="slidenum">
              <a:rPr lang="en-GB" smtClean="0"/>
              <a:t>‹#›</a:t>
            </a:fld>
            <a:endParaRPr lang="en-GB"/>
          </a:p>
        </p:txBody>
      </p:sp>
    </p:spTree>
    <p:extLst>
      <p:ext uri="{BB962C8B-B14F-4D97-AF65-F5344CB8AC3E}">
        <p14:creationId xmlns:p14="http://schemas.microsoft.com/office/powerpoint/2010/main" val="18261511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hyperlink" Target="http://r.search.yahoo.com/_ylt=Az_6xddxOspU7yoAjTweOAx.;_ylu=X3oDMTBtaTBhcHJnBHNlYwNmcC1pbWcEc2xrA2ltZwRpdAM-/RV=2/RE=1422568178/RO=11/RU=http:/www.innerwheeldistrict2.org.uk/aboutinnerwheel.html/RK=0/RS=Hi0uaixrfcw6enigI45.A5Ed9s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dirty="0"/>
              <a:t>  Vårt Inner Wheel</a:t>
            </a:r>
            <a:endParaRPr lang="en-GB" dirty="0"/>
          </a:p>
        </p:txBody>
      </p:sp>
      <p:sp>
        <p:nvSpPr>
          <p:cNvPr id="3" name="Underrubrik 2"/>
          <p:cNvSpPr>
            <a:spLocks noGrp="1"/>
          </p:cNvSpPr>
          <p:nvPr>
            <p:ph type="subTitle" idx="1"/>
          </p:nvPr>
        </p:nvSpPr>
        <p:spPr>
          <a:xfrm>
            <a:off x="1524000" y="3602038"/>
            <a:ext cx="9611360" cy="3733482"/>
          </a:xfrm>
        </p:spPr>
        <p:txBody>
          <a:bodyPr>
            <a:normAutofit/>
          </a:bodyPr>
          <a:lstStyle/>
          <a:p>
            <a:endParaRPr lang="sv-SE" dirty="0"/>
          </a:p>
          <a:p>
            <a:r>
              <a:rPr lang="sv-SE" sz="5400" dirty="0">
                <a:latin typeface="Freestyle Script" panose="030804020302050B0404" pitchFamily="66" charset="0"/>
                <a:cs typeface="MV Boli" panose="02000500030200090000" pitchFamily="2" charset="0"/>
              </a:rPr>
              <a:t>Utveckla – Förändra – Växa</a:t>
            </a:r>
          </a:p>
          <a:p>
            <a:endParaRPr lang="sv-SE" dirty="0"/>
          </a:p>
          <a:p>
            <a:r>
              <a:rPr lang="sv-SE" dirty="0"/>
              <a:t>                                                                                            En presentation av</a:t>
            </a:r>
          </a:p>
          <a:p>
            <a:r>
              <a:rPr lang="sv-SE" dirty="0"/>
              <a:t>                                                                                          Margareta </a:t>
            </a:r>
            <a:r>
              <a:rPr lang="sv-SE" dirty="0" err="1"/>
              <a:t>Wesslau</a:t>
            </a:r>
            <a:r>
              <a:rPr lang="sv-SE" dirty="0"/>
              <a:t> </a:t>
            </a:r>
          </a:p>
          <a:p>
            <a:r>
              <a:rPr lang="sv-SE" dirty="0"/>
              <a:t>                                                                                           rådspresident 2016-2017                                         </a:t>
            </a:r>
            <a:endParaRPr lang="en-GB" dirty="0"/>
          </a:p>
        </p:txBody>
      </p:sp>
      <p:pic>
        <p:nvPicPr>
          <p:cNvPr id="4" name="Bildobjekt 3" descr="http://www.innerwheeldistrict2.org.uk/images/inner%20wheel%20logo.gif">
            <a:hlinkClick r:id="rId2" tgtFrame="&quot;_blank&quo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0" y="1030288"/>
            <a:ext cx="1564640" cy="1651952"/>
          </a:xfrm>
          <a:prstGeom prst="rect">
            <a:avLst/>
          </a:prstGeom>
          <a:noFill/>
        </p:spPr>
      </p:pic>
    </p:spTree>
    <p:extLst>
      <p:ext uri="{BB962C8B-B14F-4D97-AF65-F5344CB8AC3E}">
        <p14:creationId xmlns:p14="http://schemas.microsoft.com/office/powerpoint/2010/main" val="25318472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dirty="0"/>
              <a:t>Två intressanta årtal</a:t>
            </a:r>
            <a:endParaRPr lang="en-GB" dirty="0"/>
          </a:p>
        </p:txBody>
      </p:sp>
      <p:sp>
        <p:nvSpPr>
          <p:cNvPr id="3" name="Platshållare för innehåll 2"/>
          <p:cNvSpPr>
            <a:spLocks noGrp="1"/>
          </p:cNvSpPr>
          <p:nvPr>
            <p:ph idx="1"/>
          </p:nvPr>
        </p:nvSpPr>
        <p:spPr/>
        <p:txBody>
          <a:bodyPr/>
          <a:lstStyle/>
          <a:p>
            <a:r>
              <a:rPr lang="sv-SE" sz="4000" dirty="0"/>
              <a:t>1989: </a:t>
            </a:r>
            <a:r>
              <a:rPr lang="sv-SE" dirty="0"/>
              <a:t>Rotary beslutade att tillåta kvinnliga medlemmar. Vi började konkurrera om samma medlemmar och Inner Wheel lyckades inte marknadsföra vår särart. Vi fick inte det jämna inflödet av nya medlemmar som behövs utan förlorade medlemmar varje år.</a:t>
            </a:r>
          </a:p>
          <a:p>
            <a:r>
              <a:rPr lang="sv-SE" sz="4000" dirty="0"/>
              <a:t>2012</a:t>
            </a:r>
            <a:r>
              <a:rPr lang="sv-SE" dirty="0"/>
              <a:t> Convention i Istanbul: Beslut om att Inner Wheel sköter sin egen medlemsrekrytering med vår värdegrund i fokus. Vi kan rekrytera nya medlemmar och medlemstappet planar ut och går förhoppningsvis mot en positiv utveckling.</a:t>
            </a:r>
            <a:endParaRPr lang="en-GB" dirty="0"/>
          </a:p>
        </p:txBody>
      </p:sp>
    </p:spTree>
    <p:extLst>
      <p:ext uri="{BB962C8B-B14F-4D97-AF65-F5344CB8AC3E}">
        <p14:creationId xmlns:p14="http://schemas.microsoft.com/office/powerpoint/2010/main" val="34319455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dirty="0"/>
              <a:t>Årtalet 2012</a:t>
            </a:r>
            <a:br>
              <a:rPr lang="sv-SE" dirty="0"/>
            </a:br>
            <a:r>
              <a:rPr lang="sv-SE" dirty="0"/>
              <a:t>Convention i Istanbul 2012 betydde att:</a:t>
            </a:r>
            <a:endParaRPr lang="en-GB" dirty="0"/>
          </a:p>
        </p:txBody>
      </p:sp>
      <p:sp>
        <p:nvSpPr>
          <p:cNvPr id="3" name="Platshållare för innehåll 2"/>
          <p:cNvSpPr>
            <a:spLocks noGrp="1"/>
          </p:cNvSpPr>
          <p:nvPr>
            <p:ph idx="1"/>
          </p:nvPr>
        </p:nvSpPr>
        <p:spPr/>
        <p:txBody>
          <a:bodyPr/>
          <a:lstStyle/>
          <a:p>
            <a:r>
              <a:rPr lang="sv-SE" dirty="0"/>
              <a:t>Vi blev organisatoriskt självständiga!</a:t>
            </a:r>
          </a:p>
          <a:p>
            <a:r>
              <a:rPr lang="sv-SE" dirty="0"/>
              <a:t>Vi måste kunna hantera de nya möjligheterna/förutsättningarna?</a:t>
            </a:r>
          </a:p>
          <a:p>
            <a:r>
              <a:rPr lang="sv-SE" dirty="0"/>
              <a:t>Vi </a:t>
            </a:r>
            <a:r>
              <a:rPr lang="sv-SE" sz="3111" b="1" dirty="0"/>
              <a:t>fick</a:t>
            </a:r>
            <a:r>
              <a:rPr lang="sv-SE" dirty="0"/>
              <a:t> rekrytera medlemmar själva!</a:t>
            </a:r>
          </a:p>
          <a:p>
            <a:r>
              <a:rPr lang="sv-SE" dirty="0"/>
              <a:t> Vi </a:t>
            </a:r>
            <a:r>
              <a:rPr lang="sv-SE" b="1" dirty="0"/>
              <a:t>måste</a:t>
            </a:r>
            <a:r>
              <a:rPr lang="sv-SE" dirty="0"/>
              <a:t> rekrytera för att överleva!</a:t>
            </a:r>
          </a:p>
          <a:p>
            <a:endParaRPr lang="sv-SE" dirty="0"/>
          </a:p>
          <a:p>
            <a:r>
              <a:rPr lang="sv-SE" dirty="0"/>
              <a:t>För att mentalt förbereda klubbar/medlemmar på förändringen gjorde jag en enkät som DP för att definiera nuläget beträffande vad var viktigt för medlemmarna, hur skulle vi få fler att dela den känslan?</a:t>
            </a:r>
            <a:endParaRPr lang="en-GB" dirty="0"/>
          </a:p>
        </p:txBody>
      </p:sp>
    </p:spTree>
    <p:extLst>
      <p:ext uri="{BB962C8B-B14F-4D97-AF65-F5344CB8AC3E}">
        <p14:creationId xmlns:p14="http://schemas.microsoft.com/office/powerpoint/2010/main" val="2318181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3000"/>
                                  </p:stCondLst>
                                  <p:childTnLst>
                                    <p:set>
                                      <p:cBhvr>
                                        <p:cTn id="11" dur="1" fill="hold">
                                          <p:stCondLst>
                                            <p:cond delay="1999"/>
                                          </p:stCondLst>
                                        </p:cTn>
                                        <p:tgtEl>
                                          <p:spTgt spid="3">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3000"/>
                                  </p:stCondLst>
                                  <p:childTnLst>
                                    <p:set>
                                      <p:cBhvr>
                                        <p:cTn id="15" dur="1" fill="hold">
                                          <p:stCondLst>
                                            <p:cond delay="1999"/>
                                          </p:stCondLst>
                                        </p:cTn>
                                        <p:tgtEl>
                                          <p:spTgt spid="3">
                                            <p:txEl>
                                              <p:pRg st="1" end="1"/>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3000"/>
                                  </p:stCondLst>
                                  <p:childTnLst>
                                    <p:set>
                                      <p:cBhvr>
                                        <p:cTn id="19" dur="1" fill="hold">
                                          <p:stCondLst>
                                            <p:cond delay="1999"/>
                                          </p:stCondLst>
                                        </p:cTn>
                                        <p:tgtEl>
                                          <p:spTgt spid="3">
                                            <p:txEl>
                                              <p:pRg st="2" end="2"/>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3000"/>
                                  </p:stCondLst>
                                  <p:childTnLst>
                                    <p:set>
                                      <p:cBhvr>
                                        <p:cTn id="23" dur="1" fill="hold">
                                          <p:stCondLst>
                                            <p:cond delay="1999"/>
                                          </p:stCondLst>
                                        </p:cTn>
                                        <p:tgtEl>
                                          <p:spTgt spid="3">
                                            <p:txEl>
                                              <p:pRg st="3" end="3"/>
                                            </p:txEl>
                                          </p:spTgt>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3000"/>
                                  </p:stCondLst>
                                  <p:childTnLst>
                                    <p:set>
                                      <p:cBhvr>
                                        <p:cTn id="27" dur="1" fill="hold">
                                          <p:stCondLst>
                                            <p:cond delay="1999"/>
                                          </p:stCondLst>
                                        </p:cTn>
                                        <p:tgtEl>
                                          <p:spTgt spid="3">
                                            <p:txEl>
                                              <p:pRg st="5" end="5"/>
                                            </p:txEl>
                                          </p:spTgt>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2750"/>
                                  </p:stCondLst>
                                  <p:childTnLst>
                                    <p:set>
                                      <p:cBhvr>
                                        <p:cTn id="31"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Effect transition="in" filter="fade">
                                      <p:cBhvr>
                                        <p:cTn id="4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2092959"/>
            <a:ext cx="9144000" cy="345441"/>
          </a:xfrm>
        </p:spPr>
        <p:txBody>
          <a:bodyPr>
            <a:normAutofit fontScale="90000"/>
          </a:bodyPr>
          <a:lstStyle/>
          <a:p>
            <a:r>
              <a:rPr lang="sv-SE" dirty="0"/>
              <a:t>Enkät till klubbar</a:t>
            </a:r>
            <a:endParaRPr lang="en-GB" dirty="0"/>
          </a:p>
        </p:txBody>
      </p:sp>
      <p:sp>
        <p:nvSpPr>
          <p:cNvPr id="3" name="Underrubrik 2"/>
          <p:cNvSpPr>
            <a:spLocks noGrp="1"/>
          </p:cNvSpPr>
          <p:nvPr>
            <p:ph type="subTitle" idx="1"/>
          </p:nvPr>
        </p:nvSpPr>
        <p:spPr>
          <a:xfrm>
            <a:off x="1524000" y="3129280"/>
            <a:ext cx="9144000" cy="2128520"/>
          </a:xfrm>
        </p:spPr>
        <p:txBody>
          <a:bodyPr>
            <a:normAutofit fontScale="62500" lnSpcReduction="20000"/>
          </a:bodyPr>
          <a:lstStyle/>
          <a:p>
            <a:r>
              <a:rPr lang="sv-SE" sz="5100" b="1" dirty="0"/>
              <a:t>Vilka är vi: ålder, hur länge medlemmar</a:t>
            </a:r>
          </a:p>
          <a:p>
            <a:r>
              <a:rPr lang="sv-SE" sz="5100" b="1" dirty="0"/>
              <a:t>Varför medlemmar? Hur utnyttjar vi medlemskapet?</a:t>
            </a:r>
          </a:p>
          <a:p>
            <a:r>
              <a:rPr lang="sv-SE" sz="5100" b="1" dirty="0"/>
              <a:t>Hur utvecklas klubben: nya, nettomedlemstal</a:t>
            </a:r>
          </a:p>
          <a:p>
            <a:r>
              <a:rPr lang="sv-SE" sz="5100" b="1" dirty="0"/>
              <a:t>Vad kan distriktet göra för er?</a:t>
            </a:r>
          </a:p>
          <a:p>
            <a:endParaRPr lang="en-GB" dirty="0"/>
          </a:p>
        </p:txBody>
      </p:sp>
    </p:spTree>
    <p:extLst>
      <p:ext uri="{BB962C8B-B14F-4D97-AF65-F5344CB8AC3E}">
        <p14:creationId xmlns:p14="http://schemas.microsoft.com/office/powerpoint/2010/main" val="3832596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319894" y="-53293"/>
            <a:ext cx="9552213" cy="2362540"/>
          </a:xfrm>
        </p:spPr>
        <p:txBody>
          <a:bodyPr>
            <a:normAutofit/>
          </a:bodyPr>
          <a:lstStyle/>
          <a:p>
            <a:r>
              <a:rPr lang="sv-SE" dirty="0"/>
              <a:t>Enkäten visade:</a:t>
            </a:r>
            <a:br>
              <a:rPr lang="sv-SE" dirty="0"/>
            </a:br>
            <a:r>
              <a:rPr lang="sv-SE" sz="4000" b="1" dirty="0"/>
              <a:t>det bästa med Inner Wheel är att</a:t>
            </a:r>
            <a:endParaRPr lang="en-GB" sz="4000" b="1" dirty="0"/>
          </a:p>
        </p:txBody>
      </p:sp>
      <p:sp>
        <p:nvSpPr>
          <p:cNvPr id="3" name="Underrubrik 2"/>
          <p:cNvSpPr>
            <a:spLocks noGrp="1"/>
          </p:cNvSpPr>
          <p:nvPr>
            <p:ph type="subTitle" idx="1"/>
          </p:nvPr>
        </p:nvSpPr>
        <p:spPr/>
        <p:txBody>
          <a:bodyPr>
            <a:noAutofit/>
          </a:bodyPr>
          <a:lstStyle/>
          <a:p>
            <a:r>
              <a:rPr lang="sv-SE" sz="4000" dirty="0"/>
              <a:t>Delta i den egna klubbens verksamhet</a:t>
            </a:r>
          </a:p>
          <a:p>
            <a:r>
              <a:rPr lang="sv-SE" sz="4000" dirty="0"/>
              <a:t>Träffa vänner</a:t>
            </a:r>
          </a:p>
          <a:p>
            <a:r>
              <a:rPr lang="sv-SE" sz="4000" dirty="0"/>
              <a:t>Hjälpverksamheten</a:t>
            </a:r>
            <a:endParaRPr lang="en-GB" sz="4000" dirty="0"/>
          </a:p>
        </p:txBody>
      </p:sp>
    </p:spTree>
    <p:extLst>
      <p:ext uri="{BB962C8B-B14F-4D97-AF65-F5344CB8AC3E}">
        <p14:creationId xmlns:p14="http://schemas.microsoft.com/office/powerpoint/2010/main" val="17581094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8432800" cy="665797"/>
          </a:xfrm>
        </p:spPr>
        <p:txBody>
          <a:bodyPr>
            <a:normAutofit fontScale="90000"/>
          </a:bodyPr>
          <a:lstStyle/>
          <a:p>
            <a:r>
              <a:rPr lang="sv-SE" dirty="0"/>
              <a:t>Den nya uppgiften!</a:t>
            </a:r>
            <a:endParaRPr lang="en-GB" dirty="0"/>
          </a:p>
        </p:txBody>
      </p:sp>
      <p:sp>
        <p:nvSpPr>
          <p:cNvPr id="3" name="Underrubrik 2"/>
          <p:cNvSpPr>
            <a:spLocks noGrp="1"/>
          </p:cNvSpPr>
          <p:nvPr>
            <p:ph type="subTitle" idx="1"/>
          </p:nvPr>
        </p:nvSpPr>
        <p:spPr>
          <a:xfrm>
            <a:off x="1524000" y="2255520"/>
            <a:ext cx="9144000" cy="3002280"/>
          </a:xfrm>
        </p:spPr>
        <p:txBody>
          <a:bodyPr>
            <a:normAutofit/>
          </a:bodyPr>
          <a:lstStyle/>
          <a:p>
            <a:endParaRPr lang="sv-SE" sz="3200" b="1" dirty="0"/>
          </a:p>
          <a:p>
            <a:r>
              <a:rPr lang="sv-SE" sz="3200" b="1" dirty="0"/>
              <a:t>Hur värvar man nya medlemmar? Vem gör?</a:t>
            </a:r>
          </a:p>
          <a:p>
            <a:r>
              <a:rPr lang="sv-SE" sz="3200" b="1" dirty="0"/>
              <a:t>Hur berätta om klubbliv och hjälpsamhet?</a:t>
            </a:r>
          </a:p>
          <a:p>
            <a:r>
              <a:rPr lang="sv-SE" sz="3200" b="1" dirty="0"/>
              <a:t>Hur aktivera medlemmarna i varje klubb</a:t>
            </a:r>
            <a:endParaRPr lang="en-GB" sz="3200" b="1" dirty="0"/>
          </a:p>
        </p:txBody>
      </p:sp>
    </p:spTree>
    <p:extLst>
      <p:ext uri="{BB962C8B-B14F-4D97-AF65-F5344CB8AC3E}">
        <p14:creationId xmlns:p14="http://schemas.microsoft.com/office/powerpoint/2010/main" val="728107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345441"/>
            <a:ext cx="8818880" cy="1266383"/>
          </a:xfrm>
        </p:spPr>
        <p:txBody>
          <a:bodyPr/>
          <a:lstStyle/>
          <a:p>
            <a:r>
              <a:rPr lang="sv-SE" b="1" dirty="0"/>
              <a:t>Hur rekrytera?</a:t>
            </a:r>
            <a:endParaRPr lang="en-GB" b="1" dirty="0"/>
          </a:p>
        </p:txBody>
      </p:sp>
      <p:sp>
        <p:nvSpPr>
          <p:cNvPr id="3" name="Underrubrik 2"/>
          <p:cNvSpPr>
            <a:spLocks noGrp="1"/>
          </p:cNvSpPr>
          <p:nvPr>
            <p:ph type="subTitle" idx="1"/>
          </p:nvPr>
        </p:nvSpPr>
        <p:spPr>
          <a:xfrm>
            <a:off x="1524000" y="2113281"/>
            <a:ext cx="9144000" cy="3144520"/>
          </a:xfrm>
        </p:spPr>
        <p:txBody>
          <a:bodyPr>
            <a:normAutofit fontScale="92500" lnSpcReduction="20000"/>
          </a:bodyPr>
          <a:lstStyle/>
          <a:p>
            <a:r>
              <a:rPr lang="sv-SE" sz="5200" b="1" dirty="0"/>
              <a:t> </a:t>
            </a:r>
            <a:r>
              <a:rPr lang="sv-SE" sz="3200" b="1" dirty="0"/>
              <a:t>Alla medlemmar –våra bästa informatörer och ambassadörer - ska känna till vår värdegrund och kunna basfakta om IW:</a:t>
            </a:r>
          </a:p>
          <a:p>
            <a:r>
              <a:rPr lang="sv-SE" sz="3200" b="1" dirty="0"/>
              <a:t>Globalt nätverk med lokal förankring, politiskt/religiöst/organisatoriskt obundna, olika hjälpprojekt och vilka de är, hur vi samlar in pengar</a:t>
            </a:r>
          </a:p>
          <a:p>
            <a:r>
              <a:rPr lang="sv-SE" sz="3200" b="1" dirty="0"/>
              <a:t>Vad säger du om IW: träna på tre bra argument för inträde!</a:t>
            </a:r>
          </a:p>
          <a:p>
            <a:endParaRPr lang="en-GB" dirty="0"/>
          </a:p>
        </p:txBody>
      </p:sp>
    </p:spTree>
    <p:extLst>
      <p:ext uri="{BB962C8B-B14F-4D97-AF65-F5344CB8AC3E}">
        <p14:creationId xmlns:p14="http://schemas.microsoft.com/office/powerpoint/2010/main" val="30807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80">
                                          <p:stCondLst>
                                            <p:cond delay="0"/>
                                          </p:stCondLst>
                                        </p:cTn>
                                        <p:tgtEl>
                                          <p:spTgt spid="3">
                                            <p:txEl>
                                              <p:pRg st="1" end="1"/>
                                            </p:txEl>
                                          </p:spTgt>
                                        </p:tgtEl>
                                      </p:cBhvr>
                                    </p:animEffect>
                                    <p:anim calcmode="lin" valueType="num">
                                      <p:cBhvr>
                                        <p:cTn id="8"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1" end="1"/>
                                            </p:txEl>
                                          </p:spTgt>
                                        </p:tgtEl>
                                      </p:cBhvr>
                                      <p:to x="100000" y="60000"/>
                                    </p:animScale>
                                    <p:animScale>
                                      <p:cBhvr>
                                        <p:cTn id="14" dur="166" decel="50000">
                                          <p:stCondLst>
                                            <p:cond delay="676"/>
                                          </p:stCondLst>
                                        </p:cTn>
                                        <p:tgtEl>
                                          <p:spTgt spid="3">
                                            <p:txEl>
                                              <p:pRg st="1" end="1"/>
                                            </p:txEl>
                                          </p:spTgt>
                                        </p:tgtEl>
                                      </p:cBhvr>
                                      <p:to x="100000" y="100000"/>
                                    </p:animScale>
                                    <p:animScale>
                                      <p:cBhvr>
                                        <p:cTn id="15" dur="26">
                                          <p:stCondLst>
                                            <p:cond delay="1312"/>
                                          </p:stCondLst>
                                        </p:cTn>
                                        <p:tgtEl>
                                          <p:spTgt spid="3">
                                            <p:txEl>
                                              <p:pRg st="1" end="1"/>
                                            </p:txEl>
                                          </p:spTgt>
                                        </p:tgtEl>
                                      </p:cBhvr>
                                      <p:to x="100000" y="80000"/>
                                    </p:animScale>
                                    <p:animScale>
                                      <p:cBhvr>
                                        <p:cTn id="16" dur="166" decel="50000">
                                          <p:stCondLst>
                                            <p:cond delay="1338"/>
                                          </p:stCondLst>
                                        </p:cTn>
                                        <p:tgtEl>
                                          <p:spTgt spid="3">
                                            <p:txEl>
                                              <p:pRg st="1" end="1"/>
                                            </p:txEl>
                                          </p:spTgt>
                                        </p:tgtEl>
                                      </p:cBhvr>
                                      <p:to x="100000" y="100000"/>
                                    </p:animScale>
                                    <p:animScale>
                                      <p:cBhvr>
                                        <p:cTn id="17" dur="26">
                                          <p:stCondLst>
                                            <p:cond delay="1642"/>
                                          </p:stCondLst>
                                        </p:cTn>
                                        <p:tgtEl>
                                          <p:spTgt spid="3">
                                            <p:txEl>
                                              <p:pRg st="1" end="1"/>
                                            </p:txEl>
                                          </p:spTgt>
                                        </p:tgtEl>
                                      </p:cBhvr>
                                      <p:to x="100000" y="90000"/>
                                    </p:animScale>
                                    <p:animScale>
                                      <p:cBhvr>
                                        <p:cTn id="18" dur="166" decel="50000">
                                          <p:stCondLst>
                                            <p:cond delay="1668"/>
                                          </p:stCondLst>
                                        </p:cTn>
                                        <p:tgtEl>
                                          <p:spTgt spid="3">
                                            <p:txEl>
                                              <p:pRg st="1" end="1"/>
                                            </p:txEl>
                                          </p:spTgt>
                                        </p:tgtEl>
                                      </p:cBhvr>
                                      <p:to x="100000" y="100000"/>
                                    </p:animScale>
                                    <p:animScale>
                                      <p:cBhvr>
                                        <p:cTn id="19" dur="26">
                                          <p:stCondLst>
                                            <p:cond delay="1808"/>
                                          </p:stCondLst>
                                        </p:cTn>
                                        <p:tgtEl>
                                          <p:spTgt spid="3">
                                            <p:txEl>
                                              <p:pRg st="1" end="1"/>
                                            </p:txEl>
                                          </p:spTgt>
                                        </p:tgtEl>
                                      </p:cBhvr>
                                      <p:to x="100000" y="95000"/>
                                    </p:animScale>
                                    <p:animScale>
                                      <p:cBhvr>
                                        <p:cTn id="20" dur="166" decel="50000">
                                          <p:stCondLst>
                                            <p:cond delay="1834"/>
                                          </p:stCondLst>
                                        </p:cTn>
                                        <p:tgtEl>
                                          <p:spTgt spid="3">
                                            <p:txEl>
                                              <p:pRg st="1" end="1"/>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wipe(down)">
                                      <p:cBhvr>
                                        <p:cTn id="25" dur="580">
                                          <p:stCondLst>
                                            <p:cond delay="0"/>
                                          </p:stCondLst>
                                        </p:cTn>
                                        <p:tgtEl>
                                          <p:spTgt spid="3">
                                            <p:txEl>
                                              <p:pRg st="2" end="2"/>
                                            </p:txEl>
                                          </p:spTgt>
                                        </p:tgtEl>
                                      </p:cBhvr>
                                    </p:animEffect>
                                    <p:anim calcmode="lin" valueType="num">
                                      <p:cBhvr>
                                        <p:cTn id="26"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2" end="2"/>
                                            </p:txEl>
                                          </p:spTgt>
                                        </p:tgtEl>
                                      </p:cBhvr>
                                      <p:to x="100000" y="60000"/>
                                    </p:animScale>
                                    <p:animScale>
                                      <p:cBhvr>
                                        <p:cTn id="32" dur="166" decel="50000">
                                          <p:stCondLst>
                                            <p:cond delay="676"/>
                                          </p:stCondLst>
                                        </p:cTn>
                                        <p:tgtEl>
                                          <p:spTgt spid="3">
                                            <p:txEl>
                                              <p:pRg st="2" end="2"/>
                                            </p:txEl>
                                          </p:spTgt>
                                        </p:tgtEl>
                                      </p:cBhvr>
                                      <p:to x="100000" y="100000"/>
                                    </p:animScale>
                                    <p:animScale>
                                      <p:cBhvr>
                                        <p:cTn id="33" dur="26">
                                          <p:stCondLst>
                                            <p:cond delay="1312"/>
                                          </p:stCondLst>
                                        </p:cTn>
                                        <p:tgtEl>
                                          <p:spTgt spid="3">
                                            <p:txEl>
                                              <p:pRg st="2" end="2"/>
                                            </p:txEl>
                                          </p:spTgt>
                                        </p:tgtEl>
                                      </p:cBhvr>
                                      <p:to x="100000" y="80000"/>
                                    </p:animScale>
                                    <p:animScale>
                                      <p:cBhvr>
                                        <p:cTn id="34" dur="166" decel="50000">
                                          <p:stCondLst>
                                            <p:cond delay="1338"/>
                                          </p:stCondLst>
                                        </p:cTn>
                                        <p:tgtEl>
                                          <p:spTgt spid="3">
                                            <p:txEl>
                                              <p:pRg st="2" end="2"/>
                                            </p:txEl>
                                          </p:spTgt>
                                        </p:tgtEl>
                                      </p:cBhvr>
                                      <p:to x="100000" y="100000"/>
                                    </p:animScale>
                                    <p:animScale>
                                      <p:cBhvr>
                                        <p:cTn id="35" dur="26">
                                          <p:stCondLst>
                                            <p:cond delay="1642"/>
                                          </p:stCondLst>
                                        </p:cTn>
                                        <p:tgtEl>
                                          <p:spTgt spid="3">
                                            <p:txEl>
                                              <p:pRg st="2" end="2"/>
                                            </p:txEl>
                                          </p:spTgt>
                                        </p:tgtEl>
                                      </p:cBhvr>
                                      <p:to x="100000" y="90000"/>
                                    </p:animScale>
                                    <p:animScale>
                                      <p:cBhvr>
                                        <p:cTn id="36" dur="166" decel="50000">
                                          <p:stCondLst>
                                            <p:cond delay="1668"/>
                                          </p:stCondLst>
                                        </p:cTn>
                                        <p:tgtEl>
                                          <p:spTgt spid="3">
                                            <p:txEl>
                                              <p:pRg st="2" end="2"/>
                                            </p:txEl>
                                          </p:spTgt>
                                        </p:tgtEl>
                                      </p:cBhvr>
                                      <p:to x="100000" y="100000"/>
                                    </p:animScale>
                                    <p:animScale>
                                      <p:cBhvr>
                                        <p:cTn id="37" dur="26">
                                          <p:stCondLst>
                                            <p:cond delay="1808"/>
                                          </p:stCondLst>
                                        </p:cTn>
                                        <p:tgtEl>
                                          <p:spTgt spid="3">
                                            <p:txEl>
                                              <p:pRg st="2" end="2"/>
                                            </p:txEl>
                                          </p:spTgt>
                                        </p:tgtEl>
                                      </p:cBhvr>
                                      <p:to x="100000" y="95000"/>
                                    </p:animScale>
                                    <p:animScale>
                                      <p:cBhvr>
                                        <p:cTn id="38"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8879840" cy="1092517"/>
          </a:xfrm>
        </p:spPr>
        <p:txBody>
          <a:bodyPr/>
          <a:lstStyle/>
          <a:p>
            <a:r>
              <a:rPr lang="sv-SE" dirty="0"/>
              <a:t>Hur gör vi oss synliga?</a:t>
            </a:r>
            <a:endParaRPr lang="en-GB" dirty="0"/>
          </a:p>
        </p:txBody>
      </p:sp>
      <p:sp>
        <p:nvSpPr>
          <p:cNvPr id="3" name="Underrubrik 2"/>
          <p:cNvSpPr>
            <a:spLocks noGrp="1"/>
          </p:cNvSpPr>
          <p:nvPr>
            <p:ph type="subTitle" idx="1"/>
          </p:nvPr>
        </p:nvSpPr>
        <p:spPr>
          <a:xfrm>
            <a:off x="1523999" y="2987040"/>
            <a:ext cx="9465425" cy="3546764"/>
          </a:xfrm>
        </p:spPr>
        <p:txBody>
          <a:bodyPr>
            <a:normAutofit fontScale="25000" lnSpcReduction="20000"/>
          </a:bodyPr>
          <a:lstStyle/>
          <a:p>
            <a:r>
              <a:rPr lang="sv-SE" sz="11200" b="1" dirty="0"/>
              <a:t>Informationsbroschyr ska finnas där kvinnor finns</a:t>
            </a:r>
          </a:p>
          <a:p>
            <a:r>
              <a:rPr lang="sv-SE" sz="11200" b="1" dirty="0"/>
              <a:t>Rosenkort och IW-bokmärke: använd ofta</a:t>
            </a:r>
          </a:p>
          <a:p>
            <a:r>
              <a:rPr lang="sv-SE" sz="11200" b="1" dirty="0"/>
              <a:t>Nålar: bär synligt</a:t>
            </a:r>
          </a:p>
          <a:p>
            <a:r>
              <a:rPr lang="sv-SE" sz="11100" b="1" dirty="0"/>
              <a:t>Lokalpress</a:t>
            </a:r>
          </a:p>
          <a:p>
            <a:r>
              <a:rPr lang="sv-SE" sz="11100" b="1" dirty="0"/>
              <a:t>Prata IW  Skriv IW: ditt eget nätverk är bäst</a:t>
            </a:r>
          </a:p>
          <a:p>
            <a:r>
              <a:rPr lang="sv-SE" sz="11100" b="1" dirty="0"/>
              <a:t>Delta i ortens aktiviteter</a:t>
            </a:r>
          </a:p>
          <a:p>
            <a:r>
              <a:rPr lang="sv-SE" sz="11100" b="1" dirty="0"/>
              <a:t>Samarbeta med andra kvinnoorganisationer</a:t>
            </a:r>
          </a:p>
          <a:p>
            <a:endParaRPr lang="en-GB" sz="11100" b="1" dirty="0"/>
          </a:p>
        </p:txBody>
      </p:sp>
    </p:spTree>
    <p:extLst>
      <p:ext uri="{BB962C8B-B14F-4D97-AF65-F5344CB8AC3E}">
        <p14:creationId xmlns:p14="http://schemas.microsoft.com/office/powerpoint/2010/main" val="3146108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8575040" cy="1234757"/>
          </a:xfrm>
        </p:spPr>
        <p:txBody>
          <a:bodyPr>
            <a:normAutofit fontScale="90000"/>
          </a:bodyPr>
          <a:lstStyle/>
          <a:p>
            <a:r>
              <a:rPr lang="sv-SE" dirty="0"/>
              <a:t>Vilka är våra nya medlemmar?</a:t>
            </a:r>
            <a:endParaRPr lang="en-GB" dirty="0"/>
          </a:p>
        </p:txBody>
      </p:sp>
      <p:sp>
        <p:nvSpPr>
          <p:cNvPr id="3" name="Underrubrik 2"/>
          <p:cNvSpPr>
            <a:spLocks noGrp="1"/>
          </p:cNvSpPr>
          <p:nvPr>
            <p:ph type="subTitle" idx="1"/>
          </p:nvPr>
        </p:nvSpPr>
        <p:spPr/>
        <p:txBody>
          <a:bodyPr>
            <a:normAutofit/>
          </a:bodyPr>
          <a:lstStyle/>
          <a:p>
            <a:r>
              <a:rPr lang="sv-SE" sz="3600" b="1" dirty="0"/>
              <a:t>75% ingen anknytning till Rotary</a:t>
            </a:r>
          </a:p>
          <a:p>
            <a:r>
              <a:rPr lang="sv-SE" sz="3600" b="1" dirty="0"/>
              <a:t>2/3 är födda på 1940-talet</a:t>
            </a:r>
            <a:endParaRPr lang="en-GB" sz="3600" b="1" dirty="0"/>
          </a:p>
        </p:txBody>
      </p:sp>
    </p:spTree>
    <p:extLst>
      <p:ext uri="{BB962C8B-B14F-4D97-AF65-F5344CB8AC3E}">
        <p14:creationId xmlns:p14="http://schemas.microsoft.com/office/powerpoint/2010/main" val="765420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8331200" cy="868997"/>
          </a:xfrm>
        </p:spPr>
        <p:txBody>
          <a:bodyPr>
            <a:noAutofit/>
          </a:bodyPr>
          <a:lstStyle/>
          <a:p>
            <a:r>
              <a:rPr lang="sv-SE" sz="4000" b="1" dirty="0"/>
              <a:t>Medlemsvård: ta hand om nya medlemmar och aktivera medlemmar</a:t>
            </a:r>
            <a:endParaRPr lang="en-GB" sz="4000" b="1" dirty="0"/>
          </a:p>
        </p:txBody>
      </p:sp>
      <p:sp>
        <p:nvSpPr>
          <p:cNvPr id="3" name="Underrubrik 2"/>
          <p:cNvSpPr>
            <a:spLocks noGrp="1"/>
          </p:cNvSpPr>
          <p:nvPr>
            <p:ph type="subTitle" idx="1"/>
          </p:nvPr>
        </p:nvSpPr>
        <p:spPr>
          <a:xfrm>
            <a:off x="1524000" y="2682240"/>
            <a:ext cx="9144000" cy="2575560"/>
          </a:xfrm>
        </p:spPr>
        <p:txBody>
          <a:bodyPr>
            <a:noAutofit/>
          </a:bodyPr>
          <a:lstStyle/>
          <a:p>
            <a:r>
              <a:rPr lang="sv-SE" sz="3200" b="1" dirty="0"/>
              <a:t>Mentor till nya: Vad förväntar du dig? Vad veta? Alla ska bidra: vad vill just du göra?</a:t>
            </a:r>
          </a:p>
          <a:p>
            <a:r>
              <a:rPr lang="sv-SE" sz="3200" b="1" dirty="0"/>
              <a:t>Värdegrunden är inte tomma ord</a:t>
            </a:r>
          </a:p>
          <a:p>
            <a:r>
              <a:rPr lang="sv-SE" sz="3200" b="1" dirty="0"/>
              <a:t>Utveckla samarbete med närliggande klubbar: vårt stora nätverk</a:t>
            </a:r>
          </a:p>
          <a:p>
            <a:r>
              <a:rPr lang="sv-SE" sz="3200" b="1" dirty="0"/>
              <a:t>Gör hemsidan till en tillgång</a:t>
            </a:r>
            <a:endParaRPr lang="en-GB" sz="3200" b="1" dirty="0"/>
          </a:p>
        </p:txBody>
      </p:sp>
    </p:spTree>
    <p:extLst>
      <p:ext uri="{BB962C8B-B14F-4D97-AF65-F5344CB8AC3E}">
        <p14:creationId xmlns:p14="http://schemas.microsoft.com/office/powerpoint/2010/main" val="3297868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500"/>
                            </p:stCondLst>
                            <p:childTnLst>
                              <p:par>
                                <p:cTn id="20" presetID="2" presetClass="entr" presetSubtype="4" fill="hold" nodeType="afterEffect">
                                  <p:stCondLst>
                                    <p:cond delay="125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125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3" dur="125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665797"/>
          </a:xfrm>
        </p:spPr>
        <p:txBody>
          <a:bodyPr>
            <a:normAutofit fontScale="90000"/>
          </a:bodyPr>
          <a:lstStyle/>
          <a:p>
            <a:r>
              <a:rPr lang="sv-SE" dirty="0"/>
              <a:t>Medlemsvård</a:t>
            </a:r>
            <a:endParaRPr lang="en-GB" dirty="0"/>
          </a:p>
        </p:txBody>
      </p:sp>
      <p:sp>
        <p:nvSpPr>
          <p:cNvPr id="3" name="Underrubrik 2"/>
          <p:cNvSpPr>
            <a:spLocks noGrp="1"/>
          </p:cNvSpPr>
          <p:nvPr>
            <p:ph type="subTitle" idx="1"/>
          </p:nvPr>
        </p:nvSpPr>
        <p:spPr>
          <a:xfrm>
            <a:off x="1811867" y="1984586"/>
            <a:ext cx="9144000" cy="2392680"/>
          </a:xfrm>
        </p:spPr>
        <p:txBody>
          <a:bodyPr>
            <a:noAutofit/>
          </a:bodyPr>
          <a:lstStyle/>
          <a:p>
            <a:r>
              <a:rPr lang="sv-SE" sz="3600" b="1" dirty="0"/>
              <a:t>Vad är vi bra på i klubben? Ta vara på det!</a:t>
            </a:r>
          </a:p>
          <a:p>
            <a:r>
              <a:rPr lang="sv-SE" sz="3600" b="1" dirty="0"/>
              <a:t>Intervjua nya om varför IW och utveckla det i rekryteringen</a:t>
            </a:r>
          </a:p>
          <a:p>
            <a:r>
              <a:rPr lang="sv-SE" sz="3600" b="1" dirty="0"/>
              <a:t>Intervjua utgående om vad vi skulle gjort bättre och lär av det</a:t>
            </a:r>
          </a:p>
          <a:p>
            <a:r>
              <a:rPr lang="sv-SE" sz="3600" b="1" dirty="0"/>
              <a:t>Hantera medlemmar på väg ut och medlemmar ”på stående återbud”</a:t>
            </a:r>
          </a:p>
          <a:p>
            <a:r>
              <a:rPr lang="sv-SE" sz="3600" b="1" dirty="0"/>
              <a:t>Glöm inte bort äldre medlemmar som inte kan komma</a:t>
            </a:r>
            <a:endParaRPr lang="en-GB" sz="3600" b="1" dirty="0"/>
          </a:p>
        </p:txBody>
      </p:sp>
    </p:spTree>
    <p:extLst>
      <p:ext uri="{BB962C8B-B14F-4D97-AF65-F5344CB8AC3E}">
        <p14:creationId xmlns:p14="http://schemas.microsoft.com/office/powerpoint/2010/main" val="8647768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Min bakgrund: ett liv utanför Inner Wheel</a:t>
            </a:r>
            <a:endParaRPr lang="en-GB" dirty="0"/>
          </a:p>
        </p:txBody>
      </p:sp>
      <p:sp>
        <p:nvSpPr>
          <p:cNvPr id="3" name="Platshållare för innehåll 2"/>
          <p:cNvSpPr>
            <a:spLocks noGrp="1"/>
          </p:cNvSpPr>
          <p:nvPr>
            <p:ph idx="1"/>
          </p:nvPr>
        </p:nvSpPr>
        <p:spPr/>
        <p:txBody>
          <a:bodyPr>
            <a:normAutofit lnSpcReduction="10000"/>
          </a:bodyPr>
          <a:lstStyle/>
          <a:p>
            <a:r>
              <a:rPr lang="sv-SE" dirty="0"/>
              <a:t>Uppvuxen i Sundsvall</a:t>
            </a:r>
          </a:p>
          <a:p>
            <a:r>
              <a:rPr lang="sv-SE" dirty="0"/>
              <a:t>Examen från Uppsala universitet: gymnasielärare i engelska och tyska</a:t>
            </a:r>
          </a:p>
          <a:p>
            <a:r>
              <a:rPr lang="sv-SE" dirty="0"/>
              <a:t>Gift, har två söner och en dotter samt sju barnbarn</a:t>
            </a:r>
          </a:p>
          <a:p>
            <a:r>
              <a:rPr lang="sv-SE" dirty="0"/>
              <a:t>Bosatt i </a:t>
            </a:r>
            <a:r>
              <a:rPr lang="sv-SE" dirty="0" err="1"/>
              <a:t>Saõ</a:t>
            </a:r>
            <a:r>
              <a:rPr lang="sv-SE" dirty="0"/>
              <a:t> Paulo, Brasilien 1977-1981: arbetat på amerikansk skola, fått vår dotter</a:t>
            </a:r>
          </a:p>
          <a:p>
            <a:r>
              <a:rPr lang="sv-SE" dirty="0"/>
              <a:t>Bosatt i Singapore 1984-1989: arbetat på brittisk skola med IB, utbildning till hudterapeut och massör, startat eget företag</a:t>
            </a:r>
          </a:p>
          <a:p>
            <a:r>
              <a:rPr lang="sv-SE" dirty="0"/>
              <a:t>Bosatt i Istanbul, Turkiet 1998-2004: startat SWEA Istanbul</a:t>
            </a:r>
          </a:p>
          <a:p>
            <a:r>
              <a:rPr lang="sv-SE" dirty="0"/>
              <a:t>Arbetat i Sverige som gymnasielärare på yrkesgymnasier, ungdomsskolor och i vuxenundervisning</a:t>
            </a:r>
          </a:p>
          <a:p>
            <a:endParaRPr lang="en-GB" dirty="0"/>
          </a:p>
        </p:txBody>
      </p:sp>
    </p:spTree>
    <p:extLst>
      <p:ext uri="{BB962C8B-B14F-4D97-AF65-F5344CB8AC3E}">
        <p14:creationId xmlns:p14="http://schemas.microsoft.com/office/powerpoint/2010/main" val="4122991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p:cNvSpPr>
            <a:spLocks noGrp="1"/>
          </p:cNvSpPr>
          <p:nvPr>
            <p:ph type="ctrTitle"/>
          </p:nvPr>
        </p:nvSpPr>
        <p:spPr>
          <a:xfrm>
            <a:off x="1524000" y="1122363"/>
            <a:ext cx="9144000" cy="1301860"/>
          </a:xfrm>
        </p:spPr>
        <p:txBody>
          <a:bodyPr/>
          <a:lstStyle/>
          <a:p>
            <a:r>
              <a:rPr lang="sv-SE" b="1" dirty="0"/>
              <a:t>Vår klubb</a:t>
            </a:r>
            <a:endParaRPr lang="en-GB" b="1" dirty="0"/>
          </a:p>
        </p:txBody>
      </p:sp>
      <p:sp>
        <p:nvSpPr>
          <p:cNvPr id="2" name="Underrubrik 1"/>
          <p:cNvSpPr>
            <a:spLocks noGrp="1"/>
          </p:cNvSpPr>
          <p:nvPr>
            <p:ph type="subTitle" idx="1"/>
          </p:nvPr>
        </p:nvSpPr>
        <p:spPr/>
        <p:txBody>
          <a:bodyPr>
            <a:noAutofit/>
          </a:bodyPr>
          <a:lstStyle/>
          <a:p>
            <a:r>
              <a:rPr lang="sv-SE" sz="4000" b="1" dirty="0"/>
              <a:t>Hur ser er framtidsvision ut?</a:t>
            </a:r>
          </a:p>
          <a:p>
            <a:r>
              <a:rPr lang="sv-SE" sz="4000" b="1" dirty="0"/>
              <a:t>Håll tanken levande om utveckling, vitalitet och kraft</a:t>
            </a:r>
          </a:p>
          <a:p>
            <a:r>
              <a:rPr lang="sv-SE" sz="4000" b="1" dirty="0"/>
              <a:t>Förändra visionen när det behövs</a:t>
            </a:r>
          </a:p>
          <a:p>
            <a:endParaRPr lang="en-GB" sz="4000" b="1" dirty="0"/>
          </a:p>
        </p:txBody>
      </p:sp>
    </p:spTree>
    <p:extLst>
      <p:ext uri="{BB962C8B-B14F-4D97-AF65-F5344CB8AC3E}">
        <p14:creationId xmlns:p14="http://schemas.microsoft.com/office/powerpoint/2010/main" val="412860144"/>
      </p:ext>
    </p:extLst>
  </p:cSld>
  <p:clrMapOvr>
    <a:masterClrMapping/>
  </p:clrMapOvr>
  <mc:AlternateContent xmlns:mc="http://schemas.openxmlformats.org/markup-compatibility/2006" xmlns:p14="http://schemas.microsoft.com/office/powerpoint/2010/main">
    <mc:Choice Requires="p14">
      <p:transition spd="slow" p14:dur="2000">
        <p:fad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par>
                          <p:cTn id="10" fill="hold">
                            <p:stCondLst>
                              <p:cond delay="500"/>
                            </p:stCondLst>
                            <p:childTnLst>
                              <p:par>
                                <p:cTn id="11" presetID="53" presetClass="entr" presetSubtype="16" fill="hold" nodeType="afterEffect">
                                  <p:stCondLst>
                                    <p:cond delay="50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p:cTn id="13"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1" end="1"/>
                                            </p:txEl>
                                          </p:spTgt>
                                        </p:tgtEl>
                                        <p:attrNameLst>
                                          <p:attrName>ppt_h</p:attrName>
                                        </p:attrNameLst>
                                      </p:cBhvr>
                                      <p:tavLst>
                                        <p:tav tm="0">
                                          <p:val>
                                            <p:fltVal val="0"/>
                                          </p:val>
                                        </p:tav>
                                        <p:tav tm="100000">
                                          <p:val>
                                            <p:strVal val="#ppt_h"/>
                                          </p:val>
                                        </p:tav>
                                      </p:tavLst>
                                    </p:anim>
                                    <p:animEffect transition="in" filter="fade">
                                      <p:cBhvr>
                                        <p:cTn id="15" dur="500"/>
                                        <p:tgtEl>
                                          <p:spTgt spid="2">
                                            <p:txEl>
                                              <p:pRg st="1" end="1"/>
                                            </p:txEl>
                                          </p:spTgt>
                                        </p:tgtEl>
                                      </p:cBhvr>
                                    </p:animEffect>
                                  </p:childTnLst>
                                </p:cTn>
                              </p:par>
                            </p:childTnLst>
                          </p:cTn>
                        </p:par>
                        <p:par>
                          <p:cTn id="16" fill="hold">
                            <p:stCondLst>
                              <p:cond delay="1500"/>
                            </p:stCondLst>
                            <p:childTnLst>
                              <p:par>
                                <p:cTn id="17" presetID="53" presetClass="entr" presetSubtype="16" fill="hold" nodeType="afterEffect">
                                  <p:stCondLst>
                                    <p:cond delay="50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p:cTn id="19"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2" end="2"/>
                                            </p:txEl>
                                          </p:spTgt>
                                        </p:tgtEl>
                                        <p:attrNameLst>
                                          <p:attrName>ppt_h</p:attrName>
                                        </p:attrNameLst>
                                      </p:cBhvr>
                                      <p:tavLst>
                                        <p:tav tm="0">
                                          <p:val>
                                            <p:fltVal val="0"/>
                                          </p:val>
                                        </p:tav>
                                        <p:tav tm="100000">
                                          <p:val>
                                            <p:strVal val="#ppt_h"/>
                                          </p:val>
                                        </p:tav>
                                      </p:tavLst>
                                    </p:anim>
                                    <p:animEffect transition="in" filter="fade">
                                      <p:cBhvr>
                                        <p:cTn id="21"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1"/>
            <a:ext cx="10515600" cy="1690688"/>
          </a:xfrm>
        </p:spPr>
        <p:txBody>
          <a:bodyPr>
            <a:normAutofit/>
          </a:bodyPr>
          <a:lstStyle/>
          <a:p>
            <a:r>
              <a:rPr lang="sv-SE" sz="2800" b="1" dirty="0"/>
              <a:t>Hur kan jag som RP tillföra något till klubbarna?</a:t>
            </a:r>
            <a:br>
              <a:rPr lang="sv-SE" sz="2800" b="1" dirty="0"/>
            </a:br>
            <a:r>
              <a:rPr lang="sv-SE" sz="2800" b="1" dirty="0"/>
              <a:t>Min plan:</a:t>
            </a:r>
            <a:endParaRPr lang="en-GB" sz="2800" b="1" dirty="0"/>
          </a:p>
        </p:txBody>
      </p:sp>
      <p:sp>
        <p:nvSpPr>
          <p:cNvPr id="3" name="Platshållare för innehåll 2"/>
          <p:cNvSpPr>
            <a:spLocks noGrp="1"/>
          </p:cNvSpPr>
          <p:nvPr>
            <p:ph idx="1"/>
          </p:nvPr>
        </p:nvSpPr>
        <p:spPr>
          <a:xfrm>
            <a:off x="838200" y="1332854"/>
            <a:ext cx="10515600" cy="4844109"/>
          </a:xfrm>
        </p:spPr>
        <p:txBody>
          <a:bodyPr>
            <a:normAutofit fontScale="25000" lnSpcReduction="20000"/>
          </a:bodyPr>
          <a:lstStyle/>
          <a:p>
            <a:r>
              <a:rPr lang="sv-SE" sz="9600" dirty="0"/>
              <a:t>Se till att DP samarbetar och känner förtroende för varandra. Bygga ett lag. Ge DP uppslag till presentationer vid klubbesök som ska ge de ”goda samtalen” och den vitaliserande vi-känslan: </a:t>
            </a:r>
            <a:r>
              <a:rPr lang="sv-SE" sz="9600" b="1" dirty="0"/>
              <a:t>Kom och lyssna på DP, samtala med DP!</a:t>
            </a:r>
          </a:p>
          <a:p>
            <a:r>
              <a:rPr lang="sv-SE" sz="9600" b="1" dirty="0"/>
              <a:t>Utveckla</a:t>
            </a:r>
            <a:r>
              <a:rPr lang="sv-SE" sz="9600" dirty="0"/>
              <a:t>: </a:t>
            </a:r>
          </a:p>
          <a:p>
            <a:r>
              <a:rPr lang="sv-SE" sz="9600" dirty="0"/>
              <a:t>Hur ta vara på vårt stora nätverk? Hur vidga kretsen av aktiva medlemmar som åker på rallyn </a:t>
            </a:r>
            <a:r>
              <a:rPr lang="sv-SE" sz="9600" dirty="0" err="1"/>
              <a:t>etc</a:t>
            </a:r>
            <a:r>
              <a:rPr lang="sv-SE" sz="9600" dirty="0"/>
              <a:t>? Hur använda hemsidan? Vad är vi bäst på?</a:t>
            </a:r>
          </a:p>
          <a:p>
            <a:r>
              <a:rPr lang="sv-SE" sz="9600" dirty="0"/>
              <a:t>IT-gapet: när datorn är ett hinder – hur göra?</a:t>
            </a:r>
          </a:p>
          <a:p>
            <a:r>
              <a:rPr lang="sv-SE" sz="9600" dirty="0"/>
              <a:t>ISO: hur utveckla uppdraget? Använd datorn: visa andra klubbar såväl i Sverige som utomlands. </a:t>
            </a:r>
          </a:p>
          <a:p>
            <a:r>
              <a:rPr lang="sv-SE" sz="9600" b="1" dirty="0"/>
              <a:t>Förändra:</a:t>
            </a:r>
          </a:p>
          <a:p>
            <a:r>
              <a:rPr lang="sv-SE" sz="9600" dirty="0"/>
              <a:t>Funktionärer: dela på uppdrag? Slå ihop uppdrag? Gör mindre klubbstyrelser?</a:t>
            </a:r>
          </a:p>
          <a:p>
            <a:r>
              <a:rPr lang="sv-SE" sz="9600" dirty="0"/>
              <a:t>Äldre medlemmar: Hur  möta behov?</a:t>
            </a:r>
          </a:p>
          <a:p>
            <a:r>
              <a:rPr lang="sv-SE" sz="9600" dirty="0"/>
              <a:t>Ha klubbmöte utan program någon gång om året: Se varandra, diskutera klubbens utveckling, vitalisera klubben! Tänk nytt!</a:t>
            </a:r>
          </a:p>
          <a:p>
            <a:r>
              <a:rPr lang="sv-SE" sz="9600" b="1" dirty="0"/>
              <a:t>Uppmana klubbstyrelse att ta del av hemsidan: Finns ca 40 s k vitaliserande frågeställningar till ert förfogande på hemsidan under Informationsmötet augusti 2016. Använd på klubbmöten!</a:t>
            </a:r>
          </a:p>
          <a:p>
            <a:endParaRPr lang="sv-SE" b="1" dirty="0"/>
          </a:p>
          <a:p>
            <a:endParaRPr lang="en-GB" dirty="0"/>
          </a:p>
        </p:txBody>
      </p:sp>
    </p:spTree>
    <p:extLst>
      <p:ext uri="{BB962C8B-B14F-4D97-AF65-F5344CB8AC3E}">
        <p14:creationId xmlns:p14="http://schemas.microsoft.com/office/powerpoint/2010/main" val="2863584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200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200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200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200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200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200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2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200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20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20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200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20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20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200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20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20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200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20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20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8757920" cy="1519237"/>
          </a:xfrm>
        </p:spPr>
        <p:txBody>
          <a:bodyPr>
            <a:noAutofit/>
          </a:bodyPr>
          <a:lstStyle/>
          <a:p>
            <a:r>
              <a:rPr lang="sv-SE" b="1" dirty="0"/>
              <a:t>Inner Wheel det naturliga valet!</a:t>
            </a:r>
            <a:endParaRPr lang="en-GB" b="1" dirty="0"/>
          </a:p>
        </p:txBody>
      </p:sp>
      <p:sp>
        <p:nvSpPr>
          <p:cNvPr id="3" name="Underrubrik 2"/>
          <p:cNvSpPr>
            <a:spLocks noGrp="1"/>
          </p:cNvSpPr>
          <p:nvPr>
            <p:ph type="subTitle" idx="1"/>
          </p:nvPr>
        </p:nvSpPr>
        <p:spPr/>
        <p:txBody>
          <a:bodyPr>
            <a:noAutofit/>
          </a:bodyPr>
          <a:lstStyle/>
          <a:p>
            <a:r>
              <a:rPr lang="sv-SE" sz="4400" b="1" dirty="0"/>
              <a:t>Vi ska bli vitala, ta tillbaka växtkraften, visa upp vår organisation och vara</a:t>
            </a:r>
          </a:p>
          <a:p>
            <a:r>
              <a:rPr lang="sv-SE" sz="4400" b="1" dirty="0"/>
              <a:t>Stolta Inner </a:t>
            </a:r>
            <a:r>
              <a:rPr lang="sv-SE" sz="4400" b="1" dirty="0" err="1"/>
              <a:t>Wheelare</a:t>
            </a:r>
            <a:r>
              <a:rPr lang="sv-SE" sz="4400" b="1" dirty="0"/>
              <a:t>!</a:t>
            </a:r>
            <a:endParaRPr lang="en-GB" sz="4400" b="1" dirty="0"/>
          </a:p>
        </p:txBody>
      </p:sp>
    </p:spTree>
    <p:extLst>
      <p:ext uri="{BB962C8B-B14F-4D97-AF65-F5344CB8AC3E}">
        <p14:creationId xmlns:p14="http://schemas.microsoft.com/office/powerpoint/2010/main" val="395746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par>
                                <p:cTn id="10" presetID="45"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anim calcmode="lin" valueType="num">
                                      <p:cBhvr>
                                        <p:cTn id="13" dur="2000" fill="hold"/>
                                        <p:tgtEl>
                                          <p:spTgt spid="3">
                                            <p:txEl>
                                              <p:pRg st="1" end="1"/>
                                            </p:txEl>
                                          </p:spTgt>
                                        </p:tgtEl>
                                        <p:attrNameLst>
                                          <p:attrName>ppt_w</p:attrName>
                                        </p:attrNameLst>
                                      </p:cBhvr>
                                      <p:tavLst>
                                        <p:tav tm="0" fmla="#ppt_w*sin(2.5*pi*$)">
                                          <p:val>
                                            <p:fltVal val="0"/>
                                          </p:val>
                                        </p:tav>
                                        <p:tav tm="100000">
                                          <p:val>
                                            <p:fltVal val="1"/>
                                          </p:val>
                                        </p:tav>
                                      </p:tavLst>
                                    </p:anim>
                                    <p:anim calcmode="lin" valueType="num">
                                      <p:cBhvr>
                                        <p:cTn id="14" dur="2000" fill="hold"/>
                                        <p:tgtEl>
                                          <p:spTgt spid="3">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2"/>
            <a:ext cx="9144000" cy="2479675"/>
          </a:xfrm>
        </p:spPr>
        <p:txBody>
          <a:bodyPr/>
          <a:lstStyle/>
          <a:p>
            <a:r>
              <a:rPr lang="sv-SE" dirty="0"/>
              <a:t>Inner </a:t>
            </a:r>
            <a:r>
              <a:rPr lang="sv-SE"/>
              <a:t>Wheel Sverige</a:t>
            </a:r>
            <a:endParaRPr lang="en-GB" dirty="0"/>
          </a:p>
        </p:txBody>
      </p:sp>
      <p:sp>
        <p:nvSpPr>
          <p:cNvPr id="3" name="Underrubrik 2"/>
          <p:cNvSpPr>
            <a:spLocks noGrp="1"/>
          </p:cNvSpPr>
          <p:nvPr>
            <p:ph type="subTitle" idx="1"/>
          </p:nvPr>
        </p:nvSpPr>
        <p:spPr>
          <a:xfrm>
            <a:off x="1524000" y="3983064"/>
            <a:ext cx="9144000" cy="1549830"/>
          </a:xfrm>
        </p:spPr>
        <p:txBody>
          <a:bodyPr>
            <a:normAutofit fontScale="92500" lnSpcReduction="20000"/>
          </a:bodyPr>
          <a:lstStyle/>
          <a:p>
            <a:r>
              <a:rPr lang="sv-SE" sz="3600" dirty="0"/>
              <a:t>En organisation i utveckling</a:t>
            </a:r>
          </a:p>
          <a:p>
            <a:endParaRPr lang="sv-SE" sz="3600" dirty="0"/>
          </a:p>
          <a:p>
            <a:r>
              <a:rPr lang="sv-SE" sz="3600" dirty="0">
                <a:latin typeface="Monotype Corsiva" panose="03010101010201010101" pitchFamily="66" charset="0"/>
              </a:rPr>
              <a:t>Utveckla – förändra med tiden – växa!</a:t>
            </a:r>
            <a:endParaRPr lang="en-GB" sz="3600" dirty="0">
              <a:latin typeface="Monotype Corsiva" panose="03010101010201010101" pitchFamily="66" charset="0"/>
            </a:endParaRPr>
          </a:p>
        </p:txBody>
      </p:sp>
      <p:pic>
        <p:nvPicPr>
          <p:cNvPr id="4" name="Bildobjekt 3"/>
          <p:cNvPicPr/>
          <p:nvPr/>
        </p:nvPicPr>
        <p:blipFill>
          <a:blip r:embed="rId2">
            <a:extLst>
              <a:ext uri="{28A0092B-C50C-407E-A947-70E740481C1C}">
                <a14:useLocalDpi xmlns:a14="http://schemas.microsoft.com/office/drawing/2010/main" val="0"/>
              </a:ext>
            </a:extLst>
          </a:blip>
          <a:stretch>
            <a:fillRect/>
          </a:stretch>
        </p:blipFill>
        <p:spPr>
          <a:xfrm>
            <a:off x="1524000" y="1122363"/>
            <a:ext cx="1916624" cy="1837813"/>
          </a:xfrm>
          <a:prstGeom prst="rect">
            <a:avLst/>
          </a:prstGeom>
        </p:spPr>
      </p:pic>
    </p:spTree>
    <p:extLst>
      <p:ext uri="{BB962C8B-B14F-4D97-AF65-F5344CB8AC3E}">
        <p14:creationId xmlns:p14="http://schemas.microsoft.com/office/powerpoint/2010/main" val="1913845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75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1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75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1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1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1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23999" y="291090"/>
            <a:ext cx="9144000" cy="1138699"/>
          </a:xfrm>
        </p:spPr>
        <p:txBody>
          <a:bodyPr>
            <a:normAutofit/>
          </a:bodyPr>
          <a:lstStyle/>
          <a:p>
            <a:r>
              <a:rPr lang="sv-SE" sz="2800" dirty="0"/>
              <a:t>Drygt 20 år senare två böcker sammanställda från brev och minnen</a:t>
            </a:r>
            <a:endParaRPr lang="en-GB" sz="2800" dirty="0"/>
          </a:p>
        </p:txBody>
      </p:sp>
      <p:pic>
        <p:nvPicPr>
          <p:cNvPr id="3" name="Bildobjekt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40995" y="1429789"/>
            <a:ext cx="7510008" cy="5217129"/>
          </a:xfrm>
          <a:prstGeom prst="rect">
            <a:avLst/>
          </a:prstGeom>
        </p:spPr>
      </p:pic>
    </p:spTree>
    <p:extLst>
      <p:ext uri="{BB962C8B-B14F-4D97-AF65-F5344CB8AC3E}">
        <p14:creationId xmlns:p14="http://schemas.microsoft.com/office/powerpoint/2010/main" val="3259171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dirty="0"/>
              <a:t>Inner Wheel i mitt liv:</a:t>
            </a:r>
            <a:endParaRPr lang="en-GB" dirty="0"/>
          </a:p>
        </p:txBody>
      </p:sp>
      <p:sp>
        <p:nvSpPr>
          <p:cNvPr id="3" name="Platshållare för innehåll 2"/>
          <p:cNvSpPr>
            <a:spLocks noGrp="1"/>
          </p:cNvSpPr>
          <p:nvPr>
            <p:ph idx="1"/>
          </p:nvPr>
        </p:nvSpPr>
        <p:spPr/>
        <p:txBody>
          <a:bodyPr>
            <a:normAutofit fontScale="77500" lnSpcReduction="20000"/>
          </a:bodyPr>
          <a:lstStyle/>
          <a:p>
            <a:r>
              <a:rPr lang="sv-SE" dirty="0"/>
              <a:t>Medlem i Södertälje IWC 1995</a:t>
            </a:r>
          </a:p>
          <a:p>
            <a:r>
              <a:rPr lang="sv-SE" dirty="0"/>
              <a:t>KP i Stockholm Västra IWC 2009-2010</a:t>
            </a:r>
          </a:p>
          <a:p>
            <a:r>
              <a:rPr lang="sv-SE" dirty="0"/>
              <a:t>DP i D235 2012-2013</a:t>
            </a:r>
          </a:p>
          <a:p>
            <a:r>
              <a:rPr lang="sv-SE" dirty="0" err="1"/>
              <a:t>pDP</a:t>
            </a:r>
            <a:r>
              <a:rPr lang="sv-SE" dirty="0"/>
              <a:t> i D235 2013-2015</a:t>
            </a:r>
          </a:p>
          <a:p>
            <a:r>
              <a:rPr lang="sv-SE" dirty="0"/>
              <a:t>Sammanställt och presenterat enkäter och studie angående medlems-</a:t>
            </a:r>
            <a:br>
              <a:rPr lang="sv-SE" dirty="0"/>
            </a:br>
            <a:r>
              <a:rPr lang="sv-SE" dirty="0"/>
              <a:t>utveckling med konkreta förslag till förändring på Informationsmöte och rådsmöte 2014</a:t>
            </a:r>
          </a:p>
          <a:p>
            <a:r>
              <a:rPr lang="sv-SE" dirty="0"/>
              <a:t>Översatt motioner till Convention i Köpenhamn tillsammans med Christine Berggren</a:t>
            </a:r>
          </a:p>
          <a:p>
            <a:r>
              <a:rPr lang="sv-SE" dirty="0"/>
              <a:t>Deltagit som </a:t>
            </a:r>
            <a:r>
              <a:rPr lang="sv-SE" dirty="0" err="1"/>
              <a:t>proxy</a:t>
            </a:r>
            <a:r>
              <a:rPr lang="sv-SE" dirty="0"/>
              <a:t> </a:t>
            </a:r>
            <a:r>
              <a:rPr lang="sv-SE" dirty="0" err="1"/>
              <a:t>vote</a:t>
            </a:r>
            <a:r>
              <a:rPr lang="sv-SE" dirty="0"/>
              <a:t> </a:t>
            </a:r>
            <a:r>
              <a:rPr lang="sv-SE" dirty="0" err="1"/>
              <a:t>holder</a:t>
            </a:r>
            <a:r>
              <a:rPr lang="sv-SE" dirty="0"/>
              <a:t> i Convention i Köpenhamn 2015</a:t>
            </a:r>
          </a:p>
          <a:p>
            <a:r>
              <a:rPr lang="sv-SE" dirty="0"/>
              <a:t>Deltagit i Nordiskt Rally, Vänskapsmöte och Östersjömöte 2013-2016</a:t>
            </a:r>
          </a:p>
          <a:p>
            <a:r>
              <a:rPr lang="sv-SE" dirty="0"/>
              <a:t>Rådspresident 2016-2017</a:t>
            </a:r>
          </a:p>
          <a:p>
            <a:r>
              <a:rPr lang="sv-SE" dirty="0"/>
              <a:t>Nationalrepresentant 2017-2018</a:t>
            </a:r>
          </a:p>
          <a:p>
            <a:endParaRPr lang="en-GB" dirty="0"/>
          </a:p>
        </p:txBody>
      </p:sp>
    </p:spTree>
    <p:extLst>
      <p:ext uri="{BB962C8B-B14F-4D97-AF65-F5344CB8AC3E}">
        <p14:creationId xmlns:p14="http://schemas.microsoft.com/office/powerpoint/2010/main" val="3748652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365125"/>
            <a:ext cx="10515600" cy="1909951"/>
          </a:xfrm>
        </p:spPr>
        <p:txBody>
          <a:bodyPr>
            <a:noAutofit/>
          </a:bodyPr>
          <a:lstStyle/>
          <a:p>
            <a:pPr algn="ctr"/>
            <a:r>
              <a:rPr lang="sv-SE" sz="3200" b="1" dirty="0">
                <a:latin typeface="+mn-lt"/>
              </a:rPr>
              <a:t>Kort tillbakablick: </a:t>
            </a:r>
            <a:br>
              <a:rPr lang="sv-SE" sz="3200" b="1" dirty="0">
                <a:latin typeface="+mn-lt"/>
              </a:rPr>
            </a:br>
            <a:r>
              <a:rPr lang="sv-SE" sz="3200" b="1" dirty="0">
                <a:latin typeface="+mn-lt"/>
              </a:rPr>
              <a:t>Inner Wheel Sverige 1960-2015</a:t>
            </a:r>
            <a:br>
              <a:rPr lang="sv-SE" sz="3200" b="1" dirty="0">
                <a:latin typeface="+mn-lt"/>
              </a:rPr>
            </a:br>
            <a:r>
              <a:rPr lang="sv-SE" sz="3200" b="1" dirty="0">
                <a:latin typeface="+mn-lt"/>
              </a:rPr>
              <a:t>Antalet medlemmar</a:t>
            </a:r>
            <a:endParaRPr lang="en-GB" sz="3200" b="1" dirty="0">
              <a:latin typeface="+mn-lt"/>
            </a:endParaRPr>
          </a:p>
        </p:txBody>
      </p:sp>
      <p:sp>
        <p:nvSpPr>
          <p:cNvPr id="3" name="Platshållare för innehåll 2"/>
          <p:cNvSpPr>
            <a:spLocks noGrp="1"/>
          </p:cNvSpPr>
          <p:nvPr>
            <p:ph idx="1"/>
          </p:nvPr>
        </p:nvSpPr>
        <p:spPr>
          <a:xfrm>
            <a:off x="946688" y="2275076"/>
            <a:ext cx="10515600" cy="4351338"/>
          </a:xfrm>
        </p:spPr>
        <p:txBody>
          <a:bodyPr/>
          <a:lstStyle/>
          <a:p>
            <a:pPr algn="ctr"/>
            <a:endParaRPr lang="sv-SE" dirty="0"/>
          </a:p>
          <a:p>
            <a:pPr algn="ctr"/>
            <a:r>
              <a:rPr lang="sv-SE" dirty="0"/>
              <a:t>Utvecklingen visar en stark tillväxt 1960-1989</a:t>
            </a:r>
          </a:p>
          <a:p>
            <a:pPr algn="ctr"/>
            <a:r>
              <a:rPr lang="sv-SE" dirty="0"/>
              <a:t>Ett kraftigt fall 1990-2013</a:t>
            </a:r>
          </a:p>
          <a:p>
            <a:pPr algn="ctr"/>
            <a:r>
              <a:rPr lang="sv-SE" dirty="0"/>
              <a:t>Speciellt under 2003-2013 då vi förlorade 5% eller mer årligen</a:t>
            </a:r>
          </a:p>
          <a:p>
            <a:pPr algn="ctr"/>
            <a:r>
              <a:rPr lang="sv-SE" dirty="0"/>
              <a:t>Klubbar förlorade kraft och upplöstes</a:t>
            </a:r>
            <a:endParaRPr lang="en-GB" dirty="0"/>
          </a:p>
        </p:txBody>
      </p:sp>
    </p:spTree>
    <p:extLst>
      <p:ext uri="{BB962C8B-B14F-4D97-AF65-F5344CB8AC3E}">
        <p14:creationId xmlns:p14="http://schemas.microsoft.com/office/powerpoint/2010/main" val="8606940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a:graphicFrameLocks/>
          </p:cNvGraphicFramePr>
          <p:nvPr>
            <p:extLst>
              <p:ext uri="{D42A27DB-BD31-4B8C-83A1-F6EECF244321}">
                <p14:modId xmlns:p14="http://schemas.microsoft.com/office/powerpoint/2010/main" val="3630288313"/>
              </p:ext>
            </p:extLst>
          </p:nvPr>
        </p:nvGraphicFramePr>
        <p:xfrm>
          <a:off x="963765" y="1391986"/>
          <a:ext cx="10617200" cy="5267981"/>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ruta 1"/>
          <p:cNvSpPr txBox="1"/>
          <p:nvPr/>
        </p:nvSpPr>
        <p:spPr>
          <a:xfrm>
            <a:off x="2167466" y="558800"/>
            <a:ext cx="7687734" cy="523220"/>
          </a:xfrm>
          <a:prstGeom prst="rect">
            <a:avLst/>
          </a:prstGeom>
          <a:noFill/>
        </p:spPr>
        <p:txBody>
          <a:bodyPr wrap="square" rtlCol="0">
            <a:spAutoFit/>
          </a:bodyPr>
          <a:lstStyle/>
          <a:p>
            <a:pPr algn="ctr"/>
            <a:r>
              <a:rPr lang="sv-SE" sz="2800" b="1" dirty="0"/>
              <a:t>MEDLEMSANTAL</a:t>
            </a:r>
          </a:p>
        </p:txBody>
      </p:sp>
    </p:spTree>
    <p:extLst>
      <p:ext uri="{BB962C8B-B14F-4D97-AF65-F5344CB8AC3E}">
        <p14:creationId xmlns:p14="http://schemas.microsoft.com/office/powerpoint/2010/main" val="24707795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dirty="0"/>
              <a:t>Antal klubbar</a:t>
            </a:r>
            <a:endParaRPr lang="en-GB" dirty="0"/>
          </a:p>
        </p:txBody>
      </p:sp>
      <p:graphicFrame>
        <p:nvGraphicFramePr>
          <p:cNvPr id="4" name="Tabell 3"/>
          <p:cNvGraphicFramePr>
            <a:graphicFrameLocks noGrp="1"/>
          </p:cNvGraphicFramePr>
          <p:nvPr>
            <p:extLst/>
          </p:nvPr>
        </p:nvGraphicFramePr>
        <p:xfrm>
          <a:off x="1208116" y="1690688"/>
          <a:ext cx="9775768" cy="4269965"/>
        </p:xfrm>
        <a:graphic>
          <a:graphicData uri="http://schemas.openxmlformats.org/drawingml/2006/table">
            <a:tbl>
              <a:tblPr firstRow="1" firstCol="1" bandRow="1">
                <a:tableStyleId>{5C22544A-7EE6-4342-B048-85BDC9FD1C3A}</a:tableStyleId>
              </a:tblPr>
              <a:tblGrid>
                <a:gridCol w="634790">
                  <a:extLst>
                    <a:ext uri="{9D8B030D-6E8A-4147-A177-3AD203B41FA5}">
                      <a16:colId xmlns:a16="http://schemas.microsoft.com/office/drawing/2014/main" val="20000"/>
                    </a:ext>
                  </a:extLst>
                </a:gridCol>
                <a:gridCol w="751168">
                  <a:extLst>
                    <a:ext uri="{9D8B030D-6E8A-4147-A177-3AD203B41FA5}">
                      <a16:colId xmlns:a16="http://schemas.microsoft.com/office/drawing/2014/main" val="20001"/>
                    </a:ext>
                  </a:extLst>
                </a:gridCol>
                <a:gridCol w="645370">
                  <a:extLst>
                    <a:ext uri="{9D8B030D-6E8A-4147-A177-3AD203B41FA5}">
                      <a16:colId xmlns:a16="http://schemas.microsoft.com/office/drawing/2014/main" val="20002"/>
                    </a:ext>
                  </a:extLst>
                </a:gridCol>
                <a:gridCol w="645370">
                  <a:extLst>
                    <a:ext uri="{9D8B030D-6E8A-4147-A177-3AD203B41FA5}">
                      <a16:colId xmlns:a16="http://schemas.microsoft.com/office/drawing/2014/main" val="20003"/>
                    </a:ext>
                  </a:extLst>
                </a:gridCol>
                <a:gridCol w="645370">
                  <a:extLst>
                    <a:ext uri="{9D8B030D-6E8A-4147-A177-3AD203B41FA5}">
                      <a16:colId xmlns:a16="http://schemas.microsoft.com/office/drawing/2014/main" val="20004"/>
                    </a:ext>
                  </a:extLst>
                </a:gridCol>
                <a:gridCol w="645370">
                  <a:extLst>
                    <a:ext uri="{9D8B030D-6E8A-4147-A177-3AD203B41FA5}">
                      <a16:colId xmlns:a16="http://schemas.microsoft.com/office/drawing/2014/main" val="20005"/>
                    </a:ext>
                  </a:extLst>
                </a:gridCol>
                <a:gridCol w="645370">
                  <a:extLst>
                    <a:ext uri="{9D8B030D-6E8A-4147-A177-3AD203B41FA5}">
                      <a16:colId xmlns:a16="http://schemas.microsoft.com/office/drawing/2014/main" val="20006"/>
                    </a:ext>
                  </a:extLst>
                </a:gridCol>
                <a:gridCol w="645370">
                  <a:extLst>
                    <a:ext uri="{9D8B030D-6E8A-4147-A177-3AD203B41FA5}">
                      <a16:colId xmlns:a16="http://schemas.microsoft.com/office/drawing/2014/main" val="20007"/>
                    </a:ext>
                  </a:extLst>
                </a:gridCol>
                <a:gridCol w="645370">
                  <a:extLst>
                    <a:ext uri="{9D8B030D-6E8A-4147-A177-3AD203B41FA5}">
                      <a16:colId xmlns:a16="http://schemas.microsoft.com/office/drawing/2014/main" val="20008"/>
                    </a:ext>
                  </a:extLst>
                </a:gridCol>
                <a:gridCol w="645370">
                  <a:extLst>
                    <a:ext uri="{9D8B030D-6E8A-4147-A177-3AD203B41FA5}">
                      <a16:colId xmlns:a16="http://schemas.microsoft.com/office/drawing/2014/main" val="20009"/>
                    </a:ext>
                  </a:extLst>
                </a:gridCol>
                <a:gridCol w="645370">
                  <a:extLst>
                    <a:ext uri="{9D8B030D-6E8A-4147-A177-3AD203B41FA5}">
                      <a16:colId xmlns:a16="http://schemas.microsoft.com/office/drawing/2014/main" val="20010"/>
                    </a:ext>
                  </a:extLst>
                </a:gridCol>
                <a:gridCol w="645370">
                  <a:extLst>
                    <a:ext uri="{9D8B030D-6E8A-4147-A177-3AD203B41FA5}">
                      <a16:colId xmlns:a16="http://schemas.microsoft.com/office/drawing/2014/main" val="20011"/>
                    </a:ext>
                  </a:extLst>
                </a:gridCol>
                <a:gridCol w="645370">
                  <a:extLst>
                    <a:ext uri="{9D8B030D-6E8A-4147-A177-3AD203B41FA5}">
                      <a16:colId xmlns:a16="http://schemas.microsoft.com/office/drawing/2014/main" val="20012"/>
                    </a:ext>
                  </a:extLst>
                </a:gridCol>
                <a:gridCol w="645370">
                  <a:extLst>
                    <a:ext uri="{9D8B030D-6E8A-4147-A177-3AD203B41FA5}">
                      <a16:colId xmlns:a16="http://schemas.microsoft.com/office/drawing/2014/main" val="20013"/>
                    </a:ext>
                  </a:extLst>
                </a:gridCol>
                <a:gridCol w="645370">
                  <a:extLst>
                    <a:ext uri="{9D8B030D-6E8A-4147-A177-3AD203B41FA5}">
                      <a16:colId xmlns:a16="http://schemas.microsoft.com/office/drawing/2014/main" val="20014"/>
                    </a:ext>
                  </a:extLst>
                </a:gridCol>
              </a:tblGrid>
              <a:tr h="224735">
                <a:tc>
                  <a:txBody>
                    <a:bodyPr/>
                    <a:lstStyle/>
                    <a:p>
                      <a:pPr>
                        <a:lnSpc>
                          <a:spcPct val="115000"/>
                        </a:lnSpc>
                      </a:pPr>
                      <a:endParaRPr lang="en-GB" sz="1100" dirty="0">
                        <a:effectLst/>
                        <a:latin typeface="Calibri" panose="020F0502020204030204" pitchFamily="34" charset="0"/>
                      </a:endParaRPr>
                    </a:p>
                  </a:txBody>
                  <a:tcPr marL="44450" marR="44450" marT="0" marB="0" anchor="b"/>
                </a:tc>
                <a:tc>
                  <a:txBody>
                    <a:bodyPr/>
                    <a:lstStyle/>
                    <a:p>
                      <a:pPr>
                        <a:lnSpc>
                          <a:spcPct val="115000"/>
                        </a:lnSpc>
                        <a:spcAft>
                          <a:spcPts val="0"/>
                        </a:spcAft>
                      </a:pPr>
                      <a:r>
                        <a:rPr lang="en-GB" sz="1100">
                          <a:effectLst/>
                        </a:rPr>
                        <a:t>År</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0"/>
                        </a:spcAft>
                      </a:pPr>
                      <a:r>
                        <a:rPr lang="en-GB" sz="1100">
                          <a:effectLst/>
                        </a:rPr>
                        <a:t>1950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0"/>
                        </a:spcAft>
                      </a:pPr>
                      <a:r>
                        <a:rPr lang="en-GB" sz="1100">
                          <a:effectLst/>
                        </a:rPr>
                        <a:t>1955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0"/>
                        </a:spcAft>
                      </a:pPr>
                      <a:r>
                        <a:rPr lang="en-GB" sz="1100">
                          <a:effectLst/>
                        </a:rPr>
                        <a:t>1960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0"/>
                        </a:spcAft>
                      </a:pPr>
                      <a:r>
                        <a:rPr lang="en-GB" sz="1100">
                          <a:effectLst/>
                        </a:rPr>
                        <a:t>1965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0"/>
                        </a:spcAft>
                      </a:pPr>
                      <a:r>
                        <a:rPr lang="en-GB" sz="1100">
                          <a:effectLst/>
                        </a:rPr>
                        <a:t>1970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0"/>
                        </a:spcAft>
                      </a:pPr>
                      <a:r>
                        <a:rPr lang="en-GB" sz="1100">
                          <a:effectLst/>
                        </a:rPr>
                        <a:t>1975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0"/>
                        </a:spcAft>
                      </a:pPr>
                      <a:r>
                        <a:rPr lang="en-GB" sz="1100">
                          <a:effectLst/>
                        </a:rPr>
                        <a:t>1980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0"/>
                        </a:spcAft>
                      </a:pPr>
                      <a:r>
                        <a:rPr lang="en-GB" sz="1100">
                          <a:effectLst/>
                        </a:rPr>
                        <a:t>1985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0"/>
                        </a:spcAft>
                      </a:pPr>
                      <a:r>
                        <a:rPr lang="en-GB" sz="1100">
                          <a:effectLst/>
                        </a:rPr>
                        <a:t>1990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0"/>
                        </a:spcAft>
                      </a:pPr>
                      <a:r>
                        <a:rPr lang="en-GB" sz="1100">
                          <a:effectLst/>
                        </a:rPr>
                        <a:t>1995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0"/>
                        </a:spcAft>
                      </a:pPr>
                      <a:r>
                        <a:rPr lang="en-GB" sz="1100">
                          <a:effectLst/>
                        </a:rPr>
                        <a:t>2000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0"/>
                        </a:spcAft>
                      </a:pPr>
                      <a:r>
                        <a:rPr lang="en-GB" sz="1100">
                          <a:effectLst/>
                        </a:rPr>
                        <a:t>2005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0"/>
                        </a:spcAft>
                      </a:pPr>
                      <a:r>
                        <a:rPr lang="en-GB" sz="1100">
                          <a:effectLst/>
                        </a:rPr>
                        <a:t>2010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10000"/>
                  </a:ext>
                </a:extLst>
              </a:tr>
              <a:tr h="224735">
                <a:tc>
                  <a:txBody>
                    <a:bodyPr/>
                    <a:lstStyle/>
                    <a:p>
                      <a:pPr>
                        <a:lnSpc>
                          <a:spcPct val="115000"/>
                        </a:lnSpc>
                      </a:pPr>
                      <a:endParaRPr lang="en-GB" sz="1100">
                        <a:effectLst/>
                        <a:latin typeface="Calibri" panose="020F0502020204030204" pitchFamily="34" charset="0"/>
                      </a:endParaRPr>
                    </a:p>
                  </a:txBody>
                  <a:tcPr marL="44450" marR="44450" marT="0" marB="0" anchor="b"/>
                </a:tc>
                <a:tc>
                  <a:txBody>
                    <a:bodyPr/>
                    <a:lstStyle/>
                    <a:p>
                      <a:pPr>
                        <a:lnSpc>
                          <a:spcPct val="115000"/>
                        </a:lnSpc>
                        <a:spcAft>
                          <a:spcPts val="0"/>
                        </a:spcAft>
                      </a:pPr>
                      <a:r>
                        <a:rPr lang="en-GB" sz="1100">
                          <a:effectLst/>
                        </a:rPr>
                        <a:t>Klubbantal</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0"/>
                        </a:spcAft>
                      </a:pPr>
                      <a:r>
                        <a:rPr lang="en-GB" sz="1100">
                          <a:effectLst/>
                        </a:rPr>
                        <a:t>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0"/>
                        </a:spcAft>
                      </a:pPr>
                      <a:r>
                        <a:rPr lang="en-GB" sz="1100">
                          <a:effectLst/>
                        </a:rPr>
                        <a:t>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0"/>
                        </a:spcAft>
                      </a:pPr>
                      <a:r>
                        <a:rPr lang="en-GB" sz="1100">
                          <a:effectLst/>
                        </a:rPr>
                        <a:t>43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0"/>
                        </a:spcAft>
                      </a:pPr>
                      <a:r>
                        <a:rPr lang="en-GB" sz="1100">
                          <a:effectLst/>
                        </a:rPr>
                        <a:t>77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0"/>
                        </a:spcAft>
                      </a:pPr>
                      <a:r>
                        <a:rPr lang="en-GB" sz="1100">
                          <a:effectLst/>
                        </a:rPr>
                        <a:t>109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0"/>
                        </a:spcAft>
                      </a:pPr>
                      <a:r>
                        <a:rPr lang="en-GB" sz="1100">
                          <a:effectLst/>
                        </a:rPr>
                        <a:t>144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0"/>
                        </a:spcAft>
                      </a:pPr>
                      <a:r>
                        <a:rPr lang="en-GB" sz="1100">
                          <a:effectLst/>
                        </a:rPr>
                        <a:t>155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0"/>
                        </a:spcAft>
                      </a:pPr>
                      <a:r>
                        <a:rPr lang="en-GB" sz="1100">
                          <a:effectLst/>
                        </a:rPr>
                        <a:t>162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0"/>
                        </a:spcAft>
                      </a:pPr>
                      <a:r>
                        <a:rPr lang="en-GB" sz="1100">
                          <a:effectLst/>
                        </a:rPr>
                        <a:t>159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0"/>
                        </a:spcAft>
                      </a:pPr>
                      <a:r>
                        <a:rPr lang="en-GB" sz="1100">
                          <a:effectLst/>
                        </a:rPr>
                        <a:t>157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0"/>
                        </a:spcAft>
                      </a:pPr>
                      <a:r>
                        <a:rPr lang="en-GB" sz="1100">
                          <a:effectLst/>
                        </a:rPr>
                        <a:t>152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0"/>
                        </a:spcAft>
                      </a:pPr>
                      <a:r>
                        <a:rPr lang="en-GB" sz="1100">
                          <a:effectLst/>
                        </a:rPr>
                        <a:t>133</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r">
                        <a:lnSpc>
                          <a:spcPct val="115000"/>
                        </a:lnSpc>
                        <a:spcAft>
                          <a:spcPts val="0"/>
                        </a:spcAft>
                      </a:pPr>
                      <a:r>
                        <a:rPr lang="en-GB" sz="1100">
                          <a:effectLst/>
                        </a:rPr>
                        <a:t>116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10001"/>
                  </a:ext>
                </a:extLst>
              </a:tr>
              <a:tr h="224735">
                <a:tc>
                  <a:txBody>
                    <a:bodyPr/>
                    <a:lstStyle/>
                    <a:p>
                      <a:pPr>
                        <a:lnSpc>
                          <a:spcPct val="115000"/>
                        </a:lnSpc>
                        <a:spcAft>
                          <a:spcPts val="0"/>
                        </a:spcAft>
                      </a:pPr>
                      <a:endParaRPr lang="en-GB" sz="110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450" marR="44450" marT="0" marB="0" anchor="b"/>
                </a:tc>
                <a:tc>
                  <a:txBody>
                    <a:bodyPr/>
                    <a:lstStyle/>
                    <a:p>
                      <a:pPr>
                        <a:lnSpc>
                          <a:spcPct val="115000"/>
                        </a:lnSpc>
                      </a:pPr>
                      <a:endParaRPr lang="en-GB" sz="1100">
                        <a:effectLst/>
                        <a:latin typeface="Calibri" panose="020F0502020204030204" pitchFamily="34" charset="0"/>
                      </a:endParaRPr>
                    </a:p>
                  </a:txBody>
                  <a:tcPr marL="44450" marR="44450" marT="0" marB="0" anchor="b"/>
                </a:tc>
                <a:tc>
                  <a:txBody>
                    <a:bodyPr/>
                    <a:lstStyle/>
                    <a:p>
                      <a:pPr>
                        <a:lnSpc>
                          <a:spcPct val="115000"/>
                        </a:lnSpc>
                      </a:pPr>
                      <a:endParaRPr lang="en-GB" sz="1100">
                        <a:effectLst/>
                        <a:latin typeface="Calibri" panose="020F0502020204030204" pitchFamily="34" charset="0"/>
                      </a:endParaRPr>
                    </a:p>
                  </a:txBody>
                  <a:tcPr marL="44450" marR="44450" marT="0" marB="0" anchor="b"/>
                </a:tc>
                <a:tc>
                  <a:txBody>
                    <a:bodyPr/>
                    <a:lstStyle/>
                    <a:p>
                      <a:pPr>
                        <a:lnSpc>
                          <a:spcPct val="115000"/>
                        </a:lnSpc>
                      </a:pPr>
                      <a:endParaRPr lang="en-GB" sz="1100">
                        <a:effectLst/>
                        <a:latin typeface="Calibri" panose="020F0502020204030204" pitchFamily="34" charset="0"/>
                      </a:endParaRPr>
                    </a:p>
                  </a:txBody>
                  <a:tcPr marL="44450" marR="44450" marT="0" marB="0" anchor="b"/>
                </a:tc>
                <a:tc>
                  <a:txBody>
                    <a:bodyPr/>
                    <a:lstStyle/>
                    <a:p>
                      <a:pPr>
                        <a:lnSpc>
                          <a:spcPct val="115000"/>
                        </a:lnSpc>
                      </a:pPr>
                      <a:endParaRPr lang="en-GB" sz="1100">
                        <a:effectLst/>
                        <a:latin typeface="Calibri" panose="020F0502020204030204" pitchFamily="34" charset="0"/>
                      </a:endParaRPr>
                    </a:p>
                  </a:txBody>
                  <a:tcPr marL="44450" marR="44450" marT="0" marB="0" anchor="b"/>
                </a:tc>
                <a:tc>
                  <a:txBody>
                    <a:bodyPr/>
                    <a:lstStyle/>
                    <a:p>
                      <a:pPr>
                        <a:lnSpc>
                          <a:spcPct val="115000"/>
                        </a:lnSpc>
                      </a:pPr>
                      <a:endParaRPr lang="en-GB" sz="1100">
                        <a:effectLst/>
                        <a:latin typeface="Calibri" panose="020F0502020204030204" pitchFamily="34" charset="0"/>
                      </a:endParaRPr>
                    </a:p>
                  </a:txBody>
                  <a:tcPr marL="44450" marR="44450" marT="0" marB="0" anchor="b"/>
                </a:tc>
                <a:tc>
                  <a:txBody>
                    <a:bodyPr/>
                    <a:lstStyle/>
                    <a:p>
                      <a:pPr>
                        <a:lnSpc>
                          <a:spcPct val="115000"/>
                        </a:lnSpc>
                      </a:pPr>
                      <a:endParaRPr lang="en-GB" sz="1100">
                        <a:effectLst/>
                        <a:latin typeface="Calibri" panose="020F0502020204030204" pitchFamily="34" charset="0"/>
                      </a:endParaRPr>
                    </a:p>
                  </a:txBody>
                  <a:tcPr marL="44450" marR="44450" marT="0" marB="0" anchor="b"/>
                </a:tc>
                <a:tc>
                  <a:txBody>
                    <a:bodyPr/>
                    <a:lstStyle/>
                    <a:p>
                      <a:pPr>
                        <a:lnSpc>
                          <a:spcPct val="115000"/>
                        </a:lnSpc>
                      </a:pPr>
                      <a:endParaRPr lang="en-GB" sz="1100">
                        <a:effectLst/>
                        <a:latin typeface="Calibri" panose="020F0502020204030204" pitchFamily="34" charset="0"/>
                      </a:endParaRPr>
                    </a:p>
                  </a:txBody>
                  <a:tcPr marL="44450" marR="44450" marT="0" marB="0" anchor="b"/>
                </a:tc>
                <a:tc>
                  <a:txBody>
                    <a:bodyPr/>
                    <a:lstStyle/>
                    <a:p>
                      <a:pPr>
                        <a:lnSpc>
                          <a:spcPct val="115000"/>
                        </a:lnSpc>
                      </a:pPr>
                      <a:endParaRPr lang="en-GB" sz="1100">
                        <a:effectLst/>
                        <a:latin typeface="Calibri" panose="020F0502020204030204" pitchFamily="34" charset="0"/>
                      </a:endParaRPr>
                    </a:p>
                  </a:txBody>
                  <a:tcPr marL="44450" marR="44450" marT="0" marB="0" anchor="b"/>
                </a:tc>
                <a:tc>
                  <a:txBody>
                    <a:bodyPr/>
                    <a:lstStyle/>
                    <a:p>
                      <a:pPr>
                        <a:lnSpc>
                          <a:spcPct val="115000"/>
                        </a:lnSpc>
                      </a:pPr>
                      <a:endParaRPr lang="en-GB" sz="1100">
                        <a:effectLst/>
                        <a:latin typeface="Calibri" panose="020F0502020204030204" pitchFamily="34" charset="0"/>
                      </a:endParaRPr>
                    </a:p>
                  </a:txBody>
                  <a:tcPr marL="44450" marR="44450" marT="0" marB="0" anchor="b"/>
                </a:tc>
                <a:tc>
                  <a:txBody>
                    <a:bodyPr/>
                    <a:lstStyle/>
                    <a:p>
                      <a:pPr>
                        <a:lnSpc>
                          <a:spcPct val="115000"/>
                        </a:lnSpc>
                      </a:pPr>
                      <a:endParaRPr lang="en-GB" sz="1100">
                        <a:effectLst/>
                        <a:latin typeface="Calibri" panose="020F0502020204030204" pitchFamily="34" charset="0"/>
                      </a:endParaRPr>
                    </a:p>
                  </a:txBody>
                  <a:tcPr marL="44450" marR="44450" marT="0" marB="0" anchor="b"/>
                </a:tc>
                <a:tc>
                  <a:txBody>
                    <a:bodyPr/>
                    <a:lstStyle/>
                    <a:p>
                      <a:pPr>
                        <a:lnSpc>
                          <a:spcPct val="115000"/>
                        </a:lnSpc>
                      </a:pPr>
                      <a:endParaRPr lang="en-GB" sz="1100">
                        <a:effectLst/>
                        <a:latin typeface="Calibri" panose="020F0502020204030204" pitchFamily="34" charset="0"/>
                      </a:endParaRPr>
                    </a:p>
                  </a:txBody>
                  <a:tcPr marL="44450" marR="44450" marT="0" marB="0" anchor="b"/>
                </a:tc>
                <a:tc>
                  <a:txBody>
                    <a:bodyPr/>
                    <a:lstStyle/>
                    <a:p>
                      <a:pPr>
                        <a:lnSpc>
                          <a:spcPct val="115000"/>
                        </a:lnSpc>
                      </a:pPr>
                      <a:endParaRPr lang="en-GB" sz="1100">
                        <a:effectLst/>
                        <a:latin typeface="Calibri" panose="020F0502020204030204" pitchFamily="34" charset="0"/>
                      </a:endParaRPr>
                    </a:p>
                  </a:txBody>
                  <a:tcPr marL="44450" marR="44450" marT="0" marB="0" anchor="b"/>
                </a:tc>
                <a:tc>
                  <a:txBody>
                    <a:bodyPr/>
                    <a:lstStyle/>
                    <a:p>
                      <a:pPr>
                        <a:lnSpc>
                          <a:spcPct val="115000"/>
                        </a:lnSpc>
                      </a:pPr>
                      <a:endParaRPr lang="en-GB" sz="1100">
                        <a:effectLst/>
                        <a:latin typeface="Calibri" panose="020F0502020204030204" pitchFamily="34" charset="0"/>
                      </a:endParaRPr>
                    </a:p>
                  </a:txBody>
                  <a:tcPr marL="44450" marR="44450" marT="0" marB="0" anchor="b"/>
                </a:tc>
                <a:tc>
                  <a:txBody>
                    <a:bodyPr/>
                    <a:lstStyle/>
                    <a:p>
                      <a:pPr>
                        <a:lnSpc>
                          <a:spcPct val="115000"/>
                        </a:lnSpc>
                      </a:pPr>
                      <a:endParaRPr lang="en-GB" sz="1100">
                        <a:effectLst/>
                        <a:latin typeface="Calibri" panose="020F0502020204030204" pitchFamily="34" charset="0"/>
                      </a:endParaRPr>
                    </a:p>
                  </a:txBody>
                  <a:tcPr marL="44450" marR="44450" marT="0" marB="0" anchor="b"/>
                </a:tc>
                <a:extLst>
                  <a:ext uri="{0D108BD9-81ED-4DB2-BD59-A6C34878D82A}">
                    <a16:rowId xmlns:a16="http://schemas.microsoft.com/office/drawing/2014/main" val="10002"/>
                  </a:ext>
                </a:extLst>
              </a:tr>
              <a:tr h="224735">
                <a:tc>
                  <a:txBody>
                    <a:bodyPr/>
                    <a:lstStyle/>
                    <a:p>
                      <a:pPr>
                        <a:lnSpc>
                          <a:spcPct val="115000"/>
                        </a:lnSpc>
                      </a:pPr>
                      <a:endParaRPr lang="en-GB" sz="1100">
                        <a:effectLst/>
                        <a:latin typeface="Calibri" panose="020F0502020204030204" pitchFamily="34" charset="0"/>
                      </a:endParaRPr>
                    </a:p>
                  </a:txBody>
                  <a:tcPr marL="44450" marR="44450" marT="0" marB="0" anchor="b"/>
                </a:tc>
                <a:tc>
                  <a:txBody>
                    <a:bodyPr/>
                    <a:lstStyle/>
                    <a:p>
                      <a:pPr>
                        <a:lnSpc>
                          <a:spcPct val="115000"/>
                        </a:lnSpc>
                      </a:pPr>
                      <a:endParaRPr lang="en-GB" sz="1100">
                        <a:effectLst/>
                        <a:latin typeface="Calibri" panose="020F0502020204030204" pitchFamily="34" charset="0"/>
                      </a:endParaRPr>
                    </a:p>
                  </a:txBody>
                  <a:tcPr marL="44450" marR="44450" marT="0" marB="0" anchor="b"/>
                </a:tc>
                <a:tc>
                  <a:txBody>
                    <a:bodyPr/>
                    <a:lstStyle/>
                    <a:p>
                      <a:pPr>
                        <a:lnSpc>
                          <a:spcPct val="115000"/>
                        </a:lnSpc>
                      </a:pPr>
                      <a:endParaRPr lang="en-GB" sz="1100">
                        <a:effectLst/>
                        <a:latin typeface="Calibri" panose="020F0502020204030204" pitchFamily="34" charset="0"/>
                      </a:endParaRPr>
                    </a:p>
                  </a:txBody>
                  <a:tcPr marL="44450" marR="44450" marT="0" marB="0" anchor="b"/>
                </a:tc>
                <a:tc>
                  <a:txBody>
                    <a:bodyPr/>
                    <a:lstStyle/>
                    <a:p>
                      <a:pPr>
                        <a:lnSpc>
                          <a:spcPct val="115000"/>
                        </a:lnSpc>
                      </a:pPr>
                      <a:endParaRPr lang="en-GB" sz="1100">
                        <a:effectLst/>
                        <a:latin typeface="Calibri" panose="020F0502020204030204" pitchFamily="34" charset="0"/>
                      </a:endParaRPr>
                    </a:p>
                  </a:txBody>
                  <a:tcPr marL="44450" marR="44450" marT="0" marB="0" anchor="b"/>
                </a:tc>
                <a:tc>
                  <a:txBody>
                    <a:bodyPr/>
                    <a:lstStyle/>
                    <a:p>
                      <a:pPr>
                        <a:lnSpc>
                          <a:spcPct val="115000"/>
                        </a:lnSpc>
                      </a:pPr>
                      <a:endParaRPr lang="en-GB" sz="1100">
                        <a:effectLst/>
                        <a:latin typeface="Calibri" panose="020F0502020204030204" pitchFamily="34" charset="0"/>
                      </a:endParaRPr>
                    </a:p>
                  </a:txBody>
                  <a:tcPr marL="44450" marR="44450" marT="0" marB="0" anchor="b"/>
                </a:tc>
                <a:tc>
                  <a:txBody>
                    <a:bodyPr/>
                    <a:lstStyle/>
                    <a:p>
                      <a:pPr>
                        <a:lnSpc>
                          <a:spcPct val="115000"/>
                        </a:lnSpc>
                      </a:pPr>
                      <a:endParaRPr lang="en-GB" sz="1100">
                        <a:effectLst/>
                        <a:latin typeface="Calibri" panose="020F0502020204030204" pitchFamily="34" charset="0"/>
                      </a:endParaRPr>
                    </a:p>
                  </a:txBody>
                  <a:tcPr marL="44450" marR="44450" marT="0" marB="0" anchor="b"/>
                </a:tc>
                <a:tc>
                  <a:txBody>
                    <a:bodyPr/>
                    <a:lstStyle/>
                    <a:p>
                      <a:pPr>
                        <a:lnSpc>
                          <a:spcPct val="115000"/>
                        </a:lnSpc>
                      </a:pPr>
                      <a:endParaRPr lang="en-GB" sz="1100">
                        <a:effectLst/>
                        <a:latin typeface="Calibri" panose="020F0502020204030204" pitchFamily="34" charset="0"/>
                      </a:endParaRPr>
                    </a:p>
                  </a:txBody>
                  <a:tcPr marL="44450" marR="44450" marT="0" marB="0" anchor="b"/>
                </a:tc>
                <a:tc>
                  <a:txBody>
                    <a:bodyPr/>
                    <a:lstStyle/>
                    <a:p>
                      <a:pPr>
                        <a:lnSpc>
                          <a:spcPct val="115000"/>
                        </a:lnSpc>
                      </a:pPr>
                      <a:endParaRPr lang="en-GB" sz="1100">
                        <a:effectLst/>
                        <a:latin typeface="Calibri" panose="020F0502020204030204" pitchFamily="34" charset="0"/>
                      </a:endParaRPr>
                    </a:p>
                  </a:txBody>
                  <a:tcPr marL="44450" marR="44450" marT="0" marB="0" anchor="b"/>
                </a:tc>
                <a:tc>
                  <a:txBody>
                    <a:bodyPr/>
                    <a:lstStyle/>
                    <a:p>
                      <a:pPr>
                        <a:lnSpc>
                          <a:spcPct val="115000"/>
                        </a:lnSpc>
                      </a:pPr>
                      <a:endParaRPr lang="en-GB" sz="1100">
                        <a:effectLst/>
                        <a:latin typeface="Calibri" panose="020F0502020204030204" pitchFamily="34" charset="0"/>
                      </a:endParaRPr>
                    </a:p>
                  </a:txBody>
                  <a:tcPr marL="44450" marR="44450" marT="0" marB="0" anchor="b"/>
                </a:tc>
                <a:tc>
                  <a:txBody>
                    <a:bodyPr/>
                    <a:lstStyle/>
                    <a:p>
                      <a:pPr>
                        <a:lnSpc>
                          <a:spcPct val="115000"/>
                        </a:lnSpc>
                      </a:pPr>
                      <a:endParaRPr lang="en-GB" sz="1100">
                        <a:effectLst/>
                        <a:latin typeface="Calibri" panose="020F0502020204030204" pitchFamily="34" charset="0"/>
                      </a:endParaRPr>
                    </a:p>
                  </a:txBody>
                  <a:tcPr marL="44450" marR="44450" marT="0" marB="0" anchor="b"/>
                </a:tc>
                <a:tc>
                  <a:txBody>
                    <a:bodyPr/>
                    <a:lstStyle/>
                    <a:p>
                      <a:pPr>
                        <a:lnSpc>
                          <a:spcPct val="115000"/>
                        </a:lnSpc>
                      </a:pPr>
                      <a:endParaRPr lang="en-GB" sz="1100">
                        <a:effectLst/>
                        <a:latin typeface="Calibri" panose="020F0502020204030204" pitchFamily="34" charset="0"/>
                      </a:endParaRPr>
                    </a:p>
                  </a:txBody>
                  <a:tcPr marL="44450" marR="44450" marT="0" marB="0" anchor="b"/>
                </a:tc>
                <a:tc>
                  <a:txBody>
                    <a:bodyPr/>
                    <a:lstStyle/>
                    <a:p>
                      <a:pPr>
                        <a:lnSpc>
                          <a:spcPct val="115000"/>
                        </a:lnSpc>
                      </a:pPr>
                      <a:endParaRPr lang="en-GB" sz="1100">
                        <a:effectLst/>
                        <a:latin typeface="Calibri" panose="020F0502020204030204" pitchFamily="34" charset="0"/>
                      </a:endParaRPr>
                    </a:p>
                  </a:txBody>
                  <a:tcPr marL="44450" marR="44450" marT="0" marB="0" anchor="b"/>
                </a:tc>
                <a:tc>
                  <a:txBody>
                    <a:bodyPr/>
                    <a:lstStyle/>
                    <a:p>
                      <a:pPr>
                        <a:lnSpc>
                          <a:spcPct val="115000"/>
                        </a:lnSpc>
                      </a:pPr>
                      <a:endParaRPr lang="en-GB" sz="1100">
                        <a:effectLst/>
                        <a:latin typeface="Calibri" panose="020F0502020204030204" pitchFamily="34" charset="0"/>
                      </a:endParaRPr>
                    </a:p>
                  </a:txBody>
                  <a:tcPr marL="44450" marR="44450" marT="0" marB="0" anchor="b"/>
                </a:tc>
                <a:tc>
                  <a:txBody>
                    <a:bodyPr/>
                    <a:lstStyle/>
                    <a:p>
                      <a:pPr>
                        <a:lnSpc>
                          <a:spcPct val="115000"/>
                        </a:lnSpc>
                      </a:pPr>
                      <a:endParaRPr lang="en-GB" sz="1100">
                        <a:effectLst/>
                        <a:latin typeface="Calibri" panose="020F0502020204030204" pitchFamily="34" charset="0"/>
                      </a:endParaRPr>
                    </a:p>
                  </a:txBody>
                  <a:tcPr marL="44450" marR="44450" marT="0" marB="0" anchor="b"/>
                </a:tc>
                <a:tc>
                  <a:txBody>
                    <a:bodyPr/>
                    <a:lstStyle/>
                    <a:p>
                      <a:pPr>
                        <a:lnSpc>
                          <a:spcPct val="115000"/>
                        </a:lnSpc>
                      </a:pPr>
                      <a:endParaRPr lang="en-GB" sz="1100">
                        <a:effectLst/>
                        <a:latin typeface="Calibri" panose="020F0502020204030204" pitchFamily="34" charset="0"/>
                      </a:endParaRPr>
                    </a:p>
                  </a:txBody>
                  <a:tcPr marL="44450" marR="44450" marT="0" marB="0" anchor="b"/>
                </a:tc>
                <a:extLst>
                  <a:ext uri="{0D108BD9-81ED-4DB2-BD59-A6C34878D82A}">
                    <a16:rowId xmlns:a16="http://schemas.microsoft.com/office/drawing/2014/main" val="10003"/>
                  </a:ext>
                </a:extLst>
              </a:tr>
              <a:tr h="224735">
                <a:tc>
                  <a:txBody>
                    <a:bodyPr/>
                    <a:lstStyle/>
                    <a:p>
                      <a:pPr>
                        <a:lnSpc>
                          <a:spcPct val="115000"/>
                        </a:lnSpc>
                      </a:pPr>
                      <a:endParaRPr lang="en-GB" sz="1100">
                        <a:effectLst/>
                        <a:latin typeface="Calibri" panose="020F0502020204030204" pitchFamily="34" charset="0"/>
                      </a:endParaRPr>
                    </a:p>
                  </a:txBody>
                  <a:tcPr marL="44450" marR="44450" marT="0" marB="0" anchor="b"/>
                </a:tc>
                <a:tc rowSpan="15" gridSpan="14">
                  <a:txBody>
                    <a:bodyPr/>
                    <a:lstStyle/>
                    <a:p>
                      <a:pPr>
                        <a:lnSpc>
                          <a:spcPct val="115000"/>
                        </a:lnSpc>
                      </a:pPr>
                      <a:endParaRPr lang="en-GB" sz="1100" dirty="0">
                        <a:effectLst/>
                        <a:latin typeface="Calibri" panose="020F0502020204030204" pitchFamily="34" charset="0"/>
                      </a:endParaRPr>
                    </a:p>
                  </a:txBody>
                  <a:tcPr marL="44450" marR="44450" marT="0" marB="0" anchor="b"/>
                </a:tc>
                <a:tc rowSpan="15" hMerge="1">
                  <a:txBody>
                    <a:bodyPr/>
                    <a:lstStyle/>
                    <a:p>
                      <a:endParaRPr lang="en-GB"/>
                    </a:p>
                  </a:txBody>
                  <a:tcPr/>
                </a:tc>
                <a:tc rowSpan="15" hMerge="1">
                  <a:txBody>
                    <a:bodyPr/>
                    <a:lstStyle/>
                    <a:p>
                      <a:endParaRPr lang="en-GB"/>
                    </a:p>
                  </a:txBody>
                  <a:tcPr/>
                </a:tc>
                <a:tc rowSpan="15" hMerge="1">
                  <a:txBody>
                    <a:bodyPr/>
                    <a:lstStyle/>
                    <a:p>
                      <a:endParaRPr lang="en-GB"/>
                    </a:p>
                  </a:txBody>
                  <a:tcPr/>
                </a:tc>
                <a:tc rowSpan="15" hMerge="1">
                  <a:txBody>
                    <a:bodyPr/>
                    <a:lstStyle/>
                    <a:p>
                      <a:endParaRPr lang="en-GB"/>
                    </a:p>
                  </a:txBody>
                  <a:tcPr/>
                </a:tc>
                <a:tc rowSpan="15" hMerge="1">
                  <a:txBody>
                    <a:bodyPr/>
                    <a:lstStyle/>
                    <a:p>
                      <a:endParaRPr lang="en-GB"/>
                    </a:p>
                  </a:txBody>
                  <a:tcPr/>
                </a:tc>
                <a:tc rowSpan="15" hMerge="1">
                  <a:txBody>
                    <a:bodyPr/>
                    <a:lstStyle/>
                    <a:p>
                      <a:endParaRPr lang="en-GB"/>
                    </a:p>
                  </a:txBody>
                  <a:tcPr/>
                </a:tc>
                <a:tc rowSpan="15" hMerge="1">
                  <a:txBody>
                    <a:bodyPr/>
                    <a:lstStyle/>
                    <a:p>
                      <a:endParaRPr lang="en-GB"/>
                    </a:p>
                  </a:txBody>
                  <a:tcPr/>
                </a:tc>
                <a:tc rowSpan="15" hMerge="1">
                  <a:txBody>
                    <a:bodyPr/>
                    <a:lstStyle/>
                    <a:p>
                      <a:endParaRPr lang="en-GB"/>
                    </a:p>
                  </a:txBody>
                  <a:tcPr/>
                </a:tc>
                <a:tc rowSpan="15" hMerge="1">
                  <a:txBody>
                    <a:bodyPr/>
                    <a:lstStyle/>
                    <a:p>
                      <a:endParaRPr lang="en-GB"/>
                    </a:p>
                  </a:txBody>
                  <a:tcPr/>
                </a:tc>
                <a:tc rowSpan="15" hMerge="1">
                  <a:txBody>
                    <a:bodyPr/>
                    <a:lstStyle/>
                    <a:p>
                      <a:endParaRPr lang="en-GB"/>
                    </a:p>
                  </a:txBody>
                  <a:tcPr/>
                </a:tc>
                <a:tc rowSpan="15" hMerge="1">
                  <a:txBody>
                    <a:bodyPr/>
                    <a:lstStyle/>
                    <a:p>
                      <a:endParaRPr lang="en-GB"/>
                    </a:p>
                  </a:txBody>
                  <a:tcPr/>
                </a:tc>
                <a:tc rowSpan="15" hMerge="1">
                  <a:txBody>
                    <a:bodyPr/>
                    <a:lstStyle/>
                    <a:p>
                      <a:endParaRPr lang="en-GB"/>
                    </a:p>
                  </a:txBody>
                  <a:tcPr/>
                </a:tc>
                <a:tc rowSpan="15" hMerge="1">
                  <a:txBody>
                    <a:bodyPr/>
                    <a:lstStyle/>
                    <a:p>
                      <a:endParaRPr lang="en-GB"/>
                    </a:p>
                  </a:txBody>
                  <a:tcPr/>
                </a:tc>
                <a:extLst>
                  <a:ext uri="{0D108BD9-81ED-4DB2-BD59-A6C34878D82A}">
                    <a16:rowId xmlns:a16="http://schemas.microsoft.com/office/drawing/2014/main" val="10004"/>
                  </a:ext>
                </a:extLst>
              </a:tr>
              <a:tr h="224735">
                <a:tc>
                  <a:txBody>
                    <a:bodyPr/>
                    <a:lstStyle/>
                    <a:p>
                      <a:pPr>
                        <a:lnSpc>
                          <a:spcPct val="115000"/>
                        </a:lnSpc>
                      </a:pPr>
                      <a:endParaRPr lang="en-GB" sz="1100">
                        <a:effectLst/>
                        <a:latin typeface="Calibri" panose="020F0502020204030204" pitchFamily="34" charset="0"/>
                      </a:endParaRPr>
                    </a:p>
                  </a:txBody>
                  <a:tcPr marL="44450" marR="44450" marT="0" marB="0" anchor="b"/>
                </a:tc>
                <a:tc gridSpan="1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10005"/>
                  </a:ext>
                </a:extLst>
              </a:tr>
              <a:tr h="224735">
                <a:tc>
                  <a:txBody>
                    <a:bodyPr/>
                    <a:lstStyle/>
                    <a:p>
                      <a:pPr>
                        <a:lnSpc>
                          <a:spcPct val="115000"/>
                        </a:lnSpc>
                      </a:pPr>
                      <a:endParaRPr lang="en-GB" sz="1100">
                        <a:effectLst/>
                        <a:latin typeface="Calibri" panose="020F0502020204030204" pitchFamily="34" charset="0"/>
                      </a:endParaRPr>
                    </a:p>
                  </a:txBody>
                  <a:tcPr marL="44450" marR="44450" marT="0" marB="0" anchor="b"/>
                </a:tc>
                <a:tc gridSpan="1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10006"/>
                  </a:ext>
                </a:extLst>
              </a:tr>
              <a:tr h="224735">
                <a:tc>
                  <a:txBody>
                    <a:bodyPr/>
                    <a:lstStyle/>
                    <a:p>
                      <a:pPr>
                        <a:lnSpc>
                          <a:spcPct val="115000"/>
                        </a:lnSpc>
                      </a:pPr>
                      <a:endParaRPr lang="en-GB" sz="1100">
                        <a:effectLst/>
                        <a:latin typeface="Calibri" panose="020F0502020204030204" pitchFamily="34" charset="0"/>
                      </a:endParaRPr>
                    </a:p>
                  </a:txBody>
                  <a:tcPr marL="44450" marR="44450" marT="0" marB="0" anchor="b"/>
                </a:tc>
                <a:tc gridSpan="1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10007"/>
                  </a:ext>
                </a:extLst>
              </a:tr>
              <a:tr h="224735">
                <a:tc>
                  <a:txBody>
                    <a:bodyPr/>
                    <a:lstStyle/>
                    <a:p>
                      <a:pPr>
                        <a:lnSpc>
                          <a:spcPct val="115000"/>
                        </a:lnSpc>
                      </a:pPr>
                      <a:endParaRPr lang="en-GB" sz="1100">
                        <a:effectLst/>
                        <a:latin typeface="Calibri" panose="020F0502020204030204" pitchFamily="34" charset="0"/>
                      </a:endParaRPr>
                    </a:p>
                  </a:txBody>
                  <a:tcPr marL="44450" marR="44450" marT="0" marB="0" anchor="b"/>
                </a:tc>
                <a:tc gridSpan="1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10008"/>
                  </a:ext>
                </a:extLst>
              </a:tr>
              <a:tr h="224735">
                <a:tc>
                  <a:txBody>
                    <a:bodyPr/>
                    <a:lstStyle/>
                    <a:p>
                      <a:pPr>
                        <a:lnSpc>
                          <a:spcPct val="115000"/>
                        </a:lnSpc>
                      </a:pPr>
                      <a:endParaRPr lang="en-GB" sz="1100">
                        <a:effectLst/>
                        <a:latin typeface="Calibri" panose="020F0502020204030204" pitchFamily="34" charset="0"/>
                      </a:endParaRPr>
                    </a:p>
                  </a:txBody>
                  <a:tcPr marL="44450" marR="44450" marT="0" marB="0" anchor="b"/>
                </a:tc>
                <a:tc gridSpan="1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10009"/>
                  </a:ext>
                </a:extLst>
              </a:tr>
              <a:tr h="224735">
                <a:tc>
                  <a:txBody>
                    <a:bodyPr/>
                    <a:lstStyle/>
                    <a:p>
                      <a:pPr>
                        <a:lnSpc>
                          <a:spcPct val="115000"/>
                        </a:lnSpc>
                      </a:pPr>
                      <a:endParaRPr lang="en-GB" sz="1100">
                        <a:effectLst/>
                        <a:latin typeface="Calibri" panose="020F0502020204030204" pitchFamily="34" charset="0"/>
                      </a:endParaRPr>
                    </a:p>
                  </a:txBody>
                  <a:tcPr marL="44450" marR="44450" marT="0" marB="0" anchor="b"/>
                </a:tc>
                <a:tc gridSpan="1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10010"/>
                  </a:ext>
                </a:extLst>
              </a:tr>
              <a:tr h="224735">
                <a:tc>
                  <a:txBody>
                    <a:bodyPr/>
                    <a:lstStyle/>
                    <a:p>
                      <a:pPr>
                        <a:lnSpc>
                          <a:spcPct val="115000"/>
                        </a:lnSpc>
                      </a:pPr>
                      <a:endParaRPr lang="en-GB" sz="1100">
                        <a:effectLst/>
                        <a:latin typeface="Calibri" panose="020F0502020204030204" pitchFamily="34" charset="0"/>
                      </a:endParaRPr>
                    </a:p>
                  </a:txBody>
                  <a:tcPr marL="44450" marR="44450" marT="0" marB="0" anchor="b"/>
                </a:tc>
                <a:tc gridSpan="1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10011"/>
                  </a:ext>
                </a:extLst>
              </a:tr>
              <a:tr h="224735">
                <a:tc>
                  <a:txBody>
                    <a:bodyPr/>
                    <a:lstStyle/>
                    <a:p>
                      <a:pPr>
                        <a:lnSpc>
                          <a:spcPct val="115000"/>
                        </a:lnSpc>
                      </a:pPr>
                      <a:endParaRPr lang="en-GB" sz="1100">
                        <a:effectLst/>
                        <a:latin typeface="Calibri" panose="020F0502020204030204" pitchFamily="34" charset="0"/>
                      </a:endParaRPr>
                    </a:p>
                  </a:txBody>
                  <a:tcPr marL="44450" marR="44450" marT="0" marB="0" anchor="b"/>
                </a:tc>
                <a:tc gridSpan="1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10012"/>
                  </a:ext>
                </a:extLst>
              </a:tr>
              <a:tr h="224735">
                <a:tc>
                  <a:txBody>
                    <a:bodyPr/>
                    <a:lstStyle/>
                    <a:p>
                      <a:pPr>
                        <a:lnSpc>
                          <a:spcPct val="115000"/>
                        </a:lnSpc>
                      </a:pPr>
                      <a:endParaRPr lang="en-GB" sz="1100">
                        <a:effectLst/>
                        <a:latin typeface="Calibri" panose="020F0502020204030204" pitchFamily="34" charset="0"/>
                      </a:endParaRPr>
                    </a:p>
                  </a:txBody>
                  <a:tcPr marL="44450" marR="44450" marT="0" marB="0" anchor="b"/>
                </a:tc>
                <a:tc gridSpan="1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10013"/>
                  </a:ext>
                </a:extLst>
              </a:tr>
              <a:tr h="224735">
                <a:tc>
                  <a:txBody>
                    <a:bodyPr/>
                    <a:lstStyle/>
                    <a:p>
                      <a:pPr>
                        <a:lnSpc>
                          <a:spcPct val="115000"/>
                        </a:lnSpc>
                      </a:pPr>
                      <a:endParaRPr lang="en-GB" sz="1100">
                        <a:effectLst/>
                        <a:latin typeface="Calibri" panose="020F0502020204030204" pitchFamily="34" charset="0"/>
                      </a:endParaRPr>
                    </a:p>
                  </a:txBody>
                  <a:tcPr marL="44450" marR="44450" marT="0" marB="0" anchor="b"/>
                </a:tc>
                <a:tc gridSpan="1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10014"/>
                  </a:ext>
                </a:extLst>
              </a:tr>
              <a:tr h="224735">
                <a:tc>
                  <a:txBody>
                    <a:bodyPr/>
                    <a:lstStyle/>
                    <a:p>
                      <a:pPr>
                        <a:lnSpc>
                          <a:spcPct val="115000"/>
                        </a:lnSpc>
                      </a:pPr>
                      <a:endParaRPr lang="en-GB" sz="1100">
                        <a:effectLst/>
                        <a:latin typeface="Calibri" panose="020F0502020204030204" pitchFamily="34" charset="0"/>
                      </a:endParaRPr>
                    </a:p>
                  </a:txBody>
                  <a:tcPr marL="44450" marR="44450" marT="0" marB="0" anchor="b"/>
                </a:tc>
                <a:tc gridSpan="1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10015"/>
                  </a:ext>
                </a:extLst>
              </a:tr>
              <a:tr h="224735">
                <a:tc>
                  <a:txBody>
                    <a:bodyPr/>
                    <a:lstStyle/>
                    <a:p>
                      <a:pPr>
                        <a:lnSpc>
                          <a:spcPct val="115000"/>
                        </a:lnSpc>
                      </a:pPr>
                      <a:endParaRPr lang="en-GB" sz="1100">
                        <a:effectLst/>
                        <a:latin typeface="Calibri" panose="020F0502020204030204" pitchFamily="34" charset="0"/>
                      </a:endParaRPr>
                    </a:p>
                  </a:txBody>
                  <a:tcPr marL="44450" marR="44450" marT="0" marB="0" anchor="b"/>
                </a:tc>
                <a:tc gridSpan="1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10016"/>
                  </a:ext>
                </a:extLst>
              </a:tr>
              <a:tr h="224735">
                <a:tc>
                  <a:txBody>
                    <a:bodyPr/>
                    <a:lstStyle/>
                    <a:p>
                      <a:pPr>
                        <a:lnSpc>
                          <a:spcPct val="115000"/>
                        </a:lnSpc>
                      </a:pPr>
                      <a:endParaRPr lang="en-GB" sz="1100">
                        <a:effectLst/>
                        <a:latin typeface="Calibri" panose="020F0502020204030204" pitchFamily="34" charset="0"/>
                      </a:endParaRPr>
                    </a:p>
                  </a:txBody>
                  <a:tcPr marL="44450" marR="44450" marT="0" marB="0" anchor="b"/>
                </a:tc>
                <a:tc gridSpan="1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10017"/>
                  </a:ext>
                </a:extLst>
              </a:tr>
              <a:tr h="224735">
                <a:tc>
                  <a:txBody>
                    <a:bodyPr/>
                    <a:lstStyle/>
                    <a:p>
                      <a:pPr>
                        <a:lnSpc>
                          <a:spcPct val="115000"/>
                        </a:lnSpc>
                      </a:pPr>
                      <a:endParaRPr lang="en-GB" sz="1100" dirty="0">
                        <a:effectLst/>
                        <a:latin typeface="Calibri" panose="020F0502020204030204" pitchFamily="34" charset="0"/>
                      </a:endParaRPr>
                    </a:p>
                  </a:txBody>
                  <a:tcPr marL="44450" marR="44450" marT="0" marB="0" anchor="b"/>
                </a:tc>
                <a:tc gridSpan="14"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tc hMerge="1" vMerge="1">
                  <a:txBody>
                    <a:bodyPr/>
                    <a:lstStyle/>
                    <a:p>
                      <a:endParaRPr lang="en-GB"/>
                    </a:p>
                  </a:txBody>
                  <a:tcPr/>
                </a:tc>
                <a:extLst>
                  <a:ext uri="{0D108BD9-81ED-4DB2-BD59-A6C34878D82A}">
                    <a16:rowId xmlns:a16="http://schemas.microsoft.com/office/drawing/2014/main" val="10018"/>
                  </a:ext>
                </a:extLst>
              </a:tr>
            </a:tbl>
          </a:graphicData>
        </a:graphic>
      </p:graphicFrame>
      <p:graphicFrame>
        <p:nvGraphicFramePr>
          <p:cNvPr id="5" name="Diagram 4"/>
          <p:cNvGraphicFramePr/>
          <p:nvPr/>
        </p:nvGraphicFramePr>
        <p:xfrm>
          <a:off x="1743075" y="2768600"/>
          <a:ext cx="8515350" cy="27717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00445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pPr algn="ctr"/>
            <a:br>
              <a:rPr lang="sv-SE" dirty="0"/>
            </a:br>
            <a:r>
              <a:rPr lang="sv-SE" dirty="0"/>
              <a:t>Upplösta klubbar</a:t>
            </a:r>
            <a:endParaRPr lang="en-GB" sz="3200" b="1" dirty="0"/>
          </a:p>
        </p:txBody>
      </p:sp>
      <p:pic>
        <p:nvPicPr>
          <p:cNvPr id="4" name="Platshållare för innehåll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43835" y="1894588"/>
            <a:ext cx="5504329" cy="4213412"/>
          </a:xfrm>
        </p:spPr>
      </p:pic>
      <p:sp>
        <p:nvSpPr>
          <p:cNvPr id="3" name="textruta 2"/>
          <p:cNvSpPr txBox="1"/>
          <p:nvPr/>
        </p:nvSpPr>
        <p:spPr>
          <a:xfrm>
            <a:off x="838200" y="2573079"/>
            <a:ext cx="2816797" cy="1384995"/>
          </a:xfrm>
          <a:prstGeom prst="rect">
            <a:avLst/>
          </a:prstGeom>
          <a:noFill/>
        </p:spPr>
        <p:txBody>
          <a:bodyPr wrap="none" rtlCol="0">
            <a:spAutoFit/>
          </a:bodyPr>
          <a:lstStyle/>
          <a:p>
            <a:r>
              <a:rPr lang="sv-SE" sz="2800" dirty="0"/>
              <a:t>1960-1985 = 0</a:t>
            </a:r>
          </a:p>
          <a:p>
            <a:r>
              <a:rPr lang="sv-SE" sz="2800" dirty="0"/>
              <a:t>1985-2000 = 9</a:t>
            </a:r>
          </a:p>
          <a:p>
            <a:r>
              <a:rPr lang="sv-SE" sz="2800" dirty="0"/>
              <a:t>2000-2016 = 65!!!</a:t>
            </a:r>
            <a:endParaRPr lang="en-GB" sz="2800" dirty="0"/>
          </a:p>
        </p:txBody>
      </p:sp>
    </p:spTree>
    <p:extLst>
      <p:ext uri="{BB962C8B-B14F-4D97-AF65-F5344CB8AC3E}">
        <p14:creationId xmlns:p14="http://schemas.microsoft.com/office/powerpoint/2010/main" val="1803808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500"/>
                                  </p:stCondLst>
                                  <p:childTnLst>
                                    <p:set>
                                      <p:cBhvr>
                                        <p:cTn id="13" dur="1" fill="hold">
                                          <p:stCondLst>
                                            <p:cond delay="499"/>
                                          </p:stCondLst>
                                        </p:cTn>
                                        <p:tgtEl>
                                          <p:spTgt spid="3">
                                            <p:txEl>
                                              <p:pRg st="0" end="0"/>
                                            </p:txEl>
                                          </p:spTgt>
                                        </p:tgtEl>
                                        <p:attrNameLst>
                                          <p:attrName>style.visibility</p:attrName>
                                        </p:attrNameLst>
                                      </p:cBhvr>
                                      <p:to>
                                        <p:strVal val="visible"/>
                                      </p:to>
                                    </p:set>
                                  </p:childTnLst>
                                </p:cTn>
                              </p:par>
                            </p:childTnLst>
                          </p:cTn>
                        </p:par>
                        <p:par>
                          <p:cTn id="14" fill="hold">
                            <p:stCondLst>
                              <p:cond delay="1000"/>
                            </p:stCondLst>
                            <p:childTnLst>
                              <p:par>
                                <p:cTn id="15" presetID="42" presetClass="entr" presetSubtype="0" fill="hold" nodeType="afterEffect">
                                  <p:stCondLst>
                                    <p:cond delay="175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1000"/>
                                        <p:tgtEl>
                                          <p:spTgt spid="3">
                                            <p:txEl>
                                              <p:pRg st="1" end="1"/>
                                            </p:txEl>
                                          </p:spTgt>
                                        </p:tgtEl>
                                      </p:cBhvr>
                                    </p:animEffect>
                                    <p:anim calcmode="lin" valueType="num">
                                      <p:cBhvr>
                                        <p:cTn id="1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20" fill="hold">
                            <p:stCondLst>
                              <p:cond delay="3750"/>
                            </p:stCondLst>
                            <p:childTnLst>
                              <p:par>
                                <p:cTn id="21" presetID="42" presetClass="entr" presetSubtype="0" fill="hold" nodeType="afterEffect">
                                  <p:stCondLst>
                                    <p:cond delay="175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8595360" cy="1173797"/>
          </a:xfrm>
        </p:spPr>
        <p:txBody>
          <a:bodyPr>
            <a:normAutofit fontScale="90000"/>
          </a:bodyPr>
          <a:lstStyle/>
          <a:p>
            <a:r>
              <a:rPr lang="sv-SE" sz="4400" dirty="0">
                <a:latin typeface="+mn-lt"/>
              </a:rPr>
              <a:t>Vart är vi på väg nu efter Convention 2012?</a:t>
            </a:r>
            <a:br>
              <a:rPr lang="sv-SE" dirty="0"/>
            </a:br>
            <a:endParaRPr lang="en-GB" dirty="0"/>
          </a:p>
        </p:txBody>
      </p:sp>
      <p:sp>
        <p:nvSpPr>
          <p:cNvPr id="3" name="Underrubrik 2"/>
          <p:cNvSpPr>
            <a:spLocks noGrp="1"/>
          </p:cNvSpPr>
          <p:nvPr>
            <p:ph type="subTitle" idx="1"/>
          </p:nvPr>
        </p:nvSpPr>
        <p:spPr>
          <a:xfrm>
            <a:off x="1255363" y="1441342"/>
            <a:ext cx="9763932" cy="4122550"/>
          </a:xfrm>
        </p:spPr>
        <p:txBody>
          <a:bodyPr>
            <a:normAutofit fontScale="25000" lnSpcReduction="20000"/>
          </a:bodyPr>
          <a:lstStyle/>
          <a:p>
            <a:r>
              <a:rPr lang="sv-SE" sz="9600" b="1" dirty="0"/>
              <a:t>1.7.2014 = 4309 medlemmar</a:t>
            </a:r>
          </a:p>
          <a:p>
            <a:r>
              <a:rPr lang="sv-SE" sz="9600" b="1" dirty="0"/>
              <a:t>1.7.2015 = 4246 medlemmar</a:t>
            </a:r>
          </a:p>
          <a:p>
            <a:r>
              <a:rPr lang="sv-SE" sz="9600" b="1" dirty="0"/>
              <a:t>Fyra klubbar har upplösts</a:t>
            </a:r>
          </a:p>
          <a:p>
            <a:r>
              <a:rPr lang="sv-SE" sz="9600" b="1" dirty="0"/>
              <a:t>1.7.2016 = 4057 medlemmar</a:t>
            </a:r>
          </a:p>
          <a:p>
            <a:r>
              <a:rPr lang="sv-SE" sz="9600" b="1" dirty="0"/>
              <a:t>Fem klubbar har upplösts</a:t>
            </a:r>
          </a:p>
          <a:p>
            <a:r>
              <a:rPr lang="sv-SE" sz="9600" b="1" dirty="0"/>
              <a:t> samt en klubb Malmö har gått samman med annan klubb i Malmö </a:t>
            </a:r>
          </a:p>
          <a:p>
            <a:r>
              <a:rPr lang="sv-SE" sz="9600" b="1" dirty="0"/>
              <a:t>1.7.2017 = 4031 medlemmar</a:t>
            </a:r>
          </a:p>
          <a:p>
            <a:r>
              <a:rPr lang="sv-SE" sz="9600" b="1" dirty="0"/>
              <a:t>En klubb upplöstes</a:t>
            </a:r>
          </a:p>
          <a:p>
            <a:endParaRPr lang="sv-SE" sz="9200" b="1" dirty="0"/>
          </a:p>
          <a:p>
            <a:r>
              <a:rPr lang="sv-SE" sz="9600" b="1" dirty="0"/>
              <a:t> </a:t>
            </a:r>
          </a:p>
          <a:p>
            <a:endParaRPr lang="sv-SE" sz="9600" b="1" dirty="0"/>
          </a:p>
          <a:p>
            <a:endParaRPr lang="en-GB" dirty="0"/>
          </a:p>
        </p:txBody>
      </p:sp>
    </p:spTree>
    <p:extLst>
      <p:ext uri="{BB962C8B-B14F-4D97-AF65-F5344CB8AC3E}">
        <p14:creationId xmlns:p14="http://schemas.microsoft.com/office/powerpoint/2010/main" val="975907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207</TotalTime>
  <Words>978</Words>
  <Application>Microsoft Office PowerPoint</Application>
  <PresentationFormat>Bredbild</PresentationFormat>
  <Paragraphs>152</Paragraphs>
  <Slides>23</Slides>
  <Notes>1</Notes>
  <HiddenSlides>0</HiddenSlides>
  <MMClips>0</MMClips>
  <ScaleCrop>false</ScaleCrop>
  <HeadingPairs>
    <vt:vector size="6" baseType="variant">
      <vt:variant>
        <vt:lpstr>Använt teckensnitt</vt:lpstr>
      </vt:variant>
      <vt:variant>
        <vt:i4>7</vt:i4>
      </vt:variant>
      <vt:variant>
        <vt:lpstr>Tema</vt:lpstr>
      </vt:variant>
      <vt:variant>
        <vt:i4>1</vt:i4>
      </vt:variant>
      <vt:variant>
        <vt:lpstr>Bildrubriker</vt:lpstr>
      </vt:variant>
      <vt:variant>
        <vt:i4>23</vt:i4>
      </vt:variant>
    </vt:vector>
  </HeadingPairs>
  <TitlesOfParts>
    <vt:vector size="31" baseType="lpstr">
      <vt:lpstr>Arial</vt:lpstr>
      <vt:lpstr>Calibri</vt:lpstr>
      <vt:lpstr>Calibri Light</vt:lpstr>
      <vt:lpstr>Freestyle Script</vt:lpstr>
      <vt:lpstr>Monotype Corsiva</vt:lpstr>
      <vt:lpstr>MV Boli</vt:lpstr>
      <vt:lpstr>Times New Roman</vt:lpstr>
      <vt:lpstr>Office-tema</vt:lpstr>
      <vt:lpstr>  Vårt Inner Wheel</vt:lpstr>
      <vt:lpstr>Min bakgrund: ett liv utanför Inner Wheel</vt:lpstr>
      <vt:lpstr>Drygt 20 år senare två böcker sammanställda från brev och minnen</vt:lpstr>
      <vt:lpstr>Inner Wheel i mitt liv:</vt:lpstr>
      <vt:lpstr>Kort tillbakablick:  Inner Wheel Sverige 1960-2015 Antalet medlemmar</vt:lpstr>
      <vt:lpstr>PowerPoint-presentation</vt:lpstr>
      <vt:lpstr>Antal klubbar</vt:lpstr>
      <vt:lpstr> Upplösta klubbar</vt:lpstr>
      <vt:lpstr>Vart är vi på väg nu efter Convention 2012? </vt:lpstr>
      <vt:lpstr>Två intressanta årtal</vt:lpstr>
      <vt:lpstr>Årtalet 2012 Convention i Istanbul 2012 betydde att:</vt:lpstr>
      <vt:lpstr>Enkät till klubbar</vt:lpstr>
      <vt:lpstr>Enkäten visade: det bästa med Inner Wheel är att</vt:lpstr>
      <vt:lpstr>Den nya uppgiften!</vt:lpstr>
      <vt:lpstr>Hur rekrytera?</vt:lpstr>
      <vt:lpstr>Hur gör vi oss synliga?</vt:lpstr>
      <vt:lpstr>Vilka är våra nya medlemmar?</vt:lpstr>
      <vt:lpstr>Medlemsvård: ta hand om nya medlemmar och aktivera medlemmar</vt:lpstr>
      <vt:lpstr>Medlemsvård</vt:lpstr>
      <vt:lpstr>Vår klubb</vt:lpstr>
      <vt:lpstr>Hur kan jag som RP tillföra något till klubbarna? Min plan:</vt:lpstr>
      <vt:lpstr>Inner Wheel det naturliga valet!</vt:lpstr>
      <vt:lpstr>Inner Wheel Sverige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Vårt Inner Wheel</dc:title>
  <dc:creator>Asus</dc:creator>
  <cp:lastModifiedBy>Elisabeth</cp:lastModifiedBy>
  <cp:revision>23</cp:revision>
  <dcterms:created xsi:type="dcterms:W3CDTF">2017-06-11T09:49:11Z</dcterms:created>
  <dcterms:modified xsi:type="dcterms:W3CDTF">2017-06-28T17:22:51Z</dcterms:modified>
</cp:coreProperties>
</file>