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72" r:id="rId3"/>
    <p:sldId id="259" r:id="rId4"/>
    <p:sldId id="273" r:id="rId5"/>
    <p:sldId id="261" r:id="rId6"/>
    <p:sldId id="262" r:id="rId7"/>
    <p:sldId id="263" r:id="rId8"/>
    <p:sldId id="268" r:id="rId9"/>
    <p:sldId id="283" r:id="rId10"/>
    <p:sldId id="271" r:id="rId11"/>
    <p:sldId id="274" r:id="rId12"/>
    <p:sldId id="276" r:id="rId13"/>
    <p:sldId id="275" r:id="rId14"/>
    <p:sldId id="277" r:id="rId15"/>
    <p:sldId id="284" r:id="rId16"/>
    <p:sldId id="278" r:id="rId17"/>
    <p:sldId id="282" r:id="rId18"/>
    <p:sldId id="280" r:id="rId19"/>
    <p:sldId id="281" r:id="rId2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81">
          <p15:clr>
            <a:srgbClr val="A4A3A4"/>
          </p15:clr>
        </p15:guide>
        <p15:guide id="2" pos="15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43" d="100"/>
          <a:sy n="43" d="100"/>
        </p:scale>
        <p:origin x="-2928" y="-1446"/>
      </p:cViewPr>
      <p:guideLst>
        <p:guide orient="horz" pos="981"/>
        <p:guide pos="158"/>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p:scale>
          <a:sx n="100" d="100"/>
          <a:sy n="100" d="100"/>
        </p:scale>
        <p:origin x="-787" y="142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6A03D5-3373-46E2-9544-B1F8ED5C7372}" type="datetimeFigureOut">
              <a:rPr lang="sv-SE" smtClean="0"/>
              <a:pPr/>
              <a:t>2017-06-10</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4BEB0A-40F6-4B81-AFF9-22B4FA881D2A}" type="slidenum">
              <a:rPr lang="sv-SE" smtClean="0"/>
              <a:pPr/>
              <a:t>‹#›</a:t>
            </a:fld>
            <a:endParaRPr lang="sv-SE"/>
          </a:p>
        </p:txBody>
      </p:sp>
    </p:spTree>
    <p:extLst>
      <p:ext uri="{BB962C8B-B14F-4D97-AF65-F5344CB8AC3E}">
        <p14:creationId xmlns:p14="http://schemas.microsoft.com/office/powerpoint/2010/main" val="369270851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37CBFA-9A61-4E20-BED2-7DD624DDEAC7}" type="datetimeFigureOut">
              <a:rPr lang="sv-SE" smtClean="0"/>
              <a:pPr/>
              <a:t>2017-06-10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5C8429-CF7B-421A-A640-045A35236237}" type="slidenum">
              <a:rPr lang="sv-SE" smtClean="0"/>
              <a:pPr/>
              <a:t>‹#›</a:t>
            </a:fld>
            <a:endParaRPr lang="sv-SE"/>
          </a:p>
        </p:txBody>
      </p:sp>
    </p:spTree>
    <p:extLst>
      <p:ext uri="{BB962C8B-B14F-4D97-AF65-F5344CB8AC3E}">
        <p14:creationId xmlns:p14="http://schemas.microsoft.com/office/powerpoint/2010/main" val="176722259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smtClean="0"/>
          </a:p>
          <a:p>
            <a:r>
              <a:rPr lang="sv-SE" dirty="0" smtClean="0"/>
              <a:t>Den </a:t>
            </a:r>
            <a:r>
              <a:rPr lang="sv-SE" dirty="0"/>
              <a:t>totala kostnaden ex. moms blir per månad 4 700 (serverdrift) + 3 990 (förvaltning) +</a:t>
            </a:r>
          </a:p>
          <a:p>
            <a:r>
              <a:rPr lang="sv-SE" dirty="0"/>
              <a:t>1 590 (ticket) + 1920 (licensunderhåll) = 12 200, vilket per kvartal blir 36 600.</a:t>
            </a:r>
            <a:br>
              <a:rPr lang="sv-SE" dirty="0"/>
            </a:br>
            <a:r>
              <a:rPr lang="sv-SE" dirty="0"/>
              <a:t>Inte någon billig lösning. </a:t>
            </a:r>
          </a:p>
          <a:p>
            <a:endParaRPr lang="sv-SE" dirty="0"/>
          </a:p>
        </p:txBody>
      </p:sp>
      <p:sp>
        <p:nvSpPr>
          <p:cNvPr id="4" name="Platshållare för bildnummer 3"/>
          <p:cNvSpPr>
            <a:spLocks noGrp="1"/>
          </p:cNvSpPr>
          <p:nvPr>
            <p:ph type="sldNum" sz="quarter" idx="10"/>
          </p:nvPr>
        </p:nvSpPr>
        <p:spPr/>
        <p:txBody>
          <a:bodyPr/>
          <a:lstStyle/>
          <a:p>
            <a:fld id="{365C8429-CF7B-421A-A640-045A35236237}" type="slidenum">
              <a:rPr lang="sv-SE" smtClean="0"/>
              <a:pPr/>
              <a:t>6</a:t>
            </a:fld>
            <a:endParaRPr lang="sv-SE"/>
          </a:p>
        </p:txBody>
      </p:sp>
      <p:sp>
        <p:nvSpPr>
          <p:cNvPr id="5" name="Platshållare för sidhuvud 4"/>
          <p:cNvSpPr>
            <a:spLocks noGrp="1"/>
          </p:cNvSpPr>
          <p:nvPr>
            <p:ph type="hdr" sz="quarter" idx="11"/>
          </p:nvPr>
        </p:nvSpPr>
        <p:spPr/>
        <p:txBody>
          <a:bodyPr/>
          <a:lstStyle/>
          <a:p>
            <a:endParaRPr lang="sv-SE"/>
          </a:p>
        </p:txBody>
      </p:sp>
    </p:spTree>
    <p:extLst>
      <p:ext uri="{BB962C8B-B14F-4D97-AF65-F5344CB8AC3E}">
        <p14:creationId xmlns:p14="http://schemas.microsoft.com/office/powerpoint/2010/main" val="3617528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365C8429-CF7B-421A-A640-045A35236237}" type="slidenum">
              <a:rPr lang="sv-SE" smtClean="0"/>
              <a:pPr/>
              <a:t>7</a:t>
            </a:fld>
            <a:endParaRPr lang="sv-SE"/>
          </a:p>
        </p:txBody>
      </p:sp>
      <p:sp>
        <p:nvSpPr>
          <p:cNvPr id="5" name="Platshållare för sidhuvud 4"/>
          <p:cNvSpPr>
            <a:spLocks noGrp="1"/>
          </p:cNvSpPr>
          <p:nvPr>
            <p:ph type="hdr" sz="quarter" idx="11"/>
          </p:nvPr>
        </p:nvSpPr>
        <p:spPr/>
        <p:txBody>
          <a:bodyPr/>
          <a:lstStyle/>
          <a:p>
            <a:endParaRPr lang="sv-SE"/>
          </a:p>
        </p:txBody>
      </p:sp>
    </p:spTree>
    <p:extLst>
      <p:ext uri="{BB962C8B-B14F-4D97-AF65-F5344CB8AC3E}">
        <p14:creationId xmlns:p14="http://schemas.microsoft.com/office/powerpoint/2010/main" val="162144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66000DBB-0E34-4AB7-8300-C6A89D0C1165}" type="datetime1">
              <a:rPr lang="sv-SE" smtClean="0"/>
              <a:pPr/>
              <a:t>2017-06-10</a:t>
            </a:fld>
            <a:endParaRPr lang="sv-SE"/>
          </a:p>
        </p:txBody>
      </p:sp>
      <p:sp>
        <p:nvSpPr>
          <p:cNvPr id="5" name="Platshållare för sidfot 4"/>
          <p:cNvSpPr>
            <a:spLocks noGrp="1"/>
          </p:cNvSpPr>
          <p:nvPr>
            <p:ph type="ftr" sz="quarter" idx="11"/>
          </p:nvPr>
        </p:nvSpPr>
        <p:spPr/>
        <p:txBody>
          <a:bodyPr/>
          <a:lstStyle/>
          <a:p>
            <a:r>
              <a:rPr lang="sv-SE" smtClean="0"/>
              <a:t>IW Rådsmöte 2017-03-31            </a:t>
            </a:r>
            <a:endParaRPr lang="sv-SE"/>
          </a:p>
        </p:txBody>
      </p:sp>
      <p:sp>
        <p:nvSpPr>
          <p:cNvPr id="6" name="Platshållare för bildnummer 5"/>
          <p:cNvSpPr>
            <a:spLocks noGrp="1"/>
          </p:cNvSpPr>
          <p:nvPr>
            <p:ph type="sldNum" sz="quarter" idx="12"/>
          </p:nvPr>
        </p:nvSpPr>
        <p:spPr/>
        <p:txBody>
          <a:bodyPr/>
          <a:lstStyle/>
          <a:p>
            <a:fld id="{59580064-9C93-4CB6-B813-624093E60A67}"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E5BFDCE-26EC-4329-B096-56C7BB5F895B}" type="datetime1">
              <a:rPr lang="sv-SE" smtClean="0"/>
              <a:pPr/>
              <a:t>2017-06-10</a:t>
            </a:fld>
            <a:endParaRPr lang="sv-SE"/>
          </a:p>
        </p:txBody>
      </p:sp>
      <p:sp>
        <p:nvSpPr>
          <p:cNvPr id="5" name="Platshållare för sidfot 4"/>
          <p:cNvSpPr>
            <a:spLocks noGrp="1"/>
          </p:cNvSpPr>
          <p:nvPr>
            <p:ph type="ftr" sz="quarter" idx="11"/>
          </p:nvPr>
        </p:nvSpPr>
        <p:spPr/>
        <p:txBody>
          <a:bodyPr/>
          <a:lstStyle/>
          <a:p>
            <a:r>
              <a:rPr lang="sv-SE" smtClean="0"/>
              <a:t>IW Rådsmöte 2017-03-31            </a:t>
            </a:r>
            <a:endParaRPr lang="sv-SE"/>
          </a:p>
        </p:txBody>
      </p:sp>
      <p:sp>
        <p:nvSpPr>
          <p:cNvPr id="6" name="Platshållare för bildnummer 5"/>
          <p:cNvSpPr>
            <a:spLocks noGrp="1"/>
          </p:cNvSpPr>
          <p:nvPr>
            <p:ph type="sldNum" sz="quarter" idx="12"/>
          </p:nvPr>
        </p:nvSpPr>
        <p:spPr/>
        <p:txBody>
          <a:bodyPr/>
          <a:lstStyle/>
          <a:p>
            <a:fld id="{59580064-9C93-4CB6-B813-624093E60A67}"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0CB303F-4A40-4045-91CF-A289A71E1F9D}" type="datetime1">
              <a:rPr lang="sv-SE" smtClean="0"/>
              <a:pPr/>
              <a:t>2017-06-10</a:t>
            </a:fld>
            <a:endParaRPr lang="sv-SE"/>
          </a:p>
        </p:txBody>
      </p:sp>
      <p:sp>
        <p:nvSpPr>
          <p:cNvPr id="5" name="Platshållare för sidfot 4"/>
          <p:cNvSpPr>
            <a:spLocks noGrp="1"/>
          </p:cNvSpPr>
          <p:nvPr>
            <p:ph type="ftr" sz="quarter" idx="11"/>
          </p:nvPr>
        </p:nvSpPr>
        <p:spPr/>
        <p:txBody>
          <a:bodyPr/>
          <a:lstStyle/>
          <a:p>
            <a:r>
              <a:rPr lang="sv-SE" smtClean="0"/>
              <a:t>IW Rådsmöte 2017-03-31            </a:t>
            </a:r>
            <a:endParaRPr lang="sv-SE"/>
          </a:p>
        </p:txBody>
      </p:sp>
      <p:sp>
        <p:nvSpPr>
          <p:cNvPr id="6" name="Platshållare för bildnummer 5"/>
          <p:cNvSpPr>
            <a:spLocks noGrp="1"/>
          </p:cNvSpPr>
          <p:nvPr>
            <p:ph type="sldNum" sz="quarter" idx="12"/>
          </p:nvPr>
        </p:nvSpPr>
        <p:spPr/>
        <p:txBody>
          <a:bodyPr/>
          <a:lstStyle/>
          <a:p>
            <a:fld id="{59580064-9C93-4CB6-B813-624093E60A67}"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407D3FB-C383-4213-8951-DC39776F3AC8}" type="datetime1">
              <a:rPr lang="sv-SE" smtClean="0"/>
              <a:pPr/>
              <a:t>2017-06-10</a:t>
            </a:fld>
            <a:endParaRPr lang="sv-SE"/>
          </a:p>
        </p:txBody>
      </p:sp>
      <p:sp>
        <p:nvSpPr>
          <p:cNvPr id="5" name="Platshållare för sidfot 4"/>
          <p:cNvSpPr>
            <a:spLocks noGrp="1"/>
          </p:cNvSpPr>
          <p:nvPr>
            <p:ph type="ftr" sz="quarter" idx="11"/>
          </p:nvPr>
        </p:nvSpPr>
        <p:spPr/>
        <p:txBody>
          <a:bodyPr/>
          <a:lstStyle/>
          <a:p>
            <a:r>
              <a:rPr lang="sv-SE" smtClean="0"/>
              <a:t>IW Rådsmöte 2017-03-31            </a:t>
            </a:r>
            <a:endParaRPr lang="sv-SE"/>
          </a:p>
        </p:txBody>
      </p:sp>
      <p:sp>
        <p:nvSpPr>
          <p:cNvPr id="6" name="Platshållare för bildnummer 5"/>
          <p:cNvSpPr>
            <a:spLocks noGrp="1"/>
          </p:cNvSpPr>
          <p:nvPr>
            <p:ph type="sldNum" sz="quarter" idx="12"/>
          </p:nvPr>
        </p:nvSpPr>
        <p:spPr/>
        <p:txBody>
          <a:bodyPr/>
          <a:lstStyle/>
          <a:p>
            <a:fld id="{59580064-9C93-4CB6-B813-624093E60A67}"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167C8467-D876-4784-BA5C-A82741E3F3A8}" type="datetime1">
              <a:rPr lang="sv-SE" smtClean="0"/>
              <a:pPr/>
              <a:t>2017-06-10</a:t>
            </a:fld>
            <a:endParaRPr lang="sv-SE"/>
          </a:p>
        </p:txBody>
      </p:sp>
      <p:sp>
        <p:nvSpPr>
          <p:cNvPr id="5" name="Platshållare för sidfot 4"/>
          <p:cNvSpPr>
            <a:spLocks noGrp="1"/>
          </p:cNvSpPr>
          <p:nvPr>
            <p:ph type="ftr" sz="quarter" idx="11"/>
          </p:nvPr>
        </p:nvSpPr>
        <p:spPr/>
        <p:txBody>
          <a:bodyPr/>
          <a:lstStyle/>
          <a:p>
            <a:r>
              <a:rPr lang="sv-SE" smtClean="0"/>
              <a:t>IW Rådsmöte 2017-03-31            </a:t>
            </a:r>
            <a:endParaRPr lang="sv-SE"/>
          </a:p>
        </p:txBody>
      </p:sp>
      <p:sp>
        <p:nvSpPr>
          <p:cNvPr id="6" name="Platshållare för bildnummer 5"/>
          <p:cNvSpPr>
            <a:spLocks noGrp="1"/>
          </p:cNvSpPr>
          <p:nvPr>
            <p:ph type="sldNum" sz="quarter" idx="12"/>
          </p:nvPr>
        </p:nvSpPr>
        <p:spPr/>
        <p:txBody>
          <a:bodyPr/>
          <a:lstStyle/>
          <a:p>
            <a:fld id="{59580064-9C93-4CB6-B813-624093E60A67}"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CD44F284-4697-4588-99FD-B85F7D012EE1}" type="datetime1">
              <a:rPr lang="sv-SE" smtClean="0"/>
              <a:pPr/>
              <a:t>2017-06-10</a:t>
            </a:fld>
            <a:endParaRPr lang="sv-SE"/>
          </a:p>
        </p:txBody>
      </p:sp>
      <p:sp>
        <p:nvSpPr>
          <p:cNvPr id="6" name="Platshållare för sidfot 5"/>
          <p:cNvSpPr>
            <a:spLocks noGrp="1"/>
          </p:cNvSpPr>
          <p:nvPr>
            <p:ph type="ftr" sz="quarter" idx="11"/>
          </p:nvPr>
        </p:nvSpPr>
        <p:spPr/>
        <p:txBody>
          <a:bodyPr/>
          <a:lstStyle/>
          <a:p>
            <a:r>
              <a:rPr lang="sv-SE" smtClean="0"/>
              <a:t>IW Rådsmöte 2017-03-31            </a:t>
            </a:r>
            <a:endParaRPr lang="sv-SE"/>
          </a:p>
        </p:txBody>
      </p:sp>
      <p:sp>
        <p:nvSpPr>
          <p:cNvPr id="7" name="Platshållare för bildnummer 6"/>
          <p:cNvSpPr>
            <a:spLocks noGrp="1"/>
          </p:cNvSpPr>
          <p:nvPr>
            <p:ph type="sldNum" sz="quarter" idx="12"/>
          </p:nvPr>
        </p:nvSpPr>
        <p:spPr/>
        <p:txBody>
          <a:bodyPr/>
          <a:lstStyle/>
          <a:p>
            <a:fld id="{59580064-9C93-4CB6-B813-624093E60A67}"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0DA62B79-8644-49A1-93FE-EF9CCBC2AF34}" type="datetime1">
              <a:rPr lang="sv-SE" smtClean="0"/>
              <a:pPr/>
              <a:t>2017-06-10</a:t>
            </a:fld>
            <a:endParaRPr lang="sv-SE"/>
          </a:p>
        </p:txBody>
      </p:sp>
      <p:sp>
        <p:nvSpPr>
          <p:cNvPr id="8" name="Platshållare för sidfot 7"/>
          <p:cNvSpPr>
            <a:spLocks noGrp="1"/>
          </p:cNvSpPr>
          <p:nvPr>
            <p:ph type="ftr" sz="quarter" idx="11"/>
          </p:nvPr>
        </p:nvSpPr>
        <p:spPr/>
        <p:txBody>
          <a:bodyPr/>
          <a:lstStyle/>
          <a:p>
            <a:r>
              <a:rPr lang="sv-SE" smtClean="0"/>
              <a:t>IW Rådsmöte 2017-03-31            </a:t>
            </a:r>
            <a:endParaRPr lang="sv-SE"/>
          </a:p>
        </p:txBody>
      </p:sp>
      <p:sp>
        <p:nvSpPr>
          <p:cNvPr id="9" name="Platshållare för bildnummer 8"/>
          <p:cNvSpPr>
            <a:spLocks noGrp="1"/>
          </p:cNvSpPr>
          <p:nvPr>
            <p:ph type="sldNum" sz="quarter" idx="12"/>
          </p:nvPr>
        </p:nvSpPr>
        <p:spPr/>
        <p:txBody>
          <a:bodyPr/>
          <a:lstStyle/>
          <a:p>
            <a:fld id="{59580064-9C93-4CB6-B813-624093E60A67}"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291F3E5E-7620-428A-AE17-DE263166FE42}" type="datetime1">
              <a:rPr lang="sv-SE" smtClean="0"/>
              <a:pPr/>
              <a:t>2017-06-10</a:t>
            </a:fld>
            <a:endParaRPr lang="sv-SE"/>
          </a:p>
        </p:txBody>
      </p:sp>
      <p:sp>
        <p:nvSpPr>
          <p:cNvPr id="4" name="Platshållare för sidfot 3"/>
          <p:cNvSpPr>
            <a:spLocks noGrp="1"/>
          </p:cNvSpPr>
          <p:nvPr>
            <p:ph type="ftr" sz="quarter" idx="11"/>
          </p:nvPr>
        </p:nvSpPr>
        <p:spPr/>
        <p:txBody>
          <a:bodyPr/>
          <a:lstStyle/>
          <a:p>
            <a:r>
              <a:rPr lang="sv-SE" smtClean="0"/>
              <a:t>IW Rådsmöte 2017-03-31            </a:t>
            </a:r>
            <a:endParaRPr lang="sv-SE"/>
          </a:p>
        </p:txBody>
      </p:sp>
      <p:sp>
        <p:nvSpPr>
          <p:cNvPr id="5" name="Platshållare för bildnummer 4"/>
          <p:cNvSpPr>
            <a:spLocks noGrp="1"/>
          </p:cNvSpPr>
          <p:nvPr>
            <p:ph type="sldNum" sz="quarter" idx="12"/>
          </p:nvPr>
        </p:nvSpPr>
        <p:spPr/>
        <p:txBody>
          <a:bodyPr/>
          <a:lstStyle/>
          <a:p>
            <a:fld id="{59580064-9C93-4CB6-B813-624093E60A67}"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A3AD63-43CA-4AB6-998F-9AFB4BEBE68D}" type="datetime1">
              <a:rPr lang="sv-SE" smtClean="0"/>
              <a:pPr/>
              <a:t>2017-06-10</a:t>
            </a:fld>
            <a:endParaRPr lang="sv-SE"/>
          </a:p>
        </p:txBody>
      </p:sp>
      <p:sp>
        <p:nvSpPr>
          <p:cNvPr id="3" name="Platshållare för sidfot 2"/>
          <p:cNvSpPr>
            <a:spLocks noGrp="1"/>
          </p:cNvSpPr>
          <p:nvPr>
            <p:ph type="ftr" sz="quarter" idx="11"/>
          </p:nvPr>
        </p:nvSpPr>
        <p:spPr/>
        <p:txBody>
          <a:bodyPr/>
          <a:lstStyle/>
          <a:p>
            <a:r>
              <a:rPr lang="sv-SE" smtClean="0"/>
              <a:t>IW Rådsmöte 2017-03-31            </a:t>
            </a:r>
            <a:endParaRPr lang="sv-SE"/>
          </a:p>
        </p:txBody>
      </p:sp>
      <p:sp>
        <p:nvSpPr>
          <p:cNvPr id="4" name="Platshållare för bildnummer 3"/>
          <p:cNvSpPr>
            <a:spLocks noGrp="1"/>
          </p:cNvSpPr>
          <p:nvPr>
            <p:ph type="sldNum" sz="quarter" idx="12"/>
          </p:nvPr>
        </p:nvSpPr>
        <p:spPr/>
        <p:txBody>
          <a:bodyPr/>
          <a:lstStyle/>
          <a:p>
            <a:fld id="{59580064-9C93-4CB6-B813-624093E60A67}"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0BCACBE-1B7B-4634-896C-456FE5F4ECC3}" type="datetime1">
              <a:rPr lang="sv-SE" smtClean="0"/>
              <a:pPr/>
              <a:t>2017-06-10</a:t>
            </a:fld>
            <a:endParaRPr lang="sv-SE"/>
          </a:p>
        </p:txBody>
      </p:sp>
      <p:sp>
        <p:nvSpPr>
          <p:cNvPr id="6" name="Platshållare för sidfot 5"/>
          <p:cNvSpPr>
            <a:spLocks noGrp="1"/>
          </p:cNvSpPr>
          <p:nvPr>
            <p:ph type="ftr" sz="quarter" idx="11"/>
          </p:nvPr>
        </p:nvSpPr>
        <p:spPr/>
        <p:txBody>
          <a:bodyPr/>
          <a:lstStyle/>
          <a:p>
            <a:r>
              <a:rPr lang="sv-SE" smtClean="0"/>
              <a:t>IW Rådsmöte 2017-03-31            </a:t>
            </a:r>
            <a:endParaRPr lang="sv-SE"/>
          </a:p>
        </p:txBody>
      </p:sp>
      <p:sp>
        <p:nvSpPr>
          <p:cNvPr id="7" name="Platshållare för bildnummer 6"/>
          <p:cNvSpPr>
            <a:spLocks noGrp="1"/>
          </p:cNvSpPr>
          <p:nvPr>
            <p:ph type="sldNum" sz="quarter" idx="12"/>
          </p:nvPr>
        </p:nvSpPr>
        <p:spPr/>
        <p:txBody>
          <a:bodyPr/>
          <a:lstStyle/>
          <a:p>
            <a:fld id="{59580064-9C93-4CB6-B813-624093E60A67}"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1CBD0165-5565-4DF6-8B7F-0968AD0AEB22}" type="datetime1">
              <a:rPr lang="sv-SE" smtClean="0"/>
              <a:pPr/>
              <a:t>2017-06-10</a:t>
            </a:fld>
            <a:endParaRPr lang="sv-SE"/>
          </a:p>
        </p:txBody>
      </p:sp>
      <p:sp>
        <p:nvSpPr>
          <p:cNvPr id="6" name="Platshållare för sidfot 5"/>
          <p:cNvSpPr>
            <a:spLocks noGrp="1"/>
          </p:cNvSpPr>
          <p:nvPr>
            <p:ph type="ftr" sz="quarter" idx="11"/>
          </p:nvPr>
        </p:nvSpPr>
        <p:spPr/>
        <p:txBody>
          <a:bodyPr/>
          <a:lstStyle/>
          <a:p>
            <a:r>
              <a:rPr lang="sv-SE" smtClean="0"/>
              <a:t>IW Rådsmöte 2017-03-31            </a:t>
            </a:r>
            <a:endParaRPr lang="sv-SE"/>
          </a:p>
        </p:txBody>
      </p:sp>
      <p:sp>
        <p:nvSpPr>
          <p:cNvPr id="7" name="Platshållare för bildnummer 6"/>
          <p:cNvSpPr>
            <a:spLocks noGrp="1"/>
          </p:cNvSpPr>
          <p:nvPr>
            <p:ph type="sldNum" sz="quarter" idx="12"/>
          </p:nvPr>
        </p:nvSpPr>
        <p:spPr/>
        <p:txBody>
          <a:bodyPr/>
          <a:lstStyle/>
          <a:p>
            <a:fld id="{59580064-9C93-4CB6-B813-624093E60A67}"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1C4E2-03E8-44EC-BDEE-E8DBB5FFA774}" type="datetime1">
              <a:rPr lang="sv-SE" smtClean="0"/>
              <a:pPr/>
              <a:t>2017-06-10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IW Rådsmöte 2017-03-31            </a:t>
            </a: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80064-9C93-4CB6-B813-624093E60A67}"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llabolag.se/5565681524/100-procent-media-sandviken-ab"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InnerWheel_www-design2017.pdf"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700809"/>
            <a:ext cx="7772400" cy="1899642"/>
          </a:xfrm>
        </p:spPr>
        <p:txBody>
          <a:bodyPr/>
          <a:lstStyle/>
          <a:p>
            <a:r>
              <a:rPr lang="sv-SE" b="1" dirty="0" smtClean="0">
                <a:solidFill>
                  <a:schemeClr val="tx2"/>
                </a:solidFill>
              </a:rPr>
              <a:t>Inner Wheel Sverige</a:t>
            </a:r>
            <a:endParaRPr lang="sv-SE" b="1" dirty="0">
              <a:solidFill>
                <a:schemeClr val="tx2"/>
              </a:solidFill>
            </a:endParaRPr>
          </a:p>
        </p:txBody>
      </p:sp>
      <p:sp>
        <p:nvSpPr>
          <p:cNvPr id="3" name="Underrubrik 2"/>
          <p:cNvSpPr>
            <a:spLocks noGrp="1"/>
          </p:cNvSpPr>
          <p:nvPr>
            <p:ph type="subTitle" idx="1"/>
          </p:nvPr>
        </p:nvSpPr>
        <p:spPr>
          <a:xfrm>
            <a:off x="1371600" y="3501008"/>
            <a:ext cx="6400800" cy="2137792"/>
          </a:xfrm>
        </p:spPr>
        <p:txBody>
          <a:bodyPr>
            <a:normAutofit/>
          </a:bodyPr>
          <a:lstStyle/>
          <a:p>
            <a:r>
              <a:rPr lang="sv-SE" sz="4400" b="1" dirty="0" smtClean="0">
                <a:solidFill>
                  <a:schemeClr val="tx2"/>
                </a:solidFill>
              </a:rPr>
              <a:t>Byte av IT system</a:t>
            </a:r>
          </a:p>
          <a:p>
            <a:r>
              <a:rPr lang="sv-SE" sz="4400" b="1" dirty="0" smtClean="0">
                <a:solidFill>
                  <a:schemeClr val="tx2"/>
                </a:solidFill>
              </a:rPr>
              <a:t>2017-07-01</a:t>
            </a:r>
            <a:endParaRPr lang="sv-SE" sz="4400" b="1" dirty="0">
              <a:solidFill>
                <a:schemeClr val="tx2"/>
              </a:solidFill>
            </a:endParaRPr>
          </a:p>
        </p:txBody>
      </p:sp>
      <p:sp>
        <p:nvSpPr>
          <p:cNvPr id="4" name="Platshållare för bildnummer 3"/>
          <p:cNvSpPr>
            <a:spLocks noGrp="1"/>
          </p:cNvSpPr>
          <p:nvPr>
            <p:ph type="sldNum" sz="quarter" idx="12"/>
          </p:nvPr>
        </p:nvSpPr>
        <p:spPr/>
        <p:txBody>
          <a:bodyPr/>
          <a:lstStyle/>
          <a:p>
            <a:fld id="{59580064-9C93-4CB6-B813-624093E60A67}" type="slidenum">
              <a:rPr lang="sv-SE" smtClean="0"/>
              <a:pPr/>
              <a:t>1</a:t>
            </a:fld>
            <a:endParaRPr lang="sv-SE"/>
          </a:p>
        </p:txBody>
      </p:sp>
      <p:sp>
        <p:nvSpPr>
          <p:cNvPr id="5" name="Platshållare för sidfot 4"/>
          <p:cNvSpPr>
            <a:spLocks noGrp="1"/>
          </p:cNvSpPr>
          <p:nvPr>
            <p:ph type="ftr" sz="quarter" idx="11"/>
          </p:nvPr>
        </p:nvSpPr>
        <p:spPr/>
        <p:txBody>
          <a:bodyPr/>
          <a:lstStyle/>
          <a:p>
            <a:r>
              <a:rPr lang="sv-SE" smtClean="0"/>
              <a:t>IW Rådsmöte 2017-03-31            </a:t>
            </a:r>
            <a:endParaRPr lang="sv-SE"/>
          </a:p>
        </p:txBody>
      </p:sp>
      <p:pic>
        <p:nvPicPr>
          <p:cNvPr id="6" name="Bild 1" descr="Yellow Logo"/>
          <p:cNvPicPr>
            <a:picLocks noChangeAspect="1" noChangeArrowheads="1"/>
          </p:cNvPicPr>
          <p:nvPr/>
        </p:nvPicPr>
        <p:blipFill>
          <a:blip r:embed="rId2" cstate="print"/>
          <a:srcRect/>
          <a:stretch>
            <a:fillRect/>
          </a:stretch>
        </p:blipFill>
        <p:spPr bwMode="auto">
          <a:xfrm>
            <a:off x="250824" y="352575"/>
            <a:ext cx="792783" cy="772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Vem levererar detta?</a:t>
            </a:r>
            <a:endParaRPr lang="sv-SE" dirty="0"/>
          </a:p>
        </p:txBody>
      </p:sp>
      <p:sp>
        <p:nvSpPr>
          <p:cNvPr id="3" name="Platshållare för innehåll 2"/>
          <p:cNvSpPr>
            <a:spLocks noGrp="1"/>
          </p:cNvSpPr>
          <p:nvPr>
            <p:ph idx="1"/>
          </p:nvPr>
        </p:nvSpPr>
        <p:spPr>
          <a:xfrm>
            <a:off x="250825" y="1412776"/>
            <a:ext cx="8229600" cy="5184576"/>
          </a:xfrm>
        </p:spPr>
        <p:txBody>
          <a:bodyPr>
            <a:normAutofit/>
          </a:bodyPr>
          <a:lstStyle/>
          <a:p>
            <a:pPr marL="0" indent="0">
              <a:buNone/>
            </a:pPr>
            <a:r>
              <a:rPr lang="sv-SE" b="1" dirty="0" smtClean="0"/>
              <a:t>Företaget 100 procent media Sandviken AB</a:t>
            </a:r>
          </a:p>
          <a:p>
            <a:pPr marL="0" indent="0">
              <a:buNone/>
            </a:pPr>
            <a:endParaRPr lang="sv-SE" b="1" dirty="0" smtClean="0"/>
          </a:p>
          <a:p>
            <a:pPr>
              <a:buNone/>
            </a:pPr>
            <a:r>
              <a:rPr lang="sv-SE" dirty="0" smtClean="0"/>
              <a:t>Företaget finns sedan 1997 som AB sedan 1999</a:t>
            </a:r>
          </a:p>
          <a:p>
            <a:pPr>
              <a:buNone/>
            </a:pPr>
            <a:r>
              <a:rPr lang="sv-SE" sz="2800" dirty="0" smtClean="0">
                <a:hlinkClick r:id="rId2"/>
              </a:rPr>
              <a:t>100 procent media Sandviken företagsinformation</a:t>
            </a:r>
            <a:endParaRPr lang="sv-SE" sz="2800" dirty="0" smtClean="0"/>
          </a:p>
          <a:p>
            <a:pPr marL="0" indent="0">
              <a:buNone/>
            </a:pPr>
            <a:endParaRPr lang="sv-SE" sz="2800" dirty="0" smtClean="0"/>
          </a:p>
          <a:p>
            <a:pPr marL="0" indent="0">
              <a:buNone/>
            </a:pPr>
            <a:r>
              <a:rPr lang="sv-SE" sz="2800" dirty="0" smtClean="0"/>
              <a:t>Lena, Annika och Kerstin har träffat företaget och  </a:t>
            </a:r>
            <a:r>
              <a:rPr lang="sv-SE" sz="2800" dirty="0" err="1" smtClean="0"/>
              <a:t>ClubOnWeb</a:t>
            </a:r>
            <a:r>
              <a:rPr lang="sv-SE" sz="2800" dirty="0" smtClean="0"/>
              <a:t> personal har kontakt med företaget.    </a:t>
            </a:r>
            <a:endParaRPr lang="sv-SE" sz="2800" dirty="0" smtClean="0">
              <a:solidFill>
                <a:srgbClr val="FF0000"/>
              </a:solidFill>
            </a:endParaRPr>
          </a:p>
        </p:txBody>
      </p:sp>
      <p:sp>
        <p:nvSpPr>
          <p:cNvPr id="4" name="Platshållare för sidfot 3"/>
          <p:cNvSpPr>
            <a:spLocks noGrp="1"/>
          </p:cNvSpPr>
          <p:nvPr>
            <p:ph type="ftr" sz="quarter" idx="11"/>
          </p:nvPr>
        </p:nvSpPr>
        <p:spPr/>
        <p:txBody>
          <a:bodyPr/>
          <a:lstStyle/>
          <a:p>
            <a:r>
              <a:rPr lang="sv-SE" smtClean="0"/>
              <a:t>IW Rådsmöte 2017-03-31            </a:t>
            </a:r>
            <a:endParaRPr lang="sv-SE"/>
          </a:p>
        </p:txBody>
      </p:sp>
      <p:sp>
        <p:nvSpPr>
          <p:cNvPr id="5" name="Platshållare för bildnummer 4"/>
          <p:cNvSpPr>
            <a:spLocks noGrp="1"/>
          </p:cNvSpPr>
          <p:nvPr>
            <p:ph type="sldNum" sz="quarter" idx="12"/>
          </p:nvPr>
        </p:nvSpPr>
        <p:spPr/>
        <p:txBody>
          <a:bodyPr/>
          <a:lstStyle/>
          <a:p>
            <a:fld id="{59580064-9C93-4CB6-B813-624093E60A67}" type="slidenum">
              <a:rPr lang="sv-SE" smtClean="0"/>
              <a:pPr/>
              <a:t>10</a:t>
            </a:fld>
            <a:endParaRPr lang="sv-SE"/>
          </a:p>
        </p:txBody>
      </p:sp>
      <p:pic>
        <p:nvPicPr>
          <p:cNvPr id="6" name="Bild 1" descr="Yellow Logo"/>
          <p:cNvPicPr>
            <a:picLocks noChangeAspect="1" noChangeArrowheads="1"/>
          </p:cNvPicPr>
          <p:nvPr/>
        </p:nvPicPr>
        <p:blipFill>
          <a:blip r:embed="rId3" cstate="print"/>
          <a:srcRect/>
          <a:stretch>
            <a:fillRect/>
          </a:stretch>
        </p:blipFill>
        <p:spPr bwMode="auto">
          <a:xfrm>
            <a:off x="250824" y="212159"/>
            <a:ext cx="936799" cy="913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 vill ha beslut på:</a:t>
            </a:r>
            <a:endParaRPr lang="sv-SE" dirty="0"/>
          </a:p>
        </p:txBody>
      </p:sp>
      <p:sp>
        <p:nvSpPr>
          <p:cNvPr id="3" name="Platshållare för innehåll 2"/>
          <p:cNvSpPr>
            <a:spLocks noGrp="1"/>
          </p:cNvSpPr>
          <p:nvPr>
            <p:ph idx="1"/>
          </p:nvPr>
        </p:nvSpPr>
        <p:spPr>
          <a:xfrm>
            <a:off x="457200" y="1600200"/>
            <a:ext cx="8686800" cy="4525963"/>
          </a:xfrm>
        </p:spPr>
        <p:txBody>
          <a:bodyPr>
            <a:normAutofit/>
          </a:bodyPr>
          <a:lstStyle/>
          <a:p>
            <a:r>
              <a:rPr lang="sv-SE" dirty="0" smtClean="0"/>
              <a:t>Att offerten från 100 procent media i Sandviken AB accepteras</a:t>
            </a:r>
          </a:p>
          <a:p>
            <a:pPr lvl="1"/>
            <a:r>
              <a:rPr lang="sv-SE" dirty="0" smtClean="0"/>
              <a:t>Innebärande att hemsidan och medlemsregistret utvecklas hos dem till en kostnad av max 375 000 kr </a:t>
            </a:r>
            <a:r>
              <a:rPr lang="sv-SE" dirty="0" err="1" smtClean="0"/>
              <a:t>inkl</a:t>
            </a:r>
            <a:r>
              <a:rPr lang="sv-SE" dirty="0" smtClean="0"/>
              <a:t> moms (cirka 60 000 kr för hemsidan)</a:t>
            </a:r>
          </a:p>
          <a:p>
            <a:pPr lvl="1"/>
            <a:r>
              <a:rPr lang="sv-SE" dirty="0" smtClean="0"/>
              <a:t>Innebär att vi aktivt måste delta i arbetet med att utveckla systemen så de blir enlig våra krav</a:t>
            </a:r>
          </a:p>
          <a:p>
            <a:pPr lvl="1"/>
            <a:r>
              <a:rPr lang="sv-SE" dirty="0" smtClean="0"/>
              <a:t>Innebär också att företaget  får ansvar för drift och support av systemen (ca 45-55 000kr/år inkl moms.)</a:t>
            </a:r>
          </a:p>
        </p:txBody>
      </p:sp>
      <p:sp>
        <p:nvSpPr>
          <p:cNvPr id="4" name="Platshållare för sidfot 3"/>
          <p:cNvSpPr>
            <a:spLocks noGrp="1"/>
          </p:cNvSpPr>
          <p:nvPr>
            <p:ph type="ftr" sz="quarter" idx="11"/>
          </p:nvPr>
        </p:nvSpPr>
        <p:spPr/>
        <p:txBody>
          <a:bodyPr/>
          <a:lstStyle/>
          <a:p>
            <a:r>
              <a:rPr lang="sv-SE" smtClean="0"/>
              <a:t>IW Rådsmöte 2017-03-31            </a:t>
            </a:r>
            <a:endParaRPr lang="sv-SE"/>
          </a:p>
        </p:txBody>
      </p:sp>
      <p:sp>
        <p:nvSpPr>
          <p:cNvPr id="5" name="Platshållare för bildnummer 4"/>
          <p:cNvSpPr>
            <a:spLocks noGrp="1"/>
          </p:cNvSpPr>
          <p:nvPr>
            <p:ph type="sldNum" sz="quarter" idx="12"/>
          </p:nvPr>
        </p:nvSpPr>
        <p:spPr/>
        <p:txBody>
          <a:bodyPr/>
          <a:lstStyle/>
          <a:p>
            <a:fld id="{59580064-9C93-4CB6-B813-624093E60A67}" type="slidenum">
              <a:rPr lang="sv-SE" smtClean="0"/>
              <a:pPr/>
              <a:t>11</a:t>
            </a:fld>
            <a:endParaRPr lang="sv-SE"/>
          </a:p>
        </p:txBody>
      </p:sp>
      <p:pic>
        <p:nvPicPr>
          <p:cNvPr id="6" name="Bild 1" descr="Yellow Logo"/>
          <p:cNvPicPr>
            <a:picLocks noChangeAspect="1" noChangeArrowheads="1"/>
          </p:cNvPicPr>
          <p:nvPr/>
        </p:nvPicPr>
        <p:blipFill>
          <a:blip r:embed="rId2" cstate="print"/>
          <a:srcRect/>
          <a:stretch>
            <a:fillRect/>
          </a:stretch>
        </p:blipFill>
        <p:spPr bwMode="auto">
          <a:xfrm>
            <a:off x="467544" y="212158"/>
            <a:ext cx="936799" cy="913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p:cNvSpPr>
            <a:spLocks noGrp="1"/>
          </p:cNvSpPr>
          <p:nvPr>
            <p:ph type="ctrTitle"/>
          </p:nvPr>
        </p:nvSpPr>
        <p:spPr>
          <a:xfrm>
            <a:off x="611560" y="1125538"/>
            <a:ext cx="7772400" cy="1470025"/>
          </a:xfrm>
        </p:spPr>
        <p:txBody>
          <a:bodyPr/>
          <a:lstStyle/>
          <a:p>
            <a:r>
              <a:rPr lang="sv-SE" b="1" dirty="0" smtClean="0">
                <a:solidFill>
                  <a:schemeClr val="tx2"/>
                </a:solidFill>
              </a:rPr>
              <a:t>Svenska Inner Wheel Rådet</a:t>
            </a:r>
            <a:endParaRPr lang="sv-SE" b="1" dirty="0">
              <a:solidFill>
                <a:schemeClr val="tx2"/>
              </a:solidFill>
            </a:endParaRPr>
          </a:p>
        </p:txBody>
      </p:sp>
      <p:sp>
        <p:nvSpPr>
          <p:cNvPr id="11" name="Platshållare för text 10"/>
          <p:cNvSpPr>
            <a:spLocks noGrp="1"/>
          </p:cNvSpPr>
          <p:nvPr>
            <p:ph type="subTitle" idx="1"/>
          </p:nvPr>
        </p:nvSpPr>
        <p:spPr>
          <a:xfrm>
            <a:off x="755576" y="2564904"/>
            <a:ext cx="7344816" cy="1752600"/>
          </a:xfrm>
        </p:spPr>
        <p:txBody>
          <a:bodyPr>
            <a:normAutofit fontScale="92500" lnSpcReduction="20000"/>
          </a:bodyPr>
          <a:lstStyle/>
          <a:p>
            <a:r>
              <a:rPr lang="sv-SE" sz="4400" b="1" dirty="0" smtClean="0">
                <a:solidFill>
                  <a:schemeClr val="tx2"/>
                </a:solidFill>
              </a:rPr>
              <a:t>Rösta JA </a:t>
            </a:r>
          </a:p>
          <a:p>
            <a:r>
              <a:rPr lang="sv-SE" sz="4400" b="1" dirty="0" smtClean="0">
                <a:solidFill>
                  <a:schemeClr val="tx2"/>
                </a:solidFill>
              </a:rPr>
              <a:t>så att vi kan börja bygga våra nya system.</a:t>
            </a:r>
            <a:endParaRPr lang="sv-SE" sz="4400" b="1" dirty="0">
              <a:solidFill>
                <a:schemeClr val="tx2"/>
              </a:solidFill>
            </a:endParaRPr>
          </a:p>
        </p:txBody>
      </p:sp>
      <p:sp>
        <p:nvSpPr>
          <p:cNvPr id="4" name="Platshållare för sidfot 3"/>
          <p:cNvSpPr>
            <a:spLocks noGrp="1"/>
          </p:cNvSpPr>
          <p:nvPr>
            <p:ph type="ftr" sz="quarter" idx="11"/>
          </p:nvPr>
        </p:nvSpPr>
        <p:spPr/>
        <p:txBody>
          <a:bodyPr/>
          <a:lstStyle/>
          <a:p>
            <a:r>
              <a:rPr lang="sv-SE" smtClean="0"/>
              <a:t>IW Rådsmöte 2017-03-31            </a:t>
            </a:r>
            <a:endParaRPr lang="sv-SE"/>
          </a:p>
        </p:txBody>
      </p:sp>
      <p:sp>
        <p:nvSpPr>
          <p:cNvPr id="5" name="Platshållare för bildnummer 4"/>
          <p:cNvSpPr>
            <a:spLocks noGrp="1"/>
          </p:cNvSpPr>
          <p:nvPr>
            <p:ph type="sldNum" sz="quarter" idx="12"/>
          </p:nvPr>
        </p:nvSpPr>
        <p:spPr/>
        <p:txBody>
          <a:bodyPr/>
          <a:lstStyle/>
          <a:p>
            <a:fld id="{59580064-9C93-4CB6-B813-624093E60A67}" type="slidenum">
              <a:rPr lang="sv-SE" smtClean="0"/>
              <a:pPr/>
              <a:t>12</a:t>
            </a:fld>
            <a:endParaRPr lang="sv-SE"/>
          </a:p>
        </p:txBody>
      </p:sp>
      <p:pic>
        <p:nvPicPr>
          <p:cNvPr id="8" name="Bild 1" descr="Yellow Logo"/>
          <p:cNvPicPr>
            <a:picLocks noChangeAspect="1" noChangeArrowheads="1"/>
          </p:cNvPicPr>
          <p:nvPr/>
        </p:nvPicPr>
        <p:blipFill>
          <a:blip r:embed="rId2" cstate="print"/>
          <a:srcRect/>
          <a:stretch>
            <a:fillRect/>
          </a:stretch>
        </p:blipFill>
        <p:spPr bwMode="auto">
          <a:xfrm>
            <a:off x="467544" y="212158"/>
            <a:ext cx="936799" cy="913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Ett   </a:t>
            </a:r>
            <a:r>
              <a:rPr lang="sv-SE" b="1" dirty="0" smtClean="0"/>
              <a:t>JA</a:t>
            </a:r>
            <a:r>
              <a:rPr lang="sv-SE" dirty="0" smtClean="0"/>
              <a:t>  innebär för oss</a:t>
            </a:r>
            <a:endParaRPr lang="sv-SE" dirty="0"/>
          </a:p>
        </p:txBody>
      </p:sp>
      <p:sp>
        <p:nvSpPr>
          <p:cNvPr id="7" name="Platshållare för innehåll 6"/>
          <p:cNvSpPr>
            <a:spLocks noGrp="1"/>
          </p:cNvSpPr>
          <p:nvPr>
            <p:ph idx="1"/>
          </p:nvPr>
        </p:nvSpPr>
        <p:spPr/>
        <p:txBody>
          <a:bodyPr>
            <a:normAutofit lnSpcReduction="10000"/>
          </a:bodyPr>
          <a:lstStyle/>
          <a:p>
            <a:pPr algn="ctr">
              <a:buNone/>
            </a:pPr>
            <a:r>
              <a:rPr lang="sv-SE" sz="3600" dirty="0" smtClean="0"/>
              <a:t>Det är bråttom bara 3 månader</a:t>
            </a:r>
          </a:p>
          <a:p>
            <a:pPr algn="ctr">
              <a:buNone/>
            </a:pPr>
            <a:r>
              <a:rPr lang="sv-SE" dirty="0" smtClean="0"/>
              <a:t>Matrikeldata överförs maskinellt</a:t>
            </a:r>
          </a:p>
          <a:p>
            <a:pPr marL="0" indent="0" algn="ctr">
              <a:buNone/>
            </a:pPr>
            <a:r>
              <a:rPr lang="sv-SE" dirty="0" smtClean="0"/>
              <a:t>Material på hemsidan överförs manuellt av oss </a:t>
            </a:r>
            <a:r>
              <a:rPr lang="sv-SE" dirty="0" err="1" smtClean="0"/>
              <a:t>dvs</a:t>
            </a:r>
            <a:endParaRPr lang="sv-SE" dirty="0" smtClean="0"/>
          </a:p>
          <a:p>
            <a:pPr marL="0" indent="0" algn="ctr">
              <a:buNone/>
            </a:pPr>
            <a:r>
              <a:rPr lang="sv-SE" dirty="0" smtClean="0"/>
              <a:t>Alla rådet, distrikten och klubbarna måste bestämma vilket historiskt material de vill ha kvar, ladda ner det på sin egen dator (om det inte redan finns där) och sedan lägga upp det på nya hemsidan.</a:t>
            </a:r>
            <a:endParaRPr lang="sv-SE" dirty="0"/>
          </a:p>
        </p:txBody>
      </p:sp>
      <p:sp>
        <p:nvSpPr>
          <p:cNvPr id="4" name="Platshållare för sidfot 3"/>
          <p:cNvSpPr>
            <a:spLocks noGrp="1"/>
          </p:cNvSpPr>
          <p:nvPr>
            <p:ph type="ftr" sz="quarter" idx="11"/>
          </p:nvPr>
        </p:nvSpPr>
        <p:spPr/>
        <p:txBody>
          <a:bodyPr/>
          <a:lstStyle/>
          <a:p>
            <a:r>
              <a:rPr lang="sv-SE" smtClean="0"/>
              <a:t>IW Rådsmöte 2017-03-31            </a:t>
            </a:r>
            <a:endParaRPr lang="sv-SE"/>
          </a:p>
        </p:txBody>
      </p:sp>
      <p:sp>
        <p:nvSpPr>
          <p:cNvPr id="5" name="Platshållare för bildnummer 4"/>
          <p:cNvSpPr>
            <a:spLocks noGrp="1"/>
          </p:cNvSpPr>
          <p:nvPr>
            <p:ph type="sldNum" sz="quarter" idx="12"/>
          </p:nvPr>
        </p:nvSpPr>
        <p:spPr/>
        <p:txBody>
          <a:bodyPr/>
          <a:lstStyle/>
          <a:p>
            <a:fld id="{59580064-9C93-4CB6-B813-624093E60A67}" type="slidenum">
              <a:rPr lang="sv-SE" smtClean="0"/>
              <a:pPr/>
              <a:t>13</a:t>
            </a:fld>
            <a:endParaRPr lang="sv-SE"/>
          </a:p>
        </p:txBody>
      </p:sp>
      <p:pic>
        <p:nvPicPr>
          <p:cNvPr id="8" name="Bild 1" descr="Yellow Logo"/>
          <p:cNvPicPr>
            <a:picLocks noChangeAspect="1" noChangeArrowheads="1"/>
          </p:cNvPicPr>
          <p:nvPr/>
        </p:nvPicPr>
        <p:blipFill>
          <a:blip r:embed="rId2" cstate="print"/>
          <a:srcRect/>
          <a:stretch>
            <a:fillRect/>
          </a:stretch>
        </p:blipFill>
        <p:spPr bwMode="auto">
          <a:xfrm>
            <a:off x="250824" y="212159"/>
            <a:ext cx="936799" cy="913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Ett NEJ innebär att </a:t>
            </a:r>
            <a:endParaRPr lang="sv-SE" dirty="0"/>
          </a:p>
        </p:txBody>
      </p:sp>
      <p:sp>
        <p:nvSpPr>
          <p:cNvPr id="3" name="Platshållare för innehåll 2"/>
          <p:cNvSpPr>
            <a:spLocks noGrp="1"/>
          </p:cNvSpPr>
          <p:nvPr>
            <p:ph idx="1"/>
          </p:nvPr>
        </p:nvSpPr>
        <p:spPr/>
        <p:txBody>
          <a:bodyPr/>
          <a:lstStyle/>
          <a:p>
            <a:r>
              <a:rPr lang="sv-SE" dirty="0" smtClean="0"/>
              <a:t>Ingen hemsida eller medlemsregister efter den 2017-07-01</a:t>
            </a:r>
          </a:p>
        </p:txBody>
      </p:sp>
      <p:sp>
        <p:nvSpPr>
          <p:cNvPr id="4" name="Platshållare för sidfot 3"/>
          <p:cNvSpPr>
            <a:spLocks noGrp="1"/>
          </p:cNvSpPr>
          <p:nvPr>
            <p:ph type="ftr" sz="quarter" idx="11"/>
          </p:nvPr>
        </p:nvSpPr>
        <p:spPr/>
        <p:txBody>
          <a:bodyPr/>
          <a:lstStyle/>
          <a:p>
            <a:r>
              <a:rPr lang="sv-SE" smtClean="0"/>
              <a:t>IW Rådsmöte 2017-03-31            </a:t>
            </a:r>
            <a:endParaRPr lang="sv-SE"/>
          </a:p>
        </p:txBody>
      </p:sp>
      <p:sp>
        <p:nvSpPr>
          <p:cNvPr id="5" name="Platshållare för bildnummer 4"/>
          <p:cNvSpPr>
            <a:spLocks noGrp="1"/>
          </p:cNvSpPr>
          <p:nvPr>
            <p:ph type="sldNum" sz="quarter" idx="12"/>
          </p:nvPr>
        </p:nvSpPr>
        <p:spPr/>
        <p:txBody>
          <a:bodyPr/>
          <a:lstStyle/>
          <a:p>
            <a:fld id="{59580064-9C93-4CB6-B813-624093E60A67}" type="slidenum">
              <a:rPr lang="sv-SE" smtClean="0"/>
              <a:pPr/>
              <a:t>14</a:t>
            </a:fld>
            <a:endParaRPr lang="sv-SE"/>
          </a:p>
        </p:txBody>
      </p:sp>
      <p:pic>
        <p:nvPicPr>
          <p:cNvPr id="6" name="Bild 1" descr="Yellow Logo"/>
          <p:cNvPicPr>
            <a:picLocks noChangeAspect="1" noChangeArrowheads="1"/>
          </p:cNvPicPr>
          <p:nvPr/>
        </p:nvPicPr>
        <p:blipFill>
          <a:blip r:embed="rId2" cstate="print"/>
          <a:srcRect/>
          <a:stretch>
            <a:fillRect/>
          </a:stretch>
        </p:blipFill>
        <p:spPr bwMode="auto">
          <a:xfrm>
            <a:off x="250824" y="212159"/>
            <a:ext cx="936799" cy="913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Om cirka 7 år är</a:t>
            </a:r>
            <a:endParaRPr lang="sv-SE" dirty="0"/>
          </a:p>
        </p:txBody>
      </p:sp>
      <p:sp>
        <p:nvSpPr>
          <p:cNvPr id="3" name="Platshållare för innehåll 2"/>
          <p:cNvSpPr>
            <a:spLocks noGrp="1"/>
          </p:cNvSpPr>
          <p:nvPr>
            <p:ph idx="1"/>
          </p:nvPr>
        </p:nvSpPr>
        <p:spPr>
          <a:xfrm>
            <a:off x="457200" y="1600200"/>
            <a:ext cx="8219256" cy="4525963"/>
          </a:xfrm>
        </p:spPr>
        <p:txBody>
          <a:bodyPr/>
          <a:lstStyle/>
          <a:p>
            <a:r>
              <a:rPr lang="sv-SE" dirty="0" smtClean="0"/>
              <a:t>Nuvarande system troligen föråldrade </a:t>
            </a:r>
          </a:p>
          <a:p>
            <a:r>
              <a:rPr lang="sv-SE" dirty="0" smtClean="0"/>
              <a:t>Bara 125 000 kvar idag av avsatta medel</a:t>
            </a:r>
          </a:p>
          <a:p>
            <a:endParaRPr lang="sv-SE" dirty="0" smtClean="0"/>
          </a:p>
          <a:p>
            <a:r>
              <a:rPr lang="sv-SE" dirty="0" smtClean="0"/>
              <a:t>Förslag</a:t>
            </a:r>
          </a:p>
          <a:p>
            <a:pPr lvl="1"/>
            <a:r>
              <a:rPr lang="sv-SE" dirty="0" smtClean="0"/>
              <a:t>Ev. överskott av registeravgiften används till  IT Info-mötet  för distriktets IT-funktionär</a:t>
            </a:r>
          </a:p>
          <a:p>
            <a:pPr lvl="1"/>
            <a:r>
              <a:rPr lang="sv-SE" dirty="0" smtClean="0"/>
              <a:t>Ny fond byggs upp för framtida förändring av hemsida/medlemsregister</a:t>
            </a:r>
          </a:p>
          <a:p>
            <a:pPr marL="725488" indent="-285750">
              <a:buNone/>
            </a:pPr>
            <a:endParaRPr lang="sv-SE" sz="2400" dirty="0" smtClean="0"/>
          </a:p>
        </p:txBody>
      </p:sp>
      <p:sp>
        <p:nvSpPr>
          <p:cNvPr id="4" name="Platshållare för sidfot 3"/>
          <p:cNvSpPr>
            <a:spLocks noGrp="1"/>
          </p:cNvSpPr>
          <p:nvPr>
            <p:ph type="ftr" sz="quarter" idx="11"/>
          </p:nvPr>
        </p:nvSpPr>
        <p:spPr/>
        <p:txBody>
          <a:bodyPr/>
          <a:lstStyle/>
          <a:p>
            <a:r>
              <a:rPr lang="sv-SE" smtClean="0"/>
              <a:t>IW Rådsmöte 2017-03-31            </a:t>
            </a:r>
            <a:endParaRPr lang="sv-SE"/>
          </a:p>
        </p:txBody>
      </p:sp>
      <p:sp>
        <p:nvSpPr>
          <p:cNvPr id="5" name="Platshållare för bildnummer 4"/>
          <p:cNvSpPr>
            <a:spLocks noGrp="1"/>
          </p:cNvSpPr>
          <p:nvPr>
            <p:ph type="sldNum" sz="quarter" idx="12"/>
          </p:nvPr>
        </p:nvSpPr>
        <p:spPr/>
        <p:txBody>
          <a:bodyPr/>
          <a:lstStyle/>
          <a:p>
            <a:fld id="{59580064-9C93-4CB6-B813-624093E60A67}" type="slidenum">
              <a:rPr lang="sv-SE" smtClean="0"/>
              <a:pPr/>
              <a:t>15</a:t>
            </a:fld>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sz="6000" b="1" dirty="0" smtClean="0">
                <a:solidFill>
                  <a:schemeClr val="tx2"/>
                </a:solidFill>
              </a:rPr>
              <a:t>Tack!</a:t>
            </a:r>
            <a:br>
              <a:rPr lang="sv-SE" sz="6000" b="1" dirty="0" smtClean="0">
                <a:solidFill>
                  <a:schemeClr val="tx2"/>
                </a:solidFill>
              </a:rPr>
            </a:br>
            <a:r>
              <a:rPr lang="sv-SE" sz="6000" b="1" dirty="0">
                <a:solidFill>
                  <a:schemeClr val="tx2"/>
                </a:solidFill>
              </a:rPr>
              <a:t/>
            </a:r>
            <a:br>
              <a:rPr lang="sv-SE" sz="6000" b="1" dirty="0">
                <a:solidFill>
                  <a:schemeClr val="tx2"/>
                </a:solidFill>
              </a:rPr>
            </a:br>
            <a:r>
              <a:rPr lang="sv-SE" sz="4000" b="1" dirty="0" smtClean="0">
                <a:solidFill>
                  <a:schemeClr val="tx2"/>
                </a:solidFill>
              </a:rPr>
              <a:t>säger</a:t>
            </a:r>
            <a:r>
              <a:rPr lang="sv-SE" sz="6000" b="1" dirty="0" smtClean="0">
                <a:solidFill>
                  <a:schemeClr val="tx2"/>
                </a:solidFill>
              </a:rPr>
              <a:t/>
            </a:r>
            <a:br>
              <a:rPr lang="sv-SE" sz="6000" b="1" dirty="0" smtClean="0">
                <a:solidFill>
                  <a:schemeClr val="tx2"/>
                </a:solidFill>
              </a:rPr>
            </a:br>
            <a:r>
              <a:rPr lang="sv-SE" sz="4000" b="1" dirty="0" smtClean="0">
                <a:solidFill>
                  <a:schemeClr val="tx2"/>
                </a:solidFill>
              </a:rPr>
              <a:t>arbetsgruppen för nytt IT-stöd </a:t>
            </a:r>
            <a:endParaRPr lang="sv-SE" sz="4000" b="1" dirty="0">
              <a:solidFill>
                <a:schemeClr val="tx2"/>
              </a:solidFill>
            </a:endParaRPr>
          </a:p>
        </p:txBody>
      </p:sp>
      <p:sp>
        <p:nvSpPr>
          <p:cNvPr id="4" name="Platshållare för sidfot 3"/>
          <p:cNvSpPr>
            <a:spLocks noGrp="1"/>
          </p:cNvSpPr>
          <p:nvPr>
            <p:ph type="ftr" sz="quarter" idx="11"/>
          </p:nvPr>
        </p:nvSpPr>
        <p:spPr/>
        <p:txBody>
          <a:bodyPr/>
          <a:lstStyle/>
          <a:p>
            <a:r>
              <a:rPr lang="sv-SE" smtClean="0"/>
              <a:t>IW Rådsmöte 2017-03-31            </a:t>
            </a:r>
            <a:endParaRPr lang="sv-SE"/>
          </a:p>
        </p:txBody>
      </p:sp>
      <p:sp>
        <p:nvSpPr>
          <p:cNvPr id="5" name="Platshållare för bildnummer 4"/>
          <p:cNvSpPr>
            <a:spLocks noGrp="1"/>
          </p:cNvSpPr>
          <p:nvPr>
            <p:ph type="sldNum" sz="quarter" idx="12"/>
          </p:nvPr>
        </p:nvSpPr>
        <p:spPr/>
        <p:txBody>
          <a:bodyPr/>
          <a:lstStyle/>
          <a:p>
            <a:fld id="{59580064-9C93-4CB6-B813-624093E60A67}" type="slidenum">
              <a:rPr lang="sv-SE" smtClean="0"/>
              <a:pPr/>
              <a:t>16</a:t>
            </a:fld>
            <a:endParaRPr lang="sv-SE"/>
          </a:p>
        </p:txBody>
      </p:sp>
      <p:pic>
        <p:nvPicPr>
          <p:cNvPr id="6" name="Bild 1" descr="Yellow Logo"/>
          <p:cNvPicPr>
            <a:picLocks noChangeAspect="1" noChangeArrowheads="1"/>
          </p:cNvPicPr>
          <p:nvPr/>
        </p:nvPicPr>
        <p:blipFill>
          <a:blip r:embed="rId2" cstate="print"/>
          <a:srcRect/>
          <a:stretch>
            <a:fillRect/>
          </a:stretch>
        </p:blipFill>
        <p:spPr bwMode="auto">
          <a:xfrm>
            <a:off x="250824" y="212159"/>
            <a:ext cx="936799" cy="913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dirty="0" smtClean="0"/>
              <a:t>Smakprov på hemsidan</a:t>
            </a:r>
            <a:endParaRPr lang="sv-SE" dirty="0">
              <a:solidFill>
                <a:srgbClr val="FF0000"/>
              </a:solidFill>
            </a:endParaRPr>
          </a:p>
        </p:txBody>
      </p:sp>
      <p:sp>
        <p:nvSpPr>
          <p:cNvPr id="3" name="Underrubrik 2"/>
          <p:cNvSpPr>
            <a:spLocks noGrp="1"/>
          </p:cNvSpPr>
          <p:nvPr>
            <p:ph type="subTitle" idx="1"/>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smtClean="0"/>
              <a:t>IW Rådsmöte 2017-03-31            </a:t>
            </a:r>
            <a:endParaRPr lang="sv-SE"/>
          </a:p>
        </p:txBody>
      </p:sp>
      <p:sp>
        <p:nvSpPr>
          <p:cNvPr id="5" name="Platshållare för bildnummer 4"/>
          <p:cNvSpPr>
            <a:spLocks noGrp="1"/>
          </p:cNvSpPr>
          <p:nvPr>
            <p:ph type="sldNum" sz="quarter" idx="12"/>
          </p:nvPr>
        </p:nvSpPr>
        <p:spPr/>
        <p:txBody>
          <a:bodyPr/>
          <a:lstStyle/>
          <a:p>
            <a:fld id="{59580064-9C93-4CB6-B813-624093E60A67}" type="slidenum">
              <a:rPr lang="sv-SE" smtClean="0"/>
              <a:pPr/>
              <a:t>17</a:t>
            </a:fld>
            <a:endParaRPr lang="sv-S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stretch>
            <a:fillRect/>
          </a:stretch>
        </p:blipFill>
        <p:spPr>
          <a:xfrm>
            <a:off x="-756592" y="401708"/>
            <a:ext cx="10541065" cy="6187442"/>
          </a:xfrm>
          <a:prstGeom prst="rect">
            <a:avLst/>
          </a:prstGeom>
        </p:spPr>
      </p:pic>
      <p:sp>
        <p:nvSpPr>
          <p:cNvPr id="3" name="Platshållare för bildnummer 2"/>
          <p:cNvSpPr>
            <a:spLocks noGrp="1"/>
          </p:cNvSpPr>
          <p:nvPr>
            <p:ph type="sldNum" sz="quarter" idx="12"/>
          </p:nvPr>
        </p:nvSpPr>
        <p:spPr/>
        <p:txBody>
          <a:bodyPr/>
          <a:lstStyle/>
          <a:p>
            <a:fld id="{59580064-9C93-4CB6-B813-624093E60A67}" type="slidenum">
              <a:rPr lang="sv-SE" smtClean="0"/>
              <a:pPr/>
              <a:t>18</a:t>
            </a:fld>
            <a:endParaRPr lang="sv-SE"/>
          </a:p>
        </p:txBody>
      </p:sp>
      <p:sp>
        <p:nvSpPr>
          <p:cNvPr id="4" name="Platshållare för sidfot 3"/>
          <p:cNvSpPr>
            <a:spLocks noGrp="1"/>
          </p:cNvSpPr>
          <p:nvPr>
            <p:ph type="ftr" sz="quarter" idx="11"/>
          </p:nvPr>
        </p:nvSpPr>
        <p:spPr/>
        <p:txBody>
          <a:bodyPr/>
          <a:lstStyle/>
          <a:p>
            <a:r>
              <a:rPr lang="sv-SE" smtClean="0"/>
              <a:t>IW Rådsmöte 2017-03-31            </a:t>
            </a:r>
            <a:endParaRPr lang="sv-SE"/>
          </a:p>
        </p:txBody>
      </p:sp>
    </p:spTree>
    <p:extLst>
      <p:ext uri="{BB962C8B-B14F-4D97-AF65-F5344CB8AC3E}">
        <p14:creationId xmlns:p14="http://schemas.microsoft.com/office/powerpoint/2010/main" val="3140277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stretch>
            <a:fillRect/>
          </a:stretch>
        </p:blipFill>
        <p:spPr>
          <a:xfrm>
            <a:off x="0" y="123277"/>
            <a:ext cx="9144000" cy="4554046"/>
          </a:xfrm>
          <a:prstGeom prst="rect">
            <a:avLst/>
          </a:prstGeom>
        </p:spPr>
      </p:pic>
      <p:pic>
        <p:nvPicPr>
          <p:cNvPr id="5" name="Bildobjekt 4"/>
          <p:cNvPicPr>
            <a:picLocks noChangeAspect="1"/>
          </p:cNvPicPr>
          <p:nvPr/>
        </p:nvPicPr>
        <p:blipFill>
          <a:blip r:embed="rId3" cstate="print"/>
          <a:stretch>
            <a:fillRect/>
          </a:stretch>
        </p:blipFill>
        <p:spPr>
          <a:xfrm>
            <a:off x="4572000" y="1881188"/>
            <a:ext cx="3807619" cy="3076575"/>
          </a:xfrm>
          <a:prstGeom prst="rect">
            <a:avLst/>
          </a:prstGeom>
        </p:spPr>
      </p:pic>
      <p:sp>
        <p:nvSpPr>
          <p:cNvPr id="6" name="textruta 5"/>
          <p:cNvSpPr txBox="1"/>
          <p:nvPr/>
        </p:nvSpPr>
        <p:spPr>
          <a:xfrm>
            <a:off x="422032" y="5328138"/>
            <a:ext cx="7781192" cy="369332"/>
          </a:xfrm>
          <a:prstGeom prst="rect">
            <a:avLst/>
          </a:prstGeom>
          <a:noFill/>
        </p:spPr>
        <p:txBody>
          <a:bodyPr wrap="square" rtlCol="0">
            <a:spAutoFit/>
          </a:bodyPr>
          <a:lstStyle/>
          <a:p>
            <a:r>
              <a:rPr lang="sv-SE" dirty="0"/>
              <a:t>På ingångssidan presenteras IW för alla besökare. Allmän text.</a:t>
            </a:r>
          </a:p>
        </p:txBody>
      </p:sp>
      <p:pic>
        <p:nvPicPr>
          <p:cNvPr id="7" name="Bildobjekt 6"/>
          <p:cNvPicPr>
            <a:picLocks noChangeAspect="1"/>
          </p:cNvPicPr>
          <p:nvPr/>
        </p:nvPicPr>
        <p:blipFill>
          <a:blip r:embed="rId4" cstate="print"/>
          <a:stretch>
            <a:fillRect/>
          </a:stretch>
        </p:blipFill>
        <p:spPr>
          <a:xfrm>
            <a:off x="-456423" y="447319"/>
            <a:ext cx="9802498" cy="5250151"/>
          </a:xfrm>
          <a:prstGeom prst="rect">
            <a:avLst/>
          </a:prstGeom>
        </p:spPr>
      </p:pic>
      <p:sp>
        <p:nvSpPr>
          <p:cNvPr id="8" name="Platshållare för bildnummer 7"/>
          <p:cNvSpPr>
            <a:spLocks noGrp="1"/>
          </p:cNvSpPr>
          <p:nvPr>
            <p:ph type="sldNum" sz="quarter" idx="12"/>
          </p:nvPr>
        </p:nvSpPr>
        <p:spPr/>
        <p:txBody>
          <a:bodyPr/>
          <a:lstStyle/>
          <a:p>
            <a:fld id="{59580064-9C93-4CB6-B813-624093E60A67}" type="slidenum">
              <a:rPr lang="sv-SE" smtClean="0"/>
              <a:pPr/>
              <a:t>19</a:t>
            </a:fld>
            <a:endParaRPr lang="sv-SE"/>
          </a:p>
        </p:txBody>
      </p:sp>
      <p:sp>
        <p:nvSpPr>
          <p:cNvPr id="9" name="Platshållare för sidfot 8"/>
          <p:cNvSpPr>
            <a:spLocks noGrp="1"/>
          </p:cNvSpPr>
          <p:nvPr>
            <p:ph type="ftr" sz="quarter" idx="11"/>
          </p:nvPr>
        </p:nvSpPr>
        <p:spPr/>
        <p:txBody>
          <a:bodyPr/>
          <a:lstStyle/>
          <a:p>
            <a:r>
              <a:rPr lang="sv-SE" smtClean="0"/>
              <a:t>IW Rådsmöte 2017-03-31            </a:t>
            </a:r>
            <a:endParaRPr lang="sv-SE"/>
          </a:p>
        </p:txBody>
      </p:sp>
    </p:spTree>
    <p:extLst>
      <p:ext uri="{BB962C8B-B14F-4D97-AF65-F5344CB8AC3E}">
        <p14:creationId xmlns:p14="http://schemas.microsoft.com/office/powerpoint/2010/main" val="1006690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Nu mot nya mål</a:t>
            </a:r>
            <a:endParaRPr lang="sv-SE" dirty="0"/>
          </a:p>
        </p:txBody>
      </p:sp>
      <p:sp>
        <p:nvSpPr>
          <p:cNvPr id="6" name="Platshållare för innehåll 5"/>
          <p:cNvSpPr>
            <a:spLocks noGrp="1"/>
          </p:cNvSpPr>
          <p:nvPr>
            <p:ph idx="1"/>
          </p:nvPr>
        </p:nvSpPr>
        <p:spPr>
          <a:xfrm>
            <a:off x="457200" y="1556792"/>
            <a:ext cx="8229600" cy="4569371"/>
          </a:xfrm>
        </p:spPr>
        <p:txBody>
          <a:bodyPr>
            <a:normAutofit/>
          </a:bodyPr>
          <a:lstStyle/>
          <a:p>
            <a:pPr>
              <a:buNone/>
            </a:pPr>
            <a:endParaRPr lang="sv-SE" dirty="0" smtClean="0"/>
          </a:p>
          <a:p>
            <a:pPr>
              <a:buNone/>
            </a:pPr>
            <a:endParaRPr lang="sv-SE" dirty="0" smtClean="0"/>
          </a:p>
          <a:p>
            <a:pPr>
              <a:buNone/>
            </a:pPr>
            <a:endParaRPr lang="sv-SE" dirty="0" smtClean="0"/>
          </a:p>
          <a:p>
            <a:pPr>
              <a:buNone/>
            </a:pPr>
            <a:r>
              <a:rPr lang="sv-SE" sz="4400" dirty="0" smtClean="0"/>
              <a:t>Många har erbjudit sina tjänster</a:t>
            </a:r>
          </a:p>
          <a:p>
            <a:pPr>
              <a:buNone/>
            </a:pPr>
            <a:endParaRPr lang="sv-SE" sz="4400" dirty="0" smtClean="0"/>
          </a:p>
          <a:p>
            <a:pPr>
              <a:buNone/>
            </a:pPr>
            <a:endParaRPr lang="sv-SE" sz="4400" dirty="0" smtClean="0"/>
          </a:p>
          <a:p>
            <a:pPr lvl="1"/>
            <a:endParaRPr lang="sv-SE" dirty="0" smtClean="0"/>
          </a:p>
          <a:p>
            <a:pPr lvl="1"/>
            <a:endParaRPr lang="sv-SE" dirty="0"/>
          </a:p>
        </p:txBody>
      </p:sp>
      <p:sp>
        <p:nvSpPr>
          <p:cNvPr id="3" name="Platshållare för sidfot 2"/>
          <p:cNvSpPr>
            <a:spLocks noGrp="1"/>
          </p:cNvSpPr>
          <p:nvPr>
            <p:ph type="ftr" sz="quarter" idx="11"/>
          </p:nvPr>
        </p:nvSpPr>
        <p:spPr/>
        <p:txBody>
          <a:bodyPr/>
          <a:lstStyle/>
          <a:p>
            <a:r>
              <a:rPr lang="sv-SE" smtClean="0"/>
              <a:t>IW Rådsmöte 2017-03-31            </a:t>
            </a:r>
            <a:endParaRPr lang="sv-SE"/>
          </a:p>
        </p:txBody>
      </p:sp>
      <p:sp>
        <p:nvSpPr>
          <p:cNvPr id="4" name="Platshållare för bildnummer 3"/>
          <p:cNvSpPr>
            <a:spLocks noGrp="1"/>
          </p:cNvSpPr>
          <p:nvPr>
            <p:ph type="sldNum" sz="quarter" idx="12"/>
          </p:nvPr>
        </p:nvSpPr>
        <p:spPr/>
        <p:txBody>
          <a:bodyPr/>
          <a:lstStyle/>
          <a:p>
            <a:fld id="{59580064-9C93-4CB6-B813-624093E60A67}" type="slidenum">
              <a:rPr lang="sv-SE" smtClean="0"/>
              <a:pPr/>
              <a:t>2</a:t>
            </a:fld>
            <a:endParaRPr lang="sv-SE"/>
          </a:p>
        </p:txBody>
      </p:sp>
      <p:pic>
        <p:nvPicPr>
          <p:cNvPr id="5" name="Bild 1" descr="Yellow Logo"/>
          <p:cNvPicPr>
            <a:picLocks noChangeAspect="1" noChangeArrowheads="1"/>
          </p:cNvPicPr>
          <p:nvPr/>
        </p:nvPicPr>
        <p:blipFill>
          <a:blip r:embed="rId2" cstate="print"/>
          <a:srcRect/>
          <a:stretch>
            <a:fillRect/>
          </a:stretch>
        </p:blipFill>
        <p:spPr bwMode="auto">
          <a:xfrm>
            <a:off x="467544" y="353253"/>
            <a:ext cx="792088" cy="772286"/>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Vårt framtida IT stöd</a:t>
            </a:r>
            <a:endParaRPr lang="sv-SE" dirty="0"/>
          </a:p>
        </p:txBody>
      </p:sp>
      <p:sp>
        <p:nvSpPr>
          <p:cNvPr id="3" name="textruta 2"/>
          <p:cNvSpPr txBox="1"/>
          <p:nvPr/>
        </p:nvSpPr>
        <p:spPr>
          <a:xfrm>
            <a:off x="611188" y="1545333"/>
            <a:ext cx="7632848" cy="4031873"/>
          </a:xfrm>
          <a:prstGeom prst="rect">
            <a:avLst/>
          </a:prstGeom>
          <a:noFill/>
        </p:spPr>
        <p:txBody>
          <a:bodyPr wrap="square" rtlCol="0">
            <a:spAutoFit/>
          </a:bodyPr>
          <a:lstStyle/>
          <a:p>
            <a:r>
              <a:rPr lang="sv-SE" sz="3200" dirty="0" smtClean="0"/>
              <a:t>Två förslag</a:t>
            </a:r>
          </a:p>
          <a:p>
            <a:r>
              <a:rPr lang="sv-SE" sz="3200" dirty="0" smtClean="0"/>
              <a:t>Fortsätta med  ny version av </a:t>
            </a:r>
            <a:r>
              <a:rPr lang="sv-SE" sz="3200" dirty="0" err="1" smtClean="0"/>
              <a:t>Episerver</a:t>
            </a:r>
            <a:r>
              <a:rPr lang="sv-SE" sz="3200" dirty="0" smtClean="0"/>
              <a:t> och nuvarande medlemsregister  </a:t>
            </a:r>
          </a:p>
          <a:p>
            <a:r>
              <a:rPr lang="sv-SE" sz="3200" dirty="0" smtClean="0"/>
              <a:t>                         av arbetsgruppen förkastat</a:t>
            </a:r>
          </a:p>
          <a:p>
            <a:endParaRPr lang="sv-SE" sz="3200" dirty="0" smtClean="0"/>
          </a:p>
          <a:p>
            <a:r>
              <a:rPr lang="sv-SE" sz="3200" dirty="0" smtClean="0"/>
              <a:t>Ny enklare hemsida och nytt medlemsregister </a:t>
            </a:r>
          </a:p>
          <a:p>
            <a:r>
              <a:rPr lang="sv-SE" sz="3200" dirty="0" smtClean="0"/>
              <a:t>   Vill arbetsgruppen satsa  på   </a:t>
            </a:r>
            <a:endParaRPr lang="sv-SE" sz="3200" dirty="0"/>
          </a:p>
        </p:txBody>
      </p:sp>
      <p:sp>
        <p:nvSpPr>
          <p:cNvPr id="13" name="Höger 12"/>
          <p:cNvSpPr/>
          <p:nvPr/>
        </p:nvSpPr>
        <p:spPr>
          <a:xfrm rot="10800000">
            <a:off x="1331640" y="3068960"/>
            <a:ext cx="1152128"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0000"/>
              </a:solidFill>
            </a:endParaRPr>
          </a:p>
        </p:txBody>
      </p:sp>
      <p:sp>
        <p:nvSpPr>
          <p:cNvPr id="14" name="Höger 13"/>
          <p:cNvSpPr/>
          <p:nvPr/>
        </p:nvSpPr>
        <p:spPr>
          <a:xfrm>
            <a:off x="6228184" y="4437112"/>
            <a:ext cx="1512168" cy="57606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p:cNvSpPr/>
          <p:nvPr/>
        </p:nvSpPr>
        <p:spPr>
          <a:xfrm>
            <a:off x="3563888" y="5445224"/>
            <a:ext cx="1858201" cy="769441"/>
          </a:xfrm>
          <a:prstGeom prst="rect">
            <a:avLst/>
          </a:prstGeom>
        </p:spPr>
        <p:txBody>
          <a:bodyPr wrap="none">
            <a:spAutoFit/>
          </a:bodyPr>
          <a:lstStyle/>
          <a:p>
            <a:pPr lvl="0"/>
            <a:r>
              <a:rPr lang="sv-SE" sz="4400" dirty="0" smtClean="0">
                <a:solidFill>
                  <a:prstClr val="black"/>
                </a:solidFill>
              </a:rPr>
              <a:t>Varför?</a:t>
            </a:r>
            <a:endParaRPr lang="sv-SE" sz="4400" dirty="0">
              <a:solidFill>
                <a:prstClr val="black"/>
              </a:solidFill>
            </a:endParaRPr>
          </a:p>
        </p:txBody>
      </p:sp>
      <p:sp>
        <p:nvSpPr>
          <p:cNvPr id="17" name="Platshållare för bildnummer 16"/>
          <p:cNvSpPr>
            <a:spLocks noGrp="1"/>
          </p:cNvSpPr>
          <p:nvPr>
            <p:ph type="sldNum" sz="quarter" idx="12"/>
          </p:nvPr>
        </p:nvSpPr>
        <p:spPr/>
        <p:txBody>
          <a:bodyPr/>
          <a:lstStyle/>
          <a:p>
            <a:fld id="{59580064-9C93-4CB6-B813-624093E60A67}" type="slidenum">
              <a:rPr lang="sv-SE" smtClean="0"/>
              <a:pPr/>
              <a:t>3</a:t>
            </a:fld>
            <a:endParaRPr lang="sv-SE"/>
          </a:p>
        </p:txBody>
      </p:sp>
      <p:sp>
        <p:nvSpPr>
          <p:cNvPr id="18" name="Platshållare för sidfot 17"/>
          <p:cNvSpPr>
            <a:spLocks noGrp="1"/>
          </p:cNvSpPr>
          <p:nvPr>
            <p:ph type="ftr" sz="quarter" idx="11"/>
          </p:nvPr>
        </p:nvSpPr>
        <p:spPr/>
        <p:txBody>
          <a:bodyPr/>
          <a:lstStyle/>
          <a:p>
            <a:r>
              <a:rPr lang="sv-SE" smtClean="0"/>
              <a:t>IW Rådsmöte 2017-03-31            </a:t>
            </a:r>
            <a:endParaRPr lang="sv-SE"/>
          </a:p>
        </p:txBody>
      </p:sp>
      <p:pic>
        <p:nvPicPr>
          <p:cNvPr id="19" name="Bild 1" descr="Yellow Logo"/>
          <p:cNvPicPr>
            <a:picLocks noChangeAspect="1" noChangeArrowheads="1"/>
          </p:cNvPicPr>
          <p:nvPr/>
        </p:nvPicPr>
        <p:blipFill>
          <a:blip r:embed="rId2" cstate="print"/>
          <a:srcRect/>
          <a:stretch>
            <a:fillRect/>
          </a:stretch>
        </p:blipFill>
        <p:spPr bwMode="auto">
          <a:xfrm>
            <a:off x="250825" y="568325"/>
            <a:ext cx="571500" cy="55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Vi= Arbetsgruppen</a:t>
            </a:r>
            <a:endParaRPr lang="sv-SE" dirty="0"/>
          </a:p>
        </p:txBody>
      </p:sp>
      <p:sp>
        <p:nvSpPr>
          <p:cNvPr id="6" name="Platshållare för innehåll 5"/>
          <p:cNvSpPr>
            <a:spLocks noGrp="1"/>
          </p:cNvSpPr>
          <p:nvPr>
            <p:ph idx="1"/>
          </p:nvPr>
        </p:nvSpPr>
        <p:spPr>
          <a:xfrm>
            <a:off x="457200" y="1600200"/>
            <a:ext cx="8435280" cy="4709120"/>
          </a:xfrm>
        </p:spPr>
        <p:txBody>
          <a:bodyPr>
            <a:normAutofit/>
          </a:bodyPr>
          <a:lstStyle/>
          <a:p>
            <a:r>
              <a:rPr lang="sv-SE" sz="3000" dirty="0" smtClean="0"/>
              <a:t>Annika Ahlqvist, ink. IT-samordnare (SIWR)</a:t>
            </a:r>
          </a:p>
          <a:p>
            <a:r>
              <a:rPr lang="sv-SE" sz="3000" dirty="0" smtClean="0"/>
              <a:t>Lena Blom, </a:t>
            </a:r>
            <a:r>
              <a:rPr lang="sv-SE" sz="3000" dirty="0" err="1" smtClean="0"/>
              <a:t>fd</a:t>
            </a:r>
            <a:r>
              <a:rPr lang="sv-SE" sz="3000" dirty="0" smtClean="0"/>
              <a:t>. IT samordnare D233</a:t>
            </a:r>
          </a:p>
          <a:p>
            <a:r>
              <a:rPr lang="sv-SE" sz="3000" dirty="0" smtClean="0"/>
              <a:t>Elisabeth von </a:t>
            </a:r>
            <a:r>
              <a:rPr lang="sv-SE" sz="3000" dirty="0" err="1" smtClean="0"/>
              <a:t>Friesendorff</a:t>
            </a:r>
            <a:r>
              <a:rPr lang="sv-SE" sz="3000" dirty="0" smtClean="0"/>
              <a:t>, Web-master (SIWR)</a:t>
            </a:r>
          </a:p>
          <a:p>
            <a:r>
              <a:rPr lang="sv-SE" sz="3000" dirty="0" smtClean="0"/>
              <a:t>Kerstin Jonson, </a:t>
            </a:r>
            <a:r>
              <a:rPr lang="sv-SE" sz="3000" dirty="0" err="1" smtClean="0"/>
              <a:t>IW-Nytt</a:t>
            </a:r>
            <a:r>
              <a:rPr lang="sv-SE" sz="3000" dirty="0" smtClean="0"/>
              <a:t> (media ansvarig)</a:t>
            </a:r>
          </a:p>
          <a:p>
            <a:r>
              <a:rPr lang="sv-SE" sz="3000" dirty="0" smtClean="0"/>
              <a:t>Gunilla Blomqvist, DP  Distrikt 241</a:t>
            </a:r>
          </a:p>
          <a:p>
            <a:r>
              <a:rPr lang="sv-SE" sz="3000" dirty="0" smtClean="0"/>
              <a:t>Margareta </a:t>
            </a:r>
            <a:r>
              <a:rPr lang="sv-SE" sz="3000" dirty="0" err="1" smtClean="0"/>
              <a:t>Westesson</a:t>
            </a:r>
            <a:r>
              <a:rPr lang="sv-SE" sz="3000" dirty="0" smtClean="0"/>
              <a:t>, avg. IT-samordnare  (SIWR) </a:t>
            </a:r>
            <a:endParaRPr lang="sv-SE" sz="3000" dirty="0"/>
          </a:p>
        </p:txBody>
      </p:sp>
      <p:sp>
        <p:nvSpPr>
          <p:cNvPr id="3" name="Platshållare för sidfot 2"/>
          <p:cNvSpPr>
            <a:spLocks noGrp="1"/>
          </p:cNvSpPr>
          <p:nvPr>
            <p:ph type="ftr" sz="quarter" idx="11"/>
          </p:nvPr>
        </p:nvSpPr>
        <p:spPr/>
        <p:txBody>
          <a:bodyPr/>
          <a:lstStyle/>
          <a:p>
            <a:r>
              <a:rPr lang="sv-SE" smtClean="0"/>
              <a:t>IW Rådsmöte 2017-03-31            </a:t>
            </a:r>
            <a:endParaRPr lang="sv-SE"/>
          </a:p>
        </p:txBody>
      </p:sp>
      <p:sp>
        <p:nvSpPr>
          <p:cNvPr id="4" name="Platshållare för bildnummer 3"/>
          <p:cNvSpPr>
            <a:spLocks noGrp="1"/>
          </p:cNvSpPr>
          <p:nvPr>
            <p:ph type="sldNum" sz="quarter" idx="12"/>
          </p:nvPr>
        </p:nvSpPr>
        <p:spPr/>
        <p:txBody>
          <a:bodyPr/>
          <a:lstStyle/>
          <a:p>
            <a:fld id="{59580064-9C93-4CB6-B813-624093E60A67}" type="slidenum">
              <a:rPr lang="sv-SE" smtClean="0"/>
              <a:pPr/>
              <a:t>4</a:t>
            </a:fld>
            <a:endParaRPr lang="sv-SE"/>
          </a:p>
        </p:txBody>
      </p:sp>
      <p:pic>
        <p:nvPicPr>
          <p:cNvPr id="7" name="Bild 1" descr="Yellow Logo"/>
          <p:cNvPicPr>
            <a:picLocks noChangeAspect="1" noChangeArrowheads="1"/>
          </p:cNvPicPr>
          <p:nvPr/>
        </p:nvPicPr>
        <p:blipFill>
          <a:blip r:embed="rId2" cstate="print"/>
          <a:srcRect/>
          <a:stretch>
            <a:fillRect/>
          </a:stretch>
        </p:blipFill>
        <p:spPr bwMode="auto">
          <a:xfrm>
            <a:off x="250825" y="353252"/>
            <a:ext cx="792088" cy="7722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19673" y="461661"/>
            <a:ext cx="5328592" cy="555468"/>
          </a:xfrm>
        </p:spPr>
        <p:txBody>
          <a:bodyPr>
            <a:normAutofit fontScale="90000"/>
          </a:bodyPr>
          <a:lstStyle/>
          <a:p>
            <a:r>
              <a:rPr lang="sv-SE" dirty="0" smtClean="0"/>
              <a:t>Jämförelse</a:t>
            </a:r>
            <a:endParaRPr lang="sv-SE" dirty="0">
              <a:solidFill>
                <a:srgbClr val="FF0000"/>
              </a:solidFill>
            </a:endParaRPr>
          </a:p>
        </p:txBody>
      </p:sp>
      <p:sp>
        <p:nvSpPr>
          <p:cNvPr id="4" name="Platshållare för innehåll 3"/>
          <p:cNvSpPr>
            <a:spLocks noGrp="1"/>
          </p:cNvSpPr>
          <p:nvPr>
            <p:ph sz="half" idx="2"/>
          </p:nvPr>
        </p:nvSpPr>
        <p:spPr>
          <a:xfrm>
            <a:off x="251520" y="1916832"/>
            <a:ext cx="4040188" cy="3951288"/>
          </a:xfrm>
        </p:spPr>
        <p:txBody>
          <a:bodyPr>
            <a:normAutofit lnSpcReduction="10000"/>
          </a:bodyPr>
          <a:lstStyle/>
          <a:p>
            <a:r>
              <a:rPr lang="sv-SE" dirty="0" smtClean="0"/>
              <a:t>Komplext system där vi bara använder en liten del av allt</a:t>
            </a:r>
          </a:p>
          <a:p>
            <a:r>
              <a:rPr lang="sv-SE" dirty="0" smtClean="0"/>
              <a:t>Onödigt omfattande när endast hälften av våra medlemmar är intresserade</a:t>
            </a:r>
          </a:p>
          <a:p>
            <a:r>
              <a:rPr lang="sv-SE" dirty="0" smtClean="0"/>
              <a:t>Hur länge fungerar medlemssystemet?</a:t>
            </a:r>
          </a:p>
          <a:p>
            <a:r>
              <a:rPr lang="sv-SE" dirty="0" smtClean="0"/>
              <a:t>Hög och bra funktionalitet i medlemsregistret</a:t>
            </a:r>
          </a:p>
          <a:p>
            <a:r>
              <a:rPr lang="sv-SE" dirty="0" smtClean="0"/>
              <a:t>Många kopplingar</a:t>
            </a:r>
            <a:endParaRPr lang="sv-SE" dirty="0"/>
          </a:p>
        </p:txBody>
      </p:sp>
      <p:sp>
        <p:nvSpPr>
          <p:cNvPr id="5" name="Platshållare för text 4"/>
          <p:cNvSpPr>
            <a:spLocks noGrp="1"/>
          </p:cNvSpPr>
          <p:nvPr>
            <p:ph type="body" sz="quarter" idx="3"/>
          </p:nvPr>
        </p:nvSpPr>
        <p:spPr>
          <a:xfrm>
            <a:off x="4716016" y="1153663"/>
            <a:ext cx="3456384" cy="490270"/>
          </a:xfrm>
        </p:spPr>
        <p:txBody>
          <a:bodyPr/>
          <a:lstStyle/>
          <a:p>
            <a:r>
              <a:rPr lang="sv-SE" dirty="0" smtClean="0"/>
              <a:t>Nyutvecklad</a:t>
            </a:r>
            <a:endParaRPr lang="sv-SE" dirty="0"/>
          </a:p>
        </p:txBody>
      </p:sp>
      <p:sp>
        <p:nvSpPr>
          <p:cNvPr id="6" name="Platshållare för innehåll 5"/>
          <p:cNvSpPr>
            <a:spLocks noGrp="1"/>
          </p:cNvSpPr>
          <p:nvPr>
            <p:ph sz="quarter" idx="4"/>
          </p:nvPr>
        </p:nvSpPr>
        <p:spPr>
          <a:xfrm>
            <a:off x="4427984" y="1844824"/>
            <a:ext cx="4041775" cy="3951288"/>
          </a:xfrm>
        </p:spPr>
        <p:txBody>
          <a:bodyPr/>
          <a:lstStyle/>
          <a:p>
            <a:r>
              <a:rPr lang="sv-SE" dirty="0" smtClean="0"/>
              <a:t>Enklare inte så många funktioner</a:t>
            </a:r>
          </a:p>
          <a:p>
            <a:r>
              <a:rPr lang="sv-SE" dirty="0" smtClean="0"/>
              <a:t>Mer tilltalande layout</a:t>
            </a:r>
          </a:p>
          <a:p>
            <a:endParaRPr lang="sv-SE" dirty="0"/>
          </a:p>
          <a:p>
            <a:r>
              <a:rPr lang="sv-SE" dirty="0" smtClean="0"/>
              <a:t>Medlemsregister med de funktioner vi beställer.</a:t>
            </a:r>
          </a:p>
          <a:p>
            <a:endParaRPr lang="sv-SE" dirty="0"/>
          </a:p>
          <a:p>
            <a:r>
              <a:rPr lang="sv-SE" dirty="0" smtClean="0"/>
              <a:t>Inga </a:t>
            </a:r>
            <a:r>
              <a:rPr lang="sv-SE" dirty="0" err="1" smtClean="0"/>
              <a:t>mailadresser</a:t>
            </a:r>
            <a:r>
              <a:rPr lang="sv-SE" dirty="0" smtClean="0"/>
              <a:t> @</a:t>
            </a:r>
            <a:r>
              <a:rPr lang="sv-SE" dirty="0" err="1" smtClean="0"/>
              <a:t>innerwheel.se</a:t>
            </a:r>
            <a:r>
              <a:rPr lang="sv-SE" dirty="0" smtClean="0"/>
              <a:t>????</a:t>
            </a:r>
          </a:p>
        </p:txBody>
      </p:sp>
      <p:sp>
        <p:nvSpPr>
          <p:cNvPr id="7" name="Platshållare för text 6"/>
          <p:cNvSpPr>
            <a:spLocks noGrp="1"/>
          </p:cNvSpPr>
          <p:nvPr>
            <p:ph type="body" idx="1"/>
          </p:nvPr>
        </p:nvSpPr>
        <p:spPr>
          <a:xfrm>
            <a:off x="646869" y="1110958"/>
            <a:ext cx="3673103" cy="576064"/>
          </a:xfrm>
        </p:spPr>
        <p:txBody>
          <a:bodyPr>
            <a:noAutofit/>
          </a:bodyPr>
          <a:lstStyle/>
          <a:p>
            <a:r>
              <a:rPr lang="sv-SE" dirty="0" smtClean="0"/>
              <a:t>Uppgraderad hemsida</a:t>
            </a:r>
          </a:p>
        </p:txBody>
      </p:sp>
      <p:sp>
        <p:nvSpPr>
          <p:cNvPr id="8" name="Platshållare för bildnummer 7"/>
          <p:cNvSpPr>
            <a:spLocks noGrp="1"/>
          </p:cNvSpPr>
          <p:nvPr>
            <p:ph type="sldNum" sz="quarter" idx="12"/>
          </p:nvPr>
        </p:nvSpPr>
        <p:spPr/>
        <p:txBody>
          <a:bodyPr/>
          <a:lstStyle/>
          <a:p>
            <a:fld id="{59580064-9C93-4CB6-B813-624093E60A67}" type="slidenum">
              <a:rPr lang="sv-SE" smtClean="0"/>
              <a:pPr/>
              <a:t>5</a:t>
            </a:fld>
            <a:endParaRPr lang="sv-SE"/>
          </a:p>
        </p:txBody>
      </p:sp>
      <p:sp>
        <p:nvSpPr>
          <p:cNvPr id="9" name="Platshållare för sidfot 8"/>
          <p:cNvSpPr>
            <a:spLocks noGrp="1"/>
          </p:cNvSpPr>
          <p:nvPr>
            <p:ph type="ftr" sz="quarter" idx="11"/>
          </p:nvPr>
        </p:nvSpPr>
        <p:spPr/>
        <p:txBody>
          <a:bodyPr/>
          <a:lstStyle/>
          <a:p>
            <a:r>
              <a:rPr lang="sv-SE" smtClean="0"/>
              <a:t>IW Rådsmöte 2017-03-31            </a:t>
            </a:r>
            <a:endParaRPr lang="sv-SE"/>
          </a:p>
        </p:txBody>
      </p:sp>
      <p:pic>
        <p:nvPicPr>
          <p:cNvPr id="10" name="Bild 1" descr="Yellow Logo"/>
          <p:cNvPicPr>
            <a:picLocks noChangeAspect="1" noChangeArrowheads="1"/>
          </p:cNvPicPr>
          <p:nvPr/>
        </p:nvPicPr>
        <p:blipFill>
          <a:blip r:embed="rId2" cstate="print"/>
          <a:srcRect/>
          <a:stretch>
            <a:fillRect/>
          </a:stretch>
        </p:blipFill>
        <p:spPr bwMode="auto">
          <a:xfrm>
            <a:off x="250825" y="353252"/>
            <a:ext cx="792088" cy="7722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87624" y="319366"/>
            <a:ext cx="7211144" cy="806172"/>
          </a:xfrm>
        </p:spPr>
        <p:txBody>
          <a:bodyPr>
            <a:normAutofit/>
          </a:bodyPr>
          <a:lstStyle/>
          <a:p>
            <a:r>
              <a:rPr lang="sv-SE" dirty="0" smtClean="0"/>
              <a:t>Kostnadsjämförelse  </a:t>
            </a:r>
            <a:endParaRPr lang="sv-SE" dirty="0"/>
          </a:p>
        </p:txBody>
      </p:sp>
      <p:sp>
        <p:nvSpPr>
          <p:cNvPr id="3" name="Platshållare för text 2"/>
          <p:cNvSpPr>
            <a:spLocks noGrp="1"/>
          </p:cNvSpPr>
          <p:nvPr>
            <p:ph type="body" idx="1"/>
          </p:nvPr>
        </p:nvSpPr>
        <p:spPr>
          <a:xfrm>
            <a:off x="827584" y="1556792"/>
            <a:ext cx="3250704" cy="639762"/>
          </a:xfrm>
        </p:spPr>
        <p:txBody>
          <a:bodyPr/>
          <a:lstStyle/>
          <a:p>
            <a:r>
              <a:rPr lang="sv-SE" dirty="0" smtClean="0"/>
              <a:t>Uppgradera hemsida</a:t>
            </a:r>
            <a:endParaRPr lang="sv-SE" dirty="0"/>
          </a:p>
        </p:txBody>
      </p:sp>
      <p:sp>
        <p:nvSpPr>
          <p:cNvPr id="4" name="Platshållare för innehåll 3"/>
          <p:cNvSpPr>
            <a:spLocks noGrp="1"/>
          </p:cNvSpPr>
          <p:nvPr>
            <p:ph sz="half" idx="2"/>
          </p:nvPr>
        </p:nvSpPr>
        <p:spPr/>
        <p:txBody>
          <a:bodyPr>
            <a:normAutofit/>
          </a:bodyPr>
          <a:lstStyle/>
          <a:p>
            <a:r>
              <a:rPr lang="sv-SE" dirty="0" smtClean="0"/>
              <a:t>Utvecklingskostnad hemsida</a:t>
            </a:r>
          </a:p>
          <a:p>
            <a:r>
              <a:rPr lang="sv-SE" dirty="0" smtClean="0"/>
              <a:t>275.000 + licens 23.000 + moms</a:t>
            </a:r>
          </a:p>
          <a:p>
            <a:r>
              <a:rPr lang="sv-SE" dirty="0" smtClean="0"/>
              <a:t>Summa 303.750:- inkl moms</a:t>
            </a:r>
          </a:p>
          <a:p>
            <a:r>
              <a:rPr lang="sv-SE" dirty="0" smtClean="0"/>
              <a:t>Oförändrat medlemsregister med kopplingar </a:t>
            </a:r>
          </a:p>
          <a:p>
            <a:pPr>
              <a:buNone/>
            </a:pPr>
            <a:r>
              <a:rPr lang="sv-SE" b="1" dirty="0" smtClean="0"/>
              <a:t>Drift </a:t>
            </a:r>
            <a:r>
              <a:rPr lang="sv-SE" dirty="0" smtClean="0"/>
              <a:t>cirka 185 000  inkl licenskostnad och moms</a:t>
            </a:r>
          </a:p>
          <a:p>
            <a:endParaRPr lang="sv-SE" dirty="0"/>
          </a:p>
          <a:p>
            <a:endParaRPr lang="sv-SE" dirty="0" smtClean="0"/>
          </a:p>
          <a:p>
            <a:endParaRPr lang="sv-SE" dirty="0" smtClean="0"/>
          </a:p>
          <a:p>
            <a:endParaRPr lang="sv-SE" dirty="0" smtClean="0"/>
          </a:p>
        </p:txBody>
      </p:sp>
      <p:sp>
        <p:nvSpPr>
          <p:cNvPr id="5" name="Platshållare för text 4"/>
          <p:cNvSpPr>
            <a:spLocks noGrp="1"/>
          </p:cNvSpPr>
          <p:nvPr>
            <p:ph type="body" sz="quarter" idx="3"/>
          </p:nvPr>
        </p:nvSpPr>
        <p:spPr>
          <a:xfrm>
            <a:off x="4860032" y="1556792"/>
            <a:ext cx="2951311" cy="639762"/>
          </a:xfrm>
        </p:spPr>
        <p:txBody>
          <a:bodyPr/>
          <a:lstStyle/>
          <a:p>
            <a:r>
              <a:rPr lang="sv-SE" dirty="0" smtClean="0"/>
              <a:t>Nyutveckla</a:t>
            </a:r>
            <a:endParaRPr lang="sv-SE" dirty="0"/>
          </a:p>
        </p:txBody>
      </p:sp>
      <p:sp>
        <p:nvSpPr>
          <p:cNvPr id="6" name="Platshållare för innehåll 5"/>
          <p:cNvSpPr>
            <a:spLocks noGrp="1"/>
          </p:cNvSpPr>
          <p:nvPr>
            <p:ph sz="quarter" idx="4"/>
          </p:nvPr>
        </p:nvSpPr>
        <p:spPr/>
        <p:txBody>
          <a:bodyPr>
            <a:normAutofit/>
          </a:bodyPr>
          <a:lstStyle/>
          <a:p>
            <a:r>
              <a:rPr lang="sv-SE" dirty="0" smtClean="0"/>
              <a:t>Utvecklingskostnad hemsida och medlemsregister utan kopplingar</a:t>
            </a:r>
          </a:p>
          <a:p>
            <a:r>
              <a:rPr lang="sv-SE" dirty="0" smtClean="0"/>
              <a:t>takpris  300.000 + moms</a:t>
            </a:r>
          </a:p>
          <a:p>
            <a:r>
              <a:rPr lang="sv-SE" dirty="0" smtClean="0"/>
              <a:t>Summa 375.000:-  inkl moms</a:t>
            </a:r>
          </a:p>
          <a:p>
            <a:endParaRPr lang="sv-SE" dirty="0" smtClean="0"/>
          </a:p>
          <a:p>
            <a:pPr>
              <a:buNone/>
            </a:pPr>
            <a:r>
              <a:rPr lang="sv-SE" b="1" dirty="0" smtClean="0"/>
              <a:t>Drift </a:t>
            </a:r>
            <a:r>
              <a:rPr lang="sv-SE" dirty="0" smtClean="0"/>
              <a:t>cirka  45-55 000  inkl moms, inga licenser   </a:t>
            </a:r>
          </a:p>
          <a:p>
            <a:pPr>
              <a:buNone/>
            </a:pPr>
            <a:endParaRPr lang="sv-SE" dirty="0"/>
          </a:p>
        </p:txBody>
      </p:sp>
      <p:sp>
        <p:nvSpPr>
          <p:cNvPr id="7" name="Platshållare för bildnummer 6"/>
          <p:cNvSpPr>
            <a:spLocks noGrp="1"/>
          </p:cNvSpPr>
          <p:nvPr>
            <p:ph type="sldNum" sz="quarter" idx="12"/>
          </p:nvPr>
        </p:nvSpPr>
        <p:spPr/>
        <p:txBody>
          <a:bodyPr/>
          <a:lstStyle/>
          <a:p>
            <a:fld id="{59580064-9C93-4CB6-B813-624093E60A67}" type="slidenum">
              <a:rPr lang="sv-SE" smtClean="0"/>
              <a:pPr/>
              <a:t>6</a:t>
            </a:fld>
            <a:endParaRPr lang="sv-SE"/>
          </a:p>
        </p:txBody>
      </p:sp>
      <p:sp>
        <p:nvSpPr>
          <p:cNvPr id="8" name="Platshållare för sidfot 7"/>
          <p:cNvSpPr>
            <a:spLocks noGrp="1"/>
          </p:cNvSpPr>
          <p:nvPr>
            <p:ph type="ftr" sz="quarter" idx="11"/>
          </p:nvPr>
        </p:nvSpPr>
        <p:spPr>
          <a:xfrm>
            <a:off x="2843808" y="6492875"/>
            <a:ext cx="2895600" cy="365125"/>
          </a:xfrm>
        </p:spPr>
        <p:txBody>
          <a:bodyPr/>
          <a:lstStyle/>
          <a:p>
            <a:r>
              <a:rPr lang="sv-SE" dirty="0" smtClean="0"/>
              <a:t>IW Rådsmöte 2017-03-31            </a:t>
            </a:r>
            <a:endParaRPr lang="sv-SE" dirty="0"/>
          </a:p>
        </p:txBody>
      </p:sp>
      <p:pic>
        <p:nvPicPr>
          <p:cNvPr id="1026" name="Bild 1" descr="Yellow Logo"/>
          <p:cNvPicPr>
            <a:picLocks noChangeAspect="1" noChangeArrowheads="1"/>
          </p:cNvPicPr>
          <p:nvPr/>
        </p:nvPicPr>
        <p:blipFill>
          <a:blip r:embed="rId3" cstate="print"/>
          <a:srcRect/>
          <a:stretch>
            <a:fillRect/>
          </a:stretch>
        </p:blipFill>
        <p:spPr bwMode="auto">
          <a:xfrm>
            <a:off x="250825" y="352889"/>
            <a:ext cx="792460" cy="7726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rmAutofit fontScale="90000"/>
          </a:bodyPr>
          <a:lstStyle/>
          <a:p>
            <a:r>
              <a:rPr lang="sv-SE" dirty="0" smtClean="0"/>
              <a:t>Vad får vi för pengarna?</a:t>
            </a:r>
            <a:br>
              <a:rPr lang="sv-SE" dirty="0" smtClean="0"/>
            </a:br>
            <a:r>
              <a:rPr lang="sv-SE" dirty="0" smtClean="0"/>
              <a:t>Hemsidan</a:t>
            </a:r>
            <a:endParaRPr lang="sv-SE" dirty="0"/>
          </a:p>
        </p:txBody>
      </p:sp>
      <p:sp>
        <p:nvSpPr>
          <p:cNvPr id="8" name="textruta 7"/>
          <p:cNvSpPr txBox="1"/>
          <p:nvPr/>
        </p:nvSpPr>
        <p:spPr>
          <a:xfrm>
            <a:off x="899592" y="1916832"/>
            <a:ext cx="7561535" cy="3046988"/>
          </a:xfrm>
          <a:prstGeom prst="rect">
            <a:avLst/>
          </a:prstGeom>
          <a:noFill/>
        </p:spPr>
        <p:txBody>
          <a:bodyPr wrap="square" rtlCol="0">
            <a:spAutoFit/>
          </a:bodyPr>
          <a:lstStyle/>
          <a:p>
            <a:pPr marL="268288" indent="-268288">
              <a:buFont typeface="Arial" pitchFamily="34" charset="0"/>
              <a:buChar char="•"/>
            </a:pPr>
            <a:r>
              <a:rPr lang="sv-SE" sz="2400" dirty="0" smtClean="0"/>
              <a:t>Modern hemsida  tillgänglig från Dator, </a:t>
            </a:r>
            <a:r>
              <a:rPr lang="sv-SE" sz="2400" dirty="0" err="1" smtClean="0"/>
              <a:t>Ipad</a:t>
            </a:r>
            <a:r>
              <a:rPr lang="sv-SE" sz="2400" dirty="0" smtClean="0"/>
              <a:t>, Mobil</a:t>
            </a:r>
          </a:p>
          <a:p>
            <a:pPr marL="268288" indent="-268288">
              <a:buFont typeface="Arial" pitchFamily="34" charset="0"/>
              <a:buChar char="•"/>
            </a:pPr>
            <a:r>
              <a:rPr lang="sv-SE" sz="2400" dirty="0" smtClean="0"/>
              <a:t>Syfte att sprida information till medlemmar och     presumtiva medlemmar</a:t>
            </a:r>
          </a:p>
          <a:p>
            <a:pPr marL="268288" indent="-268288">
              <a:buFont typeface="Arial" pitchFamily="34" charset="0"/>
              <a:buChar char="•"/>
            </a:pPr>
            <a:r>
              <a:rPr lang="sv-SE" sz="2400" dirty="0" smtClean="0"/>
              <a:t>Innehåller text, bild, film, dokument, länkar….</a:t>
            </a:r>
          </a:p>
          <a:p>
            <a:pPr marL="268288" indent="-268288">
              <a:buFont typeface="Arial" pitchFamily="34" charset="0"/>
              <a:buChar char="•"/>
            </a:pPr>
            <a:r>
              <a:rPr lang="sv-SE" sz="2400" dirty="0" smtClean="0"/>
              <a:t>Enkel att hantera </a:t>
            </a:r>
            <a:r>
              <a:rPr lang="sv-SE" sz="2400" dirty="0" smtClean="0">
                <a:solidFill>
                  <a:srgbClr val="FF0000"/>
                </a:solidFill>
              </a:rPr>
              <a:t> </a:t>
            </a:r>
          </a:p>
          <a:p>
            <a:pPr marL="268288" indent="-268288">
              <a:buFont typeface="Arial" pitchFamily="34" charset="0"/>
              <a:buChar char="•"/>
            </a:pPr>
            <a:r>
              <a:rPr lang="sv-SE" sz="2400" dirty="0" smtClean="0"/>
              <a:t>Friare för alla att designa sin sida/Öppnare</a:t>
            </a:r>
          </a:p>
          <a:p>
            <a:pPr marL="268288" indent="-268288">
              <a:buFont typeface="Arial" pitchFamily="34" charset="0"/>
              <a:buChar char="•"/>
            </a:pPr>
            <a:r>
              <a:rPr lang="sv-SE" sz="2400" dirty="0" smtClean="0"/>
              <a:t>IW-nytt på nätet</a:t>
            </a:r>
          </a:p>
          <a:p>
            <a:pPr>
              <a:buFont typeface="Arial" pitchFamily="34" charset="0"/>
              <a:buChar char="•"/>
            </a:pPr>
            <a:endParaRPr lang="sv-SE" sz="2400" dirty="0" smtClean="0"/>
          </a:p>
        </p:txBody>
      </p:sp>
      <p:sp>
        <p:nvSpPr>
          <p:cNvPr id="9" name="Platshållare för bildnummer 8"/>
          <p:cNvSpPr>
            <a:spLocks noGrp="1"/>
          </p:cNvSpPr>
          <p:nvPr>
            <p:ph type="sldNum" sz="quarter" idx="12"/>
          </p:nvPr>
        </p:nvSpPr>
        <p:spPr/>
        <p:txBody>
          <a:bodyPr/>
          <a:lstStyle/>
          <a:p>
            <a:fld id="{59580064-9C93-4CB6-B813-624093E60A67}" type="slidenum">
              <a:rPr lang="sv-SE" smtClean="0"/>
              <a:pPr/>
              <a:t>7</a:t>
            </a:fld>
            <a:endParaRPr lang="sv-SE"/>
          </a:p>
        </p:txBody>
      </p:sp>
      <p:sp>
        <p:nvSpPr>
          <p:cNvPr id="10" name="Platshållare för sidfot 9"/>
          <p:cNvSpPr>
            <a:spLocks noGrp="1"/>
          </p:cNvSpPr>
          <p:nvPr>
            <p:ph type="ftr" sz="quarter" idx="11"/>
          </p:nvPr>
        </p:nvSpPr>
        <p:spPr/>
        <p:txBody>
          <a:bodyPr/>
          <a:lstStyle/>
          <a:p>
            <a:r>
              <a:rPr lang="sv-SE" smtClean="0"/>
              <a:t>IW Rådsmöte 2017-03-31            </a:t>
            </a:r>
            <a:endParaRPr lang="sv-SE" dirty="0"/>
          </a:p>
        </p:txBody>
      </p:sp>
      <p:pic>
        <p:nvPicPr>
          <p:cNvPr id="11" name="Bild 1" descr="Yellow Logo"/>
          <p:cNvPicPr>
            <a:picLocks noChangeAspect="1" noChangeArrowheads="1"/>
          </p:cNvPicPr>
          <p:nvPr/>
        </p:nvPicPr>
        <p:blipFill>
          <a:blip r:embed="rId3" cstate="print"/>
          <a:srcRect/>
          <a:stretch>
            <a:fillRect/>
          </a:stretch>
        </p:blipFill>
        <p:spPr bwMode="auto">
          <a:xfrm>
            <a:off x="250824" y="282367"/>
            <a:ext cx="864791" cy="8431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Vad får vi för pengarna? Medlemsregister</a:t>
            </a:r>
          </a:p>
        </p:txBody>
      </p:sp>
      <p:sp>
        <p:nvSpPr>
          <p:cNvPr id="3" name="Platshållare för sidfot 2"/>
          <p:cNvSpPr>
            <a:spLocks noGrp="1"/>
          </p:cNvSpPr>
          <p:nvPr>
            <p:ph type="ftr" sz="quarter" idx="11"/>
          </p:nvPr>
        </p:nvSpPr>
        <p:spPr/>
        <p:txBody>
          <a:bodyPr/>
          <a:lstStyle/>
          <a:p>
            <a:r>
              <a:rPr lang="sv-SE" smtClean="0"/>
              <a:t>IW Rådsmöte 2017-03-31            </a:t>
            </a:r>
            <a:endParaRPr lang="sv-SE"/>
          </a:p>
        </p:txBody>
      </p:sp>
      <p:sp>
        <p:nvSpPr>
          <p:cNvPr id="4" name="Platshållare för bildnummer 3"/>
          <p:cNvSpPr>
            <a:spLocks noGrp="1"/>
          </p:cNvSpPr>
          <p:nvPr>
            <p:ph type="sldNum" sz="quarter" idx="12"/>
          </p:nvPr>
        </p:nvSpPr>
        <p:spPr/>
        <p:txBody>
          <a:bodyPr/>
          <a:lstStyle/>
          <a:p>
            <a:fld id="{59580064-9C93-4CB6-B813-624093E60A67}" type="slidenum">
              <a:rPr lang="sv-SE" smtClean="0"/>
              <a:pPr/>
              <a:t>8</a:t>
            </a:fld>
            <a:endParaRPr lang="sv-SE"/>
          </a:p>
        </p:txBody>
      </p:sp>
      <p:pic>
        <p:nvPicPr>
          <p:cNvPr id="6" name="Bild 1" descr="Yellow Logo"/>
          <p:cNvPicPr>
            <a:picLocks noChangeAspect="1" noChangeArrowheads="1"/>
          </p:cNvPicPr>
          <p:nvPr/>
        </p:nvPicPr>
        <p:blipFill>
          <a:blip r:embed="rId2" cstate="print"/>
          <a:srcRect/>
          <a:stretch>
            <a:fillRect/>
          </a:stretch>
        </p:blipFill>
        <p:spPr bwMode="auto">
          <a:xfrm>
            <a:off x="250824" y="1"/>
            <a:ext cx="1154397" cy="1125538"/>
          </a:xfrm>
          <a:prstGeom prst="rect">
            <a:avLst/>
          </a:prstGeom>
          <a:noFill/>
          <a:ln w="9525">
            <a:noFill/>
            <a:miter lim="800000"/>
            <a:headEnd/>
            <a:tailEnd/>
          </a:ln>
        </p:spPr>
      </p:pic>
      <p:sp>
        <p:nvSpPr>
          <p:cNvPr id="7" name="textruta 6"/>
          <p:cNvSpPr txBox="1"/>
          <p:nvPr/>
        </p:nvSpPr>
        <p:spPr>
          <a:xfrm>
            <a:off x="1405221" y="1700807"/>
            <a:ext cx="6255495" cy="4832092"/>
          </a:xfrm>
          <a:prstGeom prst="rect">
            <a:avLst/>
          </a:prstGeom>
          <a:noFill/>
        </p:spPr>
        <p:txBody>
          <a:bodyPr wrap="none" rtlCol="0">
            <a:spAutoFit/>
          </a:bodyPr>
          <a:lstStyle/>
          <a:p>
            <a:pPr>
              <a:buFont typeface="Arial" pitchFamily="34" charset="0"/>
              <a:buChar char="•"/>
            </a:pPr>
            <a:r>
              <a:rPr lang="sv-SE" sz="2800" dirty="0" smtClean="0"/>
              <a:t> Tillgängligt för alla medlemmar</a:t>
            </a:r>
          </a:p>
          <a:p>
            <a:pPr>
              <a:buFont typeface="Arial" pitchFamily="34" charset="0"/>
              <a:buChar char="•"/>
            </a:pPr>
            <a:r>
              <a:rPr lang="sv-SE" sz="2800" dirty="0" smtClean="0"/>
              <a:t> Egenstyrt lösenord </a:t>
            </a:r>
          </a:p>
          <a:p>
            <a:pPr>
              <a:buFont typeface="Arial" pitchFamily="34" charset="0"/>
              <a:buChar char="•"/>
            </a:pPr>
            <a:r>
              <a:rPr lang="sv-SE" sz="2800" dirty="0" smtClean="0"/>
              <a:t> Alla medlemmar kan se alla medlemmar</a:t>
            </a:r>
          </a:p>
          <a:p>
            <a:pPr>
              <a:buFont typeface="Arial" pitchFamily="34" charset="0"/>
              <a:buChar char="•"/>
            </a:pPr>
            <a:r>
              <a:rPr lang="sv-SE" sz="2800" dirty="0" smtClean="0"/>
              <a:t> Foto på medlemmen</a:t>
            </a:r>
          </a:p>
          <a:p>
            <a:pPr>
              <a:buFont typeface="Arial" pitchFamily="34" charset="0"/>
              <a:buChar char="•"/>
            </a:pPr>
            <a:r>
              <a:rPr lang="sv-SE" sz="2800" dirty="0"/>
              <a:t> </a:t>
            </a:r>
            <a:r>
              <a:rPr lang="sv-SE" sz="2800" dirty="0" smtClean="0"/>
              <a:t>Vyer över styrelser på alla nivåer</a:t>
            </a:r>
          </a:p>
          <a:p>
            <a:pPr>
              <a:buFont typeface="Arial" pitchFamily="34" charset="0"/>
              <a:buChar char="•"/>
            </a:pPr>
            <a:r>
              <a:rPr lang="sv-SE" sz="2800" dirty="0" smtClean="0"/>
              <a:t> Möjlighet  att ta fram rapporter</a:t>
            </a:r>
          </a:p>
          <a:p>
            <a:pPr>
              <a:buFont typeface="Arial" pitchFamily="34" charset="0"/>
              <a:buChar char="•"/>
            </a:pPr>
            <a:r>
              <a:rPr lang="sv-SE" sz="2800" dirty="0" smtClean="0"/>
              <a:t> </a:t>
            </a:r>
            <a:r>
              <a:rPr lang="sv-SE" sz="2800" dirty="0" err="1" smtClean="0"/>
              <a:t>Epost</a:t>
            </a:r>
            <a:r>
              <a:rPr lang="sv-SE" sz="2800" dirty="0" smtClean="0"/>
              <a:t> listor</a:t>
            </a:r>
          </a:p>
          <a:p>
            <a:pPr>
              <a:buFont typeface="Arial" pitchFamily="34" charset="0"/>
              <a:buChar char="•"/>
            </a:pPr>
            <a:r>
              <a:rPr lang="sv-SE" sz="2800" dirty="0"/>
              <a:t> </a:t>
            </a:r>
            <a:r>
              <a:rPr lang="sv-SE" sz="2800" dirty="0" smtClean="0"/>
              <a:t>Statistik</a:t>
            </a:r>
          </a:p>
          <a:p>
            <a:pPr>
              <a:buFont typeface="Arial" pitchFamily="34" charset="0"/>
              <a:buChar char="•"/>
            </a:pPr>
            <a:r>
              <a:rPr lang="sv-SE" sz="2800" dirty="0" smtClean="0"/>
              <a:t> Filer till tryckta matrikeln</a:t>
            </a:r>
          </a:p>
          <a:p>
            <a:pPr>
              <a:buFont typeface="Arial" pitchFamily="34" charset="0"/>
              <a:buChar char="•"/>
            </a:pPr>
            <a:r>
              <a:rPr lang="sv-SE" sz="2800" dirty="0" smtClean="0"/>
              <a:t> Adresser till </a:t>
            </a:r>
            <a:r>
              <a:rPr lang="sv-SE" sz="2800" dirty="0" err="1" smtClean="0"/>
              <a:t>IW-nytt</a:t>
            </a:r>
            <a:r>
              <a:rPr lang="sv-SE" sz="2800" dirty="0" smtClean="0"/>
              <a:t> mm</a:t>
            </a:r>
          </a:p>
          <a:p>
            <a:pPr>
              <a:buFont typeface="Arial" pitchFamily="34" charset="0"/>
              <a:buChar char="•"/>
            </a:pPr>
            <a:endParaRPr lang="sv-SE"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smtClean="0"/>
              <a:t>Vill ni se hur det kan se ut?</a:t>
            </a:r>
            <a:endParaRPr lang="sv-SE" dirty="0"/>
          </a:p>
        </p:txBody>
      </p:sp>
      <p:sp>
        <p:nvSpPr>
          <p:cNvPr id="6" name="Underrubrik 5"/>
          <p:cNvSpPr>
            <a:spLocks noGrp="1"/>
          </p:cNvSpPr>
          <p:nvPr>
            <p:ph type="subTitle" idx="1"/>
          </p:nvPr>
        </p:nvSpPr>
        <p:spPr/>
        <p:txBody>
          <a:bodyPr>
            <a:normAutofit/>
          </a:bodyPr>
          <a:lstStyle/>
          <a:p>
            <a:endParaRPr lang="sv-SE" dirty="0" smtClean="0"/>
          </a:p>
          <a:p>
            <a:r>
              <a:rPr lang="sv-SE" dirty="0" smtClean="0"/>
              <a:t>Ett par sidor sist i bildspelet</a:t>
            </a:r>
          </a:p>
          <a:p>
            <a:r>
              <a:rPr lang="sv-SE" dirty="0" smtClean="0"/>
              <a:t>bara designförslag </a:t>
            </a:r>
          </a:p>
        </p:txBody>
      </p:sp>
      <p:sp>
        <p:nvSpPr>
          <p:cNvPr id="3" name="Platshållare för sidfot 2"/>
          <p:cNvSpPr>
            <a:spLocks noGrp="1"/>
          </p:cNvSpPr>
          <p:nvPr>
            <p:ph type="ftr" sz="quarter" idx="11"/>
          </p:nvPr>
        </p:nvSpPr>
        <p:spPr/>
        <p:txBody>
          <a:bodyPr/>
          <a:lstStyle/>
          <a:p>
            <a:r>
              <a:rPr lang="sv-SE" smtClean="0"/>
              <a:t>IW Rådsmöte 2017-03-31            </a:t>
            </a:r>
            <a:endParaRPr lang="sv-SE"/>
          </a:p>
        </p:txBody>
      </p:sp>
      <p:sp>
        <p:nvSpPr>
          <p:cNvPr id="4" name="Platshållare för bildnummer 3"/>
          <p:cNvSpPr>
            <a:spLocks noGrp="1"/>
          </p:cNvSpPr>
          <p:nvPr>
            <p:ph type="sldNum" sz="quarter" idx="12"/>
          </p:nvPr>
        </p:nvSpPr>
        <p:spPr/>
        <p:txBody>
          <a:bodyPr/>
          <a:lstStyle/>
          <a:p>
            <a:fld id="{59580064-9C93-4CB6-B813-624093E60A67}" type="slidenum">
              <a:rPr lang="sv-SE" smtClean="0"/>
              <a:pPr/>
              <a:t>9</a:t>
            </a:fld>
            <a:endParaRPr lang="sv-SE"/>
          </a:p>
        </p:txBody>
      </p:sp>
      <p:sp>
        <p:nvSpPr>
          <p:cNvPr id="7" name="Höger 6">
            <a:hlinkClick r:id="rId2" action="ppaction://hlinkfile"/>
          </p:cNvPr>
          <p:cNvSpPr/>
          <p:nvPr/>
        </p:nvSpPr>
        <p:spPr>
          <a:xfrm>
            <a:off x="2843808" y="3789040"/>
            <a:ext cx="3024336"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 1" descr="Yellow Logo"/>
          <p:cNvPicPr>
            <a:picLocks noChangeAspect="1" noChangeArrowheads="1"/>
          </p:cNvPicPr>
          <p:nvPr/>
        </p:nvPicPr>
        <p:blipFill>
          <a:blip r:embed="rId3" cstate="print"/>
          <a:srcRect/>
          <a:stretch>
            <a:fillRect/>
          </a:stretch>
        </p:blipFill>
        <p:spPr bwMode="auto">
          <a:xfrm>
            <a:off x="250825" y="568325"/>
            <a:ext cx="571500" cy="55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TotalTime>
  <Words>712</Words>
  <Application>Microsoft Office PowerPoint</Application>
  <PresentationFormat>Bildspel på skärmen (4:3)</PresentationFormat>
  <Paragraphs>151</Paragraphs>
  <Slides>19</Slides>
  <Notes>2</Notes>
  <HiddenSlides>0</HiddenSlides>
  <MMClips>0</MMClips>
  <ScaleCrop>false</ScaleCrop>
  <HeadingPairs>
    <vt:vector size="4" baseType="variant">
      <vt:variant>
        <vt:lpstr>Tema</vt:lpstr>
      </vt:variant>
      <vt:variant>
        <vt:i4>1</vt:i4>
      </vt:variant>
      <vt:variant>
        <vt:lpstr>Bildrubriker</vt:lpstr>
      </vt:variant>
      <vt:variant>
        <vt:i4>19</vt:i4>
      </vt:variant>
    </vt:vector>
  </HeadingPairs>
  <TitlesOfParts>
    <vt:vector size="20" baseType="lpstr">
      <vt:lpstr>Office-tema</vt:lpstr>
      <vt:lpstr>Inner Wheel Sverige</vt:lpstr>
      <vt:lpstr>Nu mot nya mål</vt:lpstr>
      <vt:lpstr>Vårt framtida IT stöd</vt:lpstr>
      <vt:lpstr>Vi= Arbetsgruppen</vt:lpstr>
      <vt:lpstr>Jämförelse</vt:lpstr>
      <vt:lpstr>Kostnadsjämförelse  </vt:lpstr>
      <vt:lpstr>Vad får vi för pengarna? Hemsidan</vt:lpstr>
      <vt:lpstr>Vad får vi för pengarna? Medlemsregister</vt:lpstr>
      <vt:lpstr>Vill ni se hur det kan se ut?</vt:lpstr>
      <vt:lpstr>Vem levererar detta?</vt:lpstr>
      <vt:lpstr>Vi vill ha beslut på:</vt:lpstr>
      <vt:lpstr>Svenska Inner Wheel Rådet</vt:lpstr>
      <vt:lpstr>Ett   JA  innebär för oss</vt:lpstr>
      <vt:lpstr>Ett NEJ innebär att </vt:lpstr>
      <vt:lpstr>Om cirka 7 år är</vt:lpstr>
      <vt:lpstr>Tack!  säger arbetsgruppen för nytt IT-stöd </vt:lpstr>
      <vt:lpstr>Smakprov på hemsidan</vt:lpstr>
      <vt:lpstr>PowerPoint-presentation</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Inner Wheel Sverige</dc:title>
  <dc:creator>margareta westesson</dc:creator>
  <cp:lastModifiedBy>Friesendorff</cp:lastModifiedBy>
  <cp:revision>86</cp:revision>
  <dcterms:created xsi:type="dcterms:W3CDTF">2017-03-28T07:48:36Z</dcterms:created>
  <dcterms:modified xsi:type="dcterms:W3CDTF">2017-06-10T07:11:51Z</dcterms:modified>
</cp:coreProperties>
</file>