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257" r:id="rId5"/>
    <p:sldId id="268" r:id="rId6"/>
    <p:sldId id="269" r:id="rId7"/>
    <p:sldId id="266" r:id="rId8"/>
    <p:sldId id="262" r:id="rId9"/>
    <p:sldId id="260" r:id="rId10"/>
    <p:sldId id="265" r:id="rId11"/>
    <p:sldId id="263" r:id="rId12"/>
    <p:sldId id="264" r:id="rId13"/>
    <p:sldId id="267" r:id="rId14"/>
    <p:sldId id="282" r:id="rId15"/>
    <p:sldId id="275" r:id="rId16"/>
    <p:sldId id="276" r:id="rId17"/>
    <p:sldId id="278" r:id="rId18"/>
    <p:sldId id="272" r:id="rId19"/>
    <p:sldId id="273" r:id="rId20"/>
    <p:sldId id="277" r:id="rId21"/>
    <p:sldId id="279" r:id="rId22"/>
    <p:sldId id="280" r:id="rId23"/>
    <p:sldId id="259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5574"/>
  </p:normalViewPr>
  <p:slideViewPr>
    <p:cSldViewPr snapToGrid="0">
      <p:cViewPr varScale="1">
        <p:scale>
          <a:sx n="76" d="100"/>
          <a:sy n="76" d="100"/>
        </p:scale>
        <p:origin x="21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C75B6A-42B4-492F-A939-EAE987F3D780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0DD5075-7A4A-4F05-87D8-5CCE702D802B}">
      <dgm:prSet/>
      <dgm:spPr/>
      <dgm:t>
        <a:bodyPr/>
        <a:lstStyle/>
        <a:p>
          <a:r>
            <a:rPr lang="en-US"/>
            <a:t>Hjälpprojekten</a:t>
          </a:r>
        </a:p>
      </dgm:t>
    </dgm:pt>
    <dgm:pt modelId="{32A053B5-8169-490B-A3C0-2EC77D98B7AB}" type="parTrans" cxnId="{EEF992FE-FA3D-4440-9065-831C190D585D}">
      <dgm:prSet/>
      <dgm:spPr/>
      <dgm:t>
        <a:bodyPr/>
        <a:lstStyle/>
        <a:p>
          <a:endParaRPr lang="en-US"/>
        </a:p>
      </dgm:t>
    </dgm:pt>
    <dgm:pt modelId="{6680B3AE-D2D0-485B-97F4-5162D942D2B3}" type="sibTrans" cxnId="{EEF992FE-FA3D-4440-9065-831C190D585D}">
      <dgm:prSet/>
      <dgm:spPr/>
      <dgm:t>
        <a:bodyPr/>
        <a:lstStyle/>
        <a:p>
          <a:endParaRPr lang="en-US"/>
        </a:p>
      </dgm:t>
    </dgm:pt>
    <dgm:pt modelId="{FCD4AC24-895D-4BCC-9BA0-39093BB53BB6}">
      <dgm:prSet/>
      <dgm:spPr/>
      <dgm:t>
        <a:bodyPr/>
        <a:lstStyle/>
        <a:p>
          <a:r>
            <a:rPr lang="en-US"/>
            <a:t>Ekonomi</a:t>
          </a:r>
        </a:p>
      </dgm:t>
    </dgm:pt>
    <dgm:pt modelId="{0DB7BBD0-DE31-484C-A941-49217B425C7D}" type="parTrans" cxnId="{13F59DE5-6A87-4338-9974-2403969DD791}">
      <dgm:prSet/>
      <dgm:spPr/>
      <dgm:t>
        <a:bodyPr/>
        <a:lstStyle/>
        <a:p>
          <a:endParaRPr lang="en-US"/>
        </a:p>
      </dgm:t>
    </dgm:pt>
    <dgm:pt modelId="{D84D807E-C1D2-4484-B16E-63C533C64313}" type="sibTrans" cxnId="{13F59DE5-6A87-4338-9974-2403969DD791}">
      <dgm:prSet/>
      <dgm:spPr/>
      <dgm:t>
        <a:bodyPr/>
        <a:lstStyle/>
        <a:p>
          <a:endParaRPr lang="en-US"/>
        </a:p>
      </dgm:t>
    </dgm:pt>
    <dgm:pt modelId="{0C262043-D495-4E05-B002-C84A513E2F34}">
      <dgm:prSet/>
      <dgm:spPr/>
      <dgm:t>
        <a:bodyPr/>
        <a:lstStyle/>
        <a:p>
          <a:r>
            <a:rPr lang="en-US"/>
            <a:t>Matrikelns vara eller inte vara</a:t>
          </a:r>
        </a:p>
      </dgm:t>
    </dgm:pt>
    <dgm:pt modelId="{D82D27DF-3E14-4850-9BEB-721E3BF138AE}" type="parTrans" cxnId="{53973DFA-04C4-4A8A-9D21-704649996DFB}">
      <dgm:prSet/>
      <dgm:spPr/>
      <dgm:t>
        <a:bodyPr/>
        <a:lstStyle/>
        <a:p>
          <a:endParaRPr lang="en-US"/>
        </a:p>
      </dgm:t>
    </dgm:pt>
    <dgm:pt modelId="{D70B63EA-6218-49FE-9094-93BD3B290ECC}" type="sibTrans" cxnId="{53973DFA-04C4-4A8A-9D21-704649996DFB}">
      <dgm:prSet/>
      <dgm:spPr/>
      <dgm:t>
        <a:bodyPr/>
        <a:lstStyle/>
        <a:p>
          <a:endParaRPr lang="en-US"/>
        </a:p>
      </dgm:t>
    </dgm:pt>
    <dgm:pt modelId="{E08302D9-D6A7-4993-BE62-9EAE887FAB26}">
      <dgm:prSet/>
      <dgm:spPr/>
      <dgm:t>
        <a:bodyPr/>
        <a:lstStyle/>
        <a:p>
          <a:r>
            <a:rPr lang="en-US"/>
            <a:t>Hemsideförbättringar</a:t>
          </a:r>
        </a:p>
      </dgm:t>
    </dgm:pt>
    <dgm:pt modelId="{41459DA3-2350-44CC-8C79-1627F157D563}" type="parTrans" cxnId="{C729901F-17FB-47F8-93FC-84A1187FE7D6}">
      <dgm:prSet/>
      <dgm:spPr/>
      <dgm:t>
        <a:bodyPr/>
        <a:lstStyle/>
        <a:p>
          <a:endParaRPr lang="en-US"/>
        </a:p>
      </dgm:t>
    </dgm:pt>
    <dgm:pt modelId="{91CC08D9-1C4F-45FC-A94E-315B32028D6B}" type="sibTrans" cxnId="{C729901F-17FB-47F8-93FC-84A1187FE7D6}">
      <dgm:prSet/>
      <dgm:spPr/>
      <dgm:t>
        <a:bodyPr/>
        <a:lstStyle/>
        <a:p>
          <a:endParaRPr lang="en-US"/>
        </a:p>
      </dgm:t>
    </dgm:pt>
    <dgm:pt modelId="{462FFD65-4C8E-4D66-A4F4-5CD65F33BDD1}">
      <dgm:prSet/>
      <dgm:spPr/>
      <dgm:t>
        <a:bodyPr/>
        <a:lstStyle/>
        <a:p>
          <a:r>
            <a:rPr lang="en-US" dirty="0" err="1"/>
            <a:t>Hur</a:t>
          </a:r>
          <a:r>
            <a:rPr lang="en-US" dirty="0"/>
            <a:t> </a:t>
          </a:r>
          <a:r>
            <a:rPr lang="en-US" dirty="0" err="1"/>
            <a:t>få</a:t>
          </a:r>
          <a:r>
            <a:rPr lang="en-US" dirty="0"/>
            <a:t> </a:t>
          </a:r>
          <a:r>
            <a:rPr lang="en-US" dirty="0" err="1"/>
            <a:t>fler</a:t>
          </a:r>
          <a:r>
            <a:rPr lang="en-US" dirty="0"/>
            <a:t> </a:t>
          </a:r>
          <a:r>
            <a:rPr lang="en-US" dirty="0" err="1"/>
            <a:t>medlemmar</a:t>
          </a:r>
          <a:r>
            <a:rPr lang="en-US" dirty="0"/>
            <a:t> – </a:t>
          </a:r>
          <a:r>
            <a:rPr lang="en-US" dirty="0" err="1"/>
            <a:t>Hur</a:t>
          </a:r>
          <a:r>
            <a:rPr lang="en-US" dirty="0"/>
            <a:t> </a:t>
          </a:r>
          <a:r>
            <a:rPr lang="en-US" dirty="0" err="1"/>
            <a:t>få</a:t>
          </a:r>
          <a:r>
            <a:rPr lang="en-US" dirty="0"/>
            <a:t> </a:t>
          </a:r>
          <a:r>
            <a:rPr lang="en-US" dirty="0" err="1"/>
            <a:t>fler</a:t>
          </a:r>
          <a:r>
            <a:rPr lang="en-US" dirty="0"/>
            <a:t> </a:t>
          </a:r>
          <a:r>
            <a:rPr lang="en-US" dirty="0" err="1"/>
            <a:t>att</a:t>
          </a:r>
          <a:r>
            <a:rPr lang="en-US" dirty="0"/>
            <a:t> </a:t>
          </a:r>
          <a:r>
            <a:rPr lang="en-US" dirty="0" err="1"/>
            <a:t>engagera</a:t>
          </a:r>
          <a:r>
            <a:rPr lang="en-US" dirty="0"/>
            <a:t> sig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styrelsearbetet</a:t>
          </a:r>
          <a:endParaRPr lang="en-US" dirty="0"/>
        </a:p>
      </dgm:t>
    </dgm:pt>
    <dgm:pt modelId="{C0BA1A13-C3E1-4CFF-8B69-DA7B967945F4}" type="parTrans" cxnId="{1842621F-2E4B-4069-AB69-9335C0D07589}">
      <dgm:prSet/>
      <dgm:spPr/>
      <dgm:t>
        <a:bodyPr/>
        <a:lstStyle/>
        <a:p>
          <a:endParaRPr lang="en-US"/>
        </a:p>
      </dgm:t>
    </dgm:pt>
    <dgm:pt modelId="{A6C54FF3-01E2-42D7-906E-DFFA129E169C}" type="sibTrans" cxnId="{1842621F-2E4B-4069-AB69-9335C0D07589}">
      <dgm:prSet/>
      <dgm:spPr/>
      <dgm:t>
        <a:bodyPr/>
        <a:lstStyle/>
        <a:p>
          <a:endParaRPr lang="en-US"/>
        </a:p>
      </dgm:t>
    </dgm:pt>
    <dgm:pt modelId="{7FAB4064-6398-5B44-ADF3-C08853EB9FC6}">
      <dgm:prSet/>
      <dgm:spPr/>
      <dgm:t>
        <a:bodyPr/>
        <a:lstStyle/>
        <a:p>
          <a:r>
            <a:rPr lang="en-US" dirty="0" err="1"/>
            <a:t>Motioner</a:t>
          </a:r>
          <a:r>
            <a:rPr lang="en-US" dirty="0"/>
            <a:t> </a:t>
          </a:r>
          <a:r>
            <a:rPr lang="en-US" dirty="0" err="1"/>
            <a:t>och</a:t>
          </a:r>
          <a:r>
            <a:rPr lang="en-US" dirty="0"/>
            <a:t> tips/</a:t>
          </a:r>
          <a:r>
            <a:rPr lang="en-US" dirty="0" err="1"/>
            <a:t>frågor</a:t>
          </a:r>
          <a:r>
            <a:rPr lang="en-US" dirty="0"/>
            <a:t> </a:t>
          </a:r>
          <a:r>
            <a:rPr lang="en-US" dirty="0" err="1"/>
            <a:t>från</a:t>
          </a:r>
          <a:r>
            <a:rPr lang="en-US" dirty="0"/>
            <a:t> </a:t>
          </a:r>
          <a:r>
            <a:rPr lang="en-US" dirty="0" err="1"/>
            <a:t>medlemmar</a:t>
          </a:r>
          <a:endParaRPr lang="en-US" dirty="0"/>
        </a:p>
      </dgm:t>
    </dgm:pt>
    <dgm:pt modelId="{2FDBAAED-957C-7449-B191-BCAAFB8EABA5}" type="parTrans" cxnId="{DA853B0D-4C5A-FA4C-9C46-78AD6CF72E83}">
      <dgm:prSet/>
      <dgm:spPr/>
      <dgm:t>
        <a:bodyPr/>
        <a:lstStyle/>
        <a:p>
          <a:endParaRPr lang="sv-SE"/>
        </a:p>
      </dgm:t>
    </dgm:pt>
    <dgm:pt modelId="{4B24F7B9-DA95-1C44-B28E-0B895B0EA517}" type="sibTrans" cxnId="{DA853B0D-4C5A-FA4C-9C46-78AD6CF72E83}">
      <dgm:prSet/>
      <dgm:spPr/>
      <dgm:t>
        <a:bodyPr/>
        <a:lstStyle/>
        <a:p>
          <a:endParaRPr lang="sv-SE"/>
        </a:p>
      </dgm:t>
    </dgm:pt>
    <dgm:pt modelId="{0AC501AA-8E21-1643-A079-1BABE472B2C7}">
      <dgm:prSet/>
      <dgm:spPr/>
      <dgm:t>
        <a:bodyPr/>
        <a:lstStyle/>
        <a:p>
          <a:r>
            <a:rPr lang="en-US" dirty="0" err="1"/>
            <a:t>Planerar</a:t>
          </a:r>
          <a:r>
            <a:rPr lang="en-US" dirty="0"/>
            <a:t> </a:t>
          </a:r>
          <a:r>
            <a:rPr lang="en-US" dirty="0" err="1"/>
            <a:t>rådsmöten</a:t>
          </a:r>
          <a:endParaRPr lang="en-US" dirty="0"/>
        </a:p>
      </dgm:t>
    </dgm:pt>
    <dgm:pt modelId="{0753E3F0-C1DC-C840-B6BA-3EF1B710213D}" type="parTrans" cxnId="{E0FC1C4A-6ABA-614F-A0AB-9E548D6B958B}">
      <dgm:prSet/>
      <dgm:spPr/>
      <dgm:t>
        <a:bodyPr/>
        <a:lstStyle/>
        <a:p>
          <a:endParaRPr lang="sv-SE"/>
        </a:p>
      </dgm:t>
    </dgm:pt>
    <dgm:pt modelId="{61C399DF-F7DB-4C43-96BC-260D2E44795D}" type="sibTrans" cxnId="{E0FC1C4A-6ABA-614F-A0AB-9E548D6B958B}">
      <dgm:prSet/>
      <dgm:spPr/>
      <dgm:t>
        <a:bodyPr/>
        <a:lstStyle/>
        <a:p>
          <a:endParaRPr lang="sv-SE"/>
        </a:p>
      </dgm:t>
    </dgm:pt>
    <dgm:pt modelId="{0BFDECCA-A9F6-644D-B5DD-E75BDD74BEF1}" type="pres">
      <dgm:prSet presAssocID="{16C75B6A-42B4-492F-A939-EAE987F3D780}" presName="linear" presStyleCnt="0">
        <dgm:presLayoutVars>
          <dgm:animLvl val="lvl"/>
          <dgm:resizeHandles val="exact"/>
        </dgm:presLayoutVars>
      </dgm:prSet>
      <dgm:spPr/>
    </dgm:pt>
    <dgm:pt modelId="{A7F060E9-DF9E-3344-B1D8-4EE167CA755D}" type="pres">
      <dgm:prSet presAssocID="{30DD5075-7A4A-4F05-87D8-5CCE702D802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756E3B0-837A-B742-B878-F5BD87A83CD1}" type="pres">
      <dgm:prSet presAssocID="{6680B3AE-D2D0-485B-97F4-5162D942D2B3}" presName="spacer" presStyleCnt="0"/>
      <dgm:spPr/>
    </dgm:pt>
    <dgm:pt modelId="{306FEA50-C2AB-B740-91AD-C435C2D2F02C}" type="pres">
      <dgm:prSet presAssocID="{FCD4AC24-895D-4BCC-9BA0-39093BB53BB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A24726A-C03F-2A43-A48E-B8A21F4B1A42}" type="pres">
      <dgm:prSet presAssocID="{D84D807E-C1D2-4484-B16E-63C533C64313}" presName="spacer" presStyleCnt="0"/>
      <dgm:spPr/>
    </dgm:pt>
    <dgm:pt modelId="{1C1E8E62-7A94-F147-99B1-ACFE28D78C60}" type="pres">
      <dgm:prSet presAssocID="{0C262043-D495-4E05-B002-C84A513E2F3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F1379FA-C6B3-204F-9D34-3B926B5515D2}" type="pres">
      <dgm:prSet presAssocID="{D70B63EA-6218-49FE-9094-93BD3B290ECC}" presName="spacer" presStyleCnt="0"/>
      <dgm:spPr/>
    </dgm:pt>
    <dgm:pt modelId="{56DFF5AB-8B9B-4342-A7C8-F85DE83E8B79}" type="pres">
      <dgm:prSet presAssocID="{E08302D9-D6A7-4993-BE62-9EAE887FAB2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C83C8DE-BA11-C54B-A60C-AF62783CCD2C}" type="pres">
      <dgm:prSet presAssocID="{91CC08D9-1C4F-45FC-A94E-315B32028D6B}" presName="spacer" presStyleCnt="0"/>
      <dgm:spPr/>
    </dgm:pt>
    <dgm:pt modelId="{43FF0214-0401-9043-82BB-BB2C010EDDE9}" type="pres">
      <dgm:prSet presAssocID="{462FFD65-4C8E-4D66-A4F4-5CD65F33BDD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6497055-ED1C-1545-B414-CF72A8F68B09}" type="pres">
      <dgm:prSet presAssocID="{A6C54FF3-01E2-42D7-906E-DFFA129E169C}" presName="spacer" presStyleCnt="0"/>
      <dgm:spPr/>
    </dgm:pt>
    <dgm:pt modelId="{547FA252-5B3C-684E-920A-5CA7EF580B7F}" type="pres">
      <dgm:prSet presAssocID="{7FAB4064-6398-5B44-ADF3-C08853EB9FC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50C87D7-626F-394C-871F-0DA89A4F0757}" type="pres">
      <dgm:prSet presAssocID="{4B24F7B9-DA95-1C44-B28E-0B895B0EA517}" presName="spacer" presStyleCnt="0"/>
      <dgm:spPr/>
    </dgm:pt>
    <dgm:pt modelId="{6F0D928B-F3B9-F446-BBBB-467081E37EDC}" type="pres">
      <dgm:prSet presAssocID="{0AC501AA-8E21-1643-A079-1BABE472B2C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DA853B0D-4C5A-FA4C-9C46-78AD6CF72E83}" srcId="{16C75B6A-42B4-492F-A939-EAE987F3D780}" destId="{7FAB4064-6398-5B44-ADF3-C08853EB9FC6}" srcOrd="5" destOrd="0" parTransId="{2FDBAAED-957C-7449-B191-BCAAFB8EABA5}" sibTransId="{4B24F7B9-DA95-1C44-B28E-0B895B0EA517}"/>
    <dgm:cxn modelId="{1842621F-2E4B-4069-AB69-9335C0D07589}" srcId="{16C75B6A-42B4-492F-A939-EAE987F3D780}" destId="{462FFD65-4C8E-4D66-A4F4-5CD65F33BDD1}" srcOrd="4" destOrd="0" parTransId="{C0BA1A13-C3E1-4CFF-8B69-DA7B967945F4}" sibTransId="{A6C54FF3-01E2-42D7-906E-DFFA129E169C}"/>
    <dgm:cxn modelId="{C729901F-17FB-47F8-93FC-84A1187FE7D6}" srcId="{16C75B6A-42B4-492F-A939-EAE987F3D780}" destId="{E08302D9-D6A7-4993-BE62-9EAE887FAB26}" srcOrd="3" destOrd="0" parTransId="{41459DA3-2350-44CC-8C79-1627F157D563}" sibTransId="{91CC08D9-1C4F-45FC-A94E-315B32028D6B}"/>
    <dgm:cxn modelId="{57D5443A-A52C-DC48-9F79-16CFAA0DCE14}" type="presOf" srcId="{30DD5075-7A4A-4F05-87D8-5CCE702D802B}" destId="{A7F060E9-DF9E-3344-B1D8-4EE167CA755D}" srcOrd="0" destOrd="0" presId="urn:microsoft.com/office/officeart/2005/8/layout/vList2"/>
    <dgm:cxn modelId="{7226A745-875A-4B4E-8DFF-A52FC9982726}" type="presOf" srcId="{7FAB4064-6398-5B44-ADF3-C08853EB9FC6}" destId="{547FA252-5B3C-684E-920A-5CA7EF580B7F}" srcOrd="0" destOrd="0" presId="urn:microsoft.com/office/officeart/2005/8/layout/vList2"/>
    <dgm:cxn modelId="{E0FC1C4A-6ABA-614F-A0AB-9E548D6B958B}" srcId="{16C75B6A-42B4-492F-A939-EAE987F3D780}" destId="{0AC501AA-8E21-1643-A079-1BABE472B2C7}" srcOrd="6" destOrd="0" parTransId="{0753E3F0-C1DC-C840-B6BA-3EF1B710213D}" sibTransId="{61C399DF-F7DB-4C43-96BC-260D2E44795D}"/>
    <dgm:cxn modelId="{05189851-21B1-6046-99F7-92361419D9E8}" type="presOf" srcId="{16C75B6A-42B4-492F-A939-EAE987F3D780}" destId="{0BFDECCA-A9F6-644D-B5DD-E75BDD74BEF1}" srcOrd="0" destOrd="0" presId="urn:microsoft.com/office/officeart/2005/8/layout/vList2"/>
    <dgm:cxn modelId="{E622AA5A-B6CD-8E4E-9FD8-DCB31259820E}" type="presOf" srcId="{0C262043-D495-4E05-B002-C84A513E2F34}" destId="{1C1E8E62-7A94-F147-99B1-ACFE28D78C60}" srcOrd="0" destOrd="0" presId="urn:microsoft.com/office/officeart/2005/8/layout/vList2"/>
    <dgm:cxn modelId="{A726857A-C83D-C445-90EE-75ED720F3D42}" type="presOf" srcId="{E08302D9-D6A7-4993-BE62-9EAE887FAB26}" destId="{56DFF5AB-8B9B-4342-A7C8-F85DE83E8B79}" srcOrd="0" destOrd="0" presId="urn:microsoft.com/office/officeart/2005/8/layout/vList2"/>
    <dgm:cxn modelId="{1E32C0C7-2B04-EC4E-BB63-67552E6676B1}" type="presOf" srcId="{0AC501AA-8E21-1643-A079-1BABE472B2C7}" destId="{6F0D928B-F3B9-F446-BBBB-467081E37EDC}" srcOrd="0" destOrd="0" presId="urn:microsoft.com/office/officeart/2005/8/layout/vList2"/>
    <dgm:cxn modelId="{4AC416DD-6256-4D4B-91F0-05907584DE5F}" type="presOf" srcId="{462FFD65-4C8E-4D66-A4F4-5CD65F33BDD1}" destId="{43FF0214-0401-9043-82BB-BB2C010EDDE9}" srcOrd="0" destOrd="0" presId="urn:microsoft.com/office/officeart/2005/8/layout/vList2"/>
    <dgm:cxn modelId="{13F59DE5-6A87-4338-9974-2403969DD791}" srcId="{16C75B6A-42B4-492F-A939-EAE987F3D780}" destId="{FCD4AC24-895D-4BCC-9BA0-39093BB53BB6}" srcOrd="1" destOrd="0" parTransId="{0DB7BBD0-DE31-484C-A941-49217B425C7D}" sibTransId="{D84D807E-C1D2-4484-B16E-63C533C64313}"/>
    <dgm:cxn modelId="{53973DFA-04C4-4A8A-9D21-704649996DFB}" srcId="{16C75B6A-42B4-492F-A939-EAE987F3D780}" destId="{0C262043-D495-4E05-B002-C84A513E2F34}" srcOrd="2" destOrd="0" parTransId="{D82D27DF-3E14-4850-9BEB-721E3BF138AE}" sibTransId="{D70B63EA-6218-49FE-9094-93BD3B290ECC}"/>
    <dgm:cxn modelId="{58BBA3FA-8D1E-7744-8670-F8995E5BE2AD}" type="presOf" srcId="{FCD4AC24-895D-4BCC-9BA0-39093BB53BB6}" destId="{306FEA50-C2AB-B740-91AD-C435C2D2F02C}" srcOrd="0" destOrd="0" presId="urn:microsoft.com/office/officeart/2005/8/layout/vList2"/>
    <dgm:cxn modelId="{EEF992FE-FA3D-4440-9065-831C190D585D}" srcId="{16C75B6A-42B4-492F-A939-EAE987F3D780}" destId="{30DD5075-7A4A-4F05-87D8-5CCE702D802B}" srcOrd="0" destOrd="0" parTransId="{32A053B5-8169-490B-A3C0-2EC77D98B7AB}" sibTransId="{6680B3AE-D2D0-485B-97F4-5162D942D2B3}"/>
    <dgm:cxn modelId="{8945BC87-F0E3-604A-A546-5DAAD0320DF3}" type="presParOf" srcId="{0BFDECCA-A9F6-644D-B5DD-E75BDD74BEF1}" destId="{A7F060E9-DF9E-3344-B1D8-4EE167CA755D}" srcOrd="0" destOrd="0" presId="urn:microsoft.com/office/officeart/2005/8/layout/vList2"/>
    <dgm:cxn modelId="{4B0415CE-4532-2B43-A9FC-2276526DAE3C}" type="presParOf" srcId="{0BFDECCA-A9F6-644D-B5DD-E75BDD74BEF1}" destId="{8756E3B0-837A-B742-B878-F5BD87A83CD1}" srcOrd="1" destOrd="0" presId="urn:microsoft.com/office/officeart/2005/8/layout/vList2"/>
    <dgm:cxn modelId="{5FE51172-6F7C-AE43-9BC8-228DF6013EBF}" type="presParOf" srcId="{0BFDECCA-A9F6-644D-B5DD-E75BDD74BEF1}" destId="{306FEA50-C2AB-B740-91AD-C435C2D2F02C}" srcOrd="2" destOrd="0" presId="urn:microsoft.com/office/officeart/2005/8/layout/vList2"/>
    <dgm:cxn modelId="{E57019CA-A5F2-5044-935B-06B9193F1675}" type="presParOf" srcId="{0BFDECCA-A9F6-644D-B5DD-E75BDD74BEF1}" destId="{1A24726A-C03F-2A43-A48E-B8A21F4B1A42}" srcOrd="3" destOrd="0" presId="urn:microsoft.com/office/officeart/2005/8/layout/vList2"/>
    <dgm:cxn modelId="{FAA5695E-A4D9-C642-9497-379F95709728}" type="presParOf" srcId="{0BFDECCA-A9F6-644D-B5DD-E75BDD74BEF1}" destId="{1C1E8E62-7A94-F147-99B1-ACFE28D78C60}" srcOrd="4" destOrd="0" presId="urn:microsoft.com/office/officeart/2005/8/layout/vList2"/>
    <dgm:cxn modelId="{6D59AFBD-781C-BE40-B76E-7AE3B014C4A8}" type="presParOf" srcId="{0BFDECCA-A9F6-644D-B5DD-E75BDD74BEF1}" destId="{CF1379FA-C6B3-204F-9D34-3B926B5515D2}" srcOrd="5" destOrd="0" presId="urn:microsoft.com/office/officeart/2005/8/layout/vList2"/>
    <dgm:cxn modelId="{4C62482D-E695-4A4B-AD39-13F9C23D92E3}" type="presParOf" srcId="{0BFDECCA-A9F6-644D-B5DD-E75BDD74BEF1}" destId="{56DFF5AB-8B9B-4342-A7C8-F85DE83E8B79}" srcOrd="6" destOrd="0" presId="urn:microsoft.com/office/officeart/2005/8/layout/vList2"/>
    <dgm:cxn modelId="{4E8BC49C-78E7-984A-8C32-81D1130BCF40}" type="presParOf" srcId="{0BFDECCA-A9F6-644D-B5DD-E75BDD74BEF1}" destId="{FC83C8DE-BA11-C54B-A60C-AF62783CCD2C}" srcOrd="7" destOrd="0" presId="urn:microsoft.com/office/officeart/2005/8/layout/vList2"/>
    <dgm:cxn modelId="{D3000882-17CC-F643-B371-3D2AB5C796E5}" type="presParOf" srcId="{0BFDECCA-A9F6-644D-B5DD-E75BDD74BEF1}" destId="{43FF0214-0401-9043-82BB-BB2C010EDDE9}" srcOrd="8" destOrd="0" presId="urn:microsoft.com/office/officeart/2005/8/layout/vList2"/>
    <dgm:cxn modelId="{A8153703-84A2-2445-ADC9-832691C89EB0}" type="presParOf" srcId="{0BFDECCA-A9F6-644D-B5DD-E75BDD74BEF1}" destId="{36497055-ED1C-1545-B414-CF72A8F68B09}" srcOrd="9" destOrd="0" presId="urn:microsoft.com/office/officeart/2005/8/layout/vList2"/>
    <dgm:cxn modelId="{E2453004-8A44-4C41-86E0-E01A937ECE50}" type="presParOf" srcId="{0BFDECCA-A9F6-644D-B5DD-E75BDD74BEF1}" destId="{547FA252-5B3C-684E-920A-5CA7EF580B7F}" srcOrd="10" destOrd="0" presId="urn:microsoft.com/office/officeart/2005/8/layout/vList2"/>
    <dgm:cxn modelId="{5A521159-1E4D-904A-8E72-0492A02EFED6}" type="presParOf" srcId="{0BFDECCA-A9F6-644D-B5DD-E75BDD74BEF1}" destId="{B50C87D7-626F-394C-871F-0DA89A4F0757}" srcOrd="11" destOrd="0" presId="urn:microsoft.com/office/officeart/2005/8/layout/vList2"/>
    <dgm:cxn modelId="{7725085E-E2EE-7C4C-B30B-5C7A85FA3365}" type="presParOf" srcId="{0BFDECCA-A9F6-644D-B5DD-E75BDD74BEF1}" destId="{6F0D928B-F3B9-F446-BBBB-467081E37ED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060E9-DF9E-3344-B1D8-4EE167CA755D}">
      <dsp:nvSpPr>
        <dsp:cNvPr id="0" name=""/>
        <dsp:cNvSpPr/>
      </dsp:nvSpPr>
      <dsp:spPr>
        <a:xfrm>
          <a:off x="0" y="9029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Hjälpprojekten</a:t>
          </a:r>
        </a:p>
      </dsp:txBody>
      <dsp:txXfrm>
        <a:off x="27415" y="117706"/>
        <a:ext cx="9549545" cy="506769"/>
      </dsp:txXfrm>
    </dsp:sp>
    <dsp:sp modelId="{306FEA50-C2AB-B740-91AD-C435C2D2F02C}">
      <dsp:nvSpPr>
        <dsp:cNvPr id="0" name=""/>
        <dsp:cNvSpPr/>
      </dsp:nvSpPr>
      <dsp:spPr>
        <a:xfrm>
          <a:off x="0" y="72101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Ekonomi</a:t>
          </a:r>
        </a:p>
      </dsp:txBody>
      <dsp:txXfrm>
        <a:off x="27415" y="748426"/>
        <a:ext cx="9549545" cy="506769"/>
      </dsp:txXfrm>
    </dsp:sp>
    <dsp:sp modelId="{1C1E8E62-7A94-F147-99B1-ACFE28D78C60}">
      <dsp:nvSpPr>
        <dsp:cNvPr id="0" name=""/>
        <dsp:cNvSpPr/>
      </dsp:nvSpPr>
      <dsp:spPr>
        <a:xfrm>
          <a:off x="0" y="135173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Matrikelns vara eller inte vara</a:t>
          </a:r>
        </a:p>
      </dsp:txBody>
      <dsp:txXfrm>
        <a:off x="27415" y="1379146"/>
        <a:ext cx="9549545" cy="506769"/>
      </dsp:txXfrm>
    </dsp:sp>
    <dsp:sp modelId="{56DFF5AB-8B9B-4342-A7C8-F85DE83E8B79}">
      <dsp:nvSpPr>
        <dsp:cNvPr id="0" name=""/>
        <dsp:cNvSpPr/>
      </dsp:nvSpPr>
      <dsp:spPr>
        <a:xfrm>
          <a:off x="0" y="198245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Hemsideförbättringar</a:t>
          </a:r>
        </a:p>
      </dsp:txBody>
      <dsp:txXfrm>
        <a:off x="27415" y="2009866"/>
        <a:ext cx="9549545" cy="506769"/>
      </dsp:txXfrm>
    </dsp:sp>
    <dsp:sp modelId="{43FF0214-0401-9043-82BB-BB2C010EDDE9}">
      <dsp:nvSpPr>
        <dsp:cNvPr id="0" name=""/>
        <dsp:cNvSpPr/>
      </dsp:nvSpPr>
      <dsp:spPr>
        <a:xfrm>
          <a:off x="0" y="261317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Hur</a:t>
          </a:r>
          <a:r>
            <a:rPr lang="en-US" sz="2400" kern="1200" dirty="0"/>
            <a:t> </a:t>
          </a:r>
          <a:r>
            <a:rPr lang="en-US" sz="2400" kern="1200" dirty="0" err="1"/>
            <a:t>få</a:t>
          </a:r>
          <a:r>
            <a:rPr lang="en-US" sz="2400" kern="1200" dirty="0"/>
            <a:t> </a:t>
          </a:r>
          <a:r>
            <a:rPr lang="en-US" sz="2400" kern="1200" dirty="0" err="1"/>
            <a:t>fler</a:t>
          </a:r>
          <a:r>
            <a:rPr lang="en-US" sz="2400" kern="1200" dirty="0"/>
            <a:t> </a:t>
          </a:r>
          <a:r>
            <a:rPr lang="en-US" sz="2400" kern="1200" dirty="0" err="1"/>
            <a:t>medlemmar</a:t>
          </a:r>
          <a:r>
            <a:rPr lang="en-US" sz="2400" kern="1200" dirty="0"/>
            <a:t> – </a:t>
          </a:r>
          <a:r>
            <a:rPr lang="en-US" sz="2400" kern="1200" dirty="0" err="1"/>
            <a:t>Hur</a:t>
          </a:r>
          <a:r>
            <a:rPr lang="en-US" sz="2400" kern="1200" dirty="0"/>
            <a:t> </a:t>
          </a:r>
          <a:r>
            <a:rPr lang="en-US" sz="2400" kern="1200" dirty="0" err="1"/>
            <a:t>få</a:t>
          </a:r>
          <a:r>
            <a:rPr lang="en-US" sz="2400" kern="1200" dirty="0"/>
            <a:t> </a:t>
          </a:r>
          <a:r>
            <a:rPr lang="en-US" sz="2400" kern="1200" dirty="0" err="1"/>
            <a:t>fler</a:t>
          </a:r>
          <a:r>
            <a:rPr lang="en-US" sz="2400" kern="1200" dirty="0"/>
            <a:t> </a:t>
          </a:r>
          <a:r>
            <a:rPr lang="en-US" sz="2400" kern="1200" dirty="0" err="1"/>
            <a:t>att</a:t>
          </a:r>
          <a:r>
            <a:rPr lang="en-US" sz="2400" kern="1200" dirty="0"/>
            <a:t> </a:t>
          </a:r>
          <a:r>
            <a:rPr lang="en-US" sz="2400" kern="1200" dirty="0" err="1"/>
            <a:t>engagera</a:t>
          </a:r>
          <a:r>
            <a:rPr lang="en-US" sz="2400" kern="1200" dirty="0"/>
            <a:t> sig </a:t>
          </a:r>
          <a:r>
            <a:rPr lang="en-US" sz="2400" kern="1200" dirty="0" err="1"/>
            <a:t>i</a:t>
          </a:r>
          <a:r>
            <a:rPr lang="en-US" sz="2400" kern="1200" dirty="0"/>
            <a:t> </a:t>
          </a:r>
          <a:r>
            <a:rPr lang="en-US" sz="2400" kern="1200" dirty="0" err="1"/>
            <a:t>styrelsearbetet</a:t>
          </a:r>
          <a:endParaRPr lang="en-US" sz="2400" kern="1200" dirty="0"/>
        </a:p>
      </dsp:txBody>
      <dsp:txXfrm>
        <a:off x="27415" y="2640586"/>
        <a:ext cx="9549545" cy="506769"/>
      </dsp:txXfrm>
    </dsp:sp>
    <dsp:sp modelId="{547FA252-5B3C-684E-920A-5CA7EF580B7F}">
      <dsp:nvSpPr>
        <dsp:cNvPr id="0" name=""/>
        <dsp:cNvSpPr/>
      </dsp:nvSpPr>
      <dsp:spPr>
        <a:xfrm>
          <a:off x="0" y="324389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Motioner</a:t>
          </a:r>
          <a:r>
            <a:rPr lang="en-US" sz="2400" kern="1200" dirty="0"/>
            <a:t> </a:t>
          </a:r>
          <a:r>
            <a:rPr lang="en-US" sz="2400" kern="1200" dirty="0" err="1"/>
            <a:t>och</a:t>
          </a:r>
          <a:r>
            <a:rPr lang="en-US" sz="2400" kern="1200" dirty="0"/>
            <a:t> tips/</a:t>
          </a:r>
          <a:r>
            <a:rPr lang="en-US" sz="2400" kern="1200" dirty="0" err="1"/>
            <a:t>frågor</a:t>
          </a:r>
          <a:r>
            <a:rPr lang="en-US" sz="2400" kern="1200" dirty="0"/>
            <a:t> </a:t>
          </a:r>
          <a:r>
            <a:rPr lang="en-US" sz="2400" kern="1200" dirty="0" err="1"/>
            <a:t>från</a:t>
          </a:r>
          <a:r>
            <a:rPr lang="en-US" sz="2400" kern="1200" dirty="0"/>
            <a:t> </a:t>
          </a:r>
          <a:r>
            <a:rPr lang="en-US" sz="2400" kern="1200" dirty="0" err="1"/>
            <a:t>medlemmar</a:t>
          </a:r>
          <a:endParaRPr lang="en-US" sz="2400" kern="1200" dirty="0"/>
        </a:p>
      </dsp:txBody>
      <dsp:txXfrm>
        <a:off x="27415" y="3271306"/>
        <a:ext cx="9549545" cy="506769"/>
      </dsp:txXfrm>
    </dsp:sp>
    <dsp:sp modelId="{6F0D928B-F3B9-F446-BBBB-467081E37EDC}">
      <dsp:nvSpPr>
        <dsp:cNvPr id="0" name=""/>
        <dsp:cNvSpPr/>
      </dsp:nvSpPr>
      <dsp:spPr>
        <a:xfrm>
          <a:off x="0" y="3874611"/>
          <a:ext cx="9604375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Planerar</a:t>
          </a:r>
          <a:r>
            <a:rPr lang="en-US" sz="2400" kern="1200" dirty="0"/>
            <a:t> </a:t>
          </a:r>
          <a:r>
            <a:rPr lang="en-US" sz="2400" kern="1200" dirty="0" err="1"/>
            <a:t>rådsmöten</a:t>
          </a:r>
          <a:endParaRPr lang="en-US" sz="2400" kern="1200" dirty="0"/>
        </a:p>
      </dsp:txBody>
      <dsp:txXfrm>
        <a:off x="27415" y="3902026"/>
        <a:ext cx="9549545" cy="506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60D1173B-FBCA-4F2A-AB78-7DB51EC95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0B08DCF8-02FA-4015-A96A-7F8A89EBC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337A1A0-2188-0AD9-0A77-77074AC97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072" y="964769"/>
            <a:ext cx="4966432" cy="2376915"/>
          </a:xfrm>
        </p:spPr>
        <p:txBody>
          <a:bodyPr>
            <a:normAutofit/>
          </a:bodyPr>
          <a:lstStyle/>
          <a:p>
            <a:r>
              <a:rPr lang="sv-SE" sz="3800"/>
              <a:t>International</a:t>
            </a:r>
            <a:br>
              <a:rPr lang="sv-SE" sz="3800"/>
            </a:br>
            <a:r>
              <a:rPr lang="sv-SE" sz="3800"/>
              <a:t>Inner Wheel </a:t>
            </a:r>
            <a:br>
              <a:rPr lang="sv-SE" sz="3800"/>
            </a:br>
            <a:r>
              <a:rPr lang="sv-SE" sz="3800"/>
              <a:t>religiöst och politiskt obunden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17FE25-8351-FEBD-86FA-0D71E89BF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sv-SE" dirty="0"/>
              <a:t>Vänskap</a:t>
            </a:r>
          </a:p>
          <a:p>
            <a:r>
              <a:rPr lang="sv-SE" dirty="0"/>
              <a:t>Hjälpsamhet</a:t>
            </a:r>
          </a:p>
          <a:p>
            <a:r>
              <a:rPr lang="sv-SE" dirty="0"/>
              <a:t>Internationell förståelse</a:t>
            </a: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72EFD7EB-F887-4187-BD35-2F6584E9E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D802ABCE-86EF-458C-B776-FBEE5B3ED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CF257E23-BAFF-4E5A-9DCD-5EB001A2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4F5EEE-E94A-7930-C301-4B081AA13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" r="8672" b="-2"/>
          <a:stretch/>
        </p:blipFill>
        <p:spPr bwMode="auto">
          <a:xfrm>
            <a:off x="1271223" y="1116345"/>
            <a:ext cx="3362141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480890EC-EC50-46D3-879E-63EDF4D0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58" name="Picture 1057">
            <a:extLst>
              <a:ext uri="{FF2B5EF4-FFF2-40B4-BE49-F238E27FC236}">
                <a16:creationId xmlns:a16="http://schemas.microsoft.com/office/drawing/2014/main" id="{971F6991-E635-48F8-9309-D5A5C1EC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60" name="Straight Connector 1059">
            <a:extLst>
              <a:ext uri="{FF2B5EF4-FFF2-40B4-BE49-F238E27FC236}">
                <a16:creationId xmlns:a16="http://schemas.microsoft.com/office/drawing/2014/main" id="{3ACF2F98-1DF0-4594-9502-F2B79E79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2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EB10432-8BC2-2971-DCC3-BE5658D1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sv-SE" dirty="0"/>
              <a:t>Vad diskuteras på rådsnivå?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21" name="Platshållare för innehåll 2">
            <a:extLst>
              <a:ext uri="{FF2B5EF4-FFF2-40B4-BE49-F238E27FC236}">
                <a16:creationId xmlns:a16="http://schemas.microsoft.com/office/drawing/2014/main" id="{7C200068-EB02-98FC-8FF8-FF9DE393A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733292"/>
              </p:ext>
            </p:extLst>
          </p:nvPr>
        </p:nvGraphicFramePr>
        <p:xfrm>
          <a:off x="1450975" y="2331497"/>
          <a:ext cx="9604375" cy="452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738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2761C8F-252F-E25B-80BF-9F9CD6187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76053"/>
            <a:ext cx="9405891" cy="1002990"/>
          </a:xfrm>
        </p:spPr>
        <p:txBody>
          <a:bodyPr anchor="ctr">
            <a:normAutofit/>
          </a:bodyPr>
          <a:lstStyle/>
          <a:p>
            <a:br>
              <a:rPr lang="sv-SE" sz="2200" dirty="0"/>
            </a:br>
            <a:r>
              <a:rPr lang="sv-SE" sz="2200" dirty="0"/>
              <a:t>Informationsmöte  varje höst – kickoff</a:t>
            </a:r>
            <a:br>
              <a:rPr lang="sv-SE" sz="2200" dirty="0"/>
            </a:br>
            <a:endParaRPr lang="sv-SE" sz="2200" dirty="0"/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9E92B46C-408A-8A39-E0CA-7B6C696B0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464991"/>
            <a:ext cx="9405891" cy="240357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v-SE" sz="1600" dirty="0"/>
              <a:t>Ventilerar åsikter, </a:t>
            </a:r>
            <a:r>
              <a:rPr lang="sv-SE" sz="1600" dirty="0" err="1"/>
              <a:t>brainstormar</a:t>
            </a:r>
            <a:r>
              <a:rPr lang="sv-SE" sz="1600" dirty="0"/>
              <a:t> och planerar kommande år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1600" dirty="0"/>
              <a:t>Återkommande:	</a:t>
            </a:r>
          </a:p>
          <a:p>
            <a:pPr>
              <a:lnSpc>
                <a:spcPct val="110000"/>
              </a:lnSpc>
            </a:pPr>
            <a:r>
              <a:rPr lang="sv-SE" sz="1600" dirty="0"/>
              <a:t>Svårt att engagera styrelsemedlemmar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1600" dirty="0"/>
              <a:t>    ALLA KAN BIDRA!!! Vi är inget börsnoterat företag utan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sv-SE" sz="1600" dirty="0"/>
              <a:t>    ett kvinnligt nätverk som hjälps åt. TOGEHTER WE CAN!!!</a:t>
            </a:r>
          </a:p>
          <a:p>
            <a:pPr>
              <a:lnSpc>
                <a:spcPct val="110000"/>
              </a:lnSpc>
            </a:pPr>
            <a:r>
              <a:rPr lang="sv-SE" sz="1600" dirty="0"/>
              <a:t>Svårt att nyrekrytera</a:t>
            </a:r>
          </a:p>
          <a:p>
            <a:pPr>
              <a:lnSpc>
                <a:spcPct val="110000"/>
              </a:lnSpc>
            </a:pPr>
            <a:endParaRPr lang="sv-SE" sz="16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0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BDD7A9-E612-2694-AE87-648E1986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650198"/>
          </a:xfrm>
        </p:spPr>
        <p:txBody>
          <a:bodyPr/>
          <a:lstStyle/>
          <a:p>
            <a:r>
              <a:rPr lang="sv-SE" dirty="0"/>
              <a:t>Tips till en  </a:t>
            </a:r>
            <a:r>
              <a:rPr lang="sv-SE" dirty="0" err="1"/>
              <a:t>växaNDE</a:t>
            </a:r>
            <a:r>
              <a:rPr lang="sv-SE" dirty="0"/>
              <a:t>  VÄLMÅENDE KLUBB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050F1C8-2A28-5C4E-FD1A-CA433CA61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146" y="1952670"/>
            <a:ext cx="10086829" cy="3450613"/>
          </a:xfrm>
        </p:spPr>
        <p:txBody>
          <a:bodyPr>
            <a:normAutofit/>
          </a:bodyPr>
          <a:lstStyle/>
          <a:p>
            <a:r>
              <a:rPr lang="sv-SE" dirty="0"/>
              <a:t>Tappa INTE INNER WHEEL-ANDAN</a:t>
            </a:r>
          </a:p>
          <a:p>
            <a:r>
              <a:rPr lang="sv-SE" dirty="0"/>
              <a:t>Trevligt om presidenten hälsar på alla vid ankomst</a:t>
            </a:r>
          </a:p>
          <a:p>
            <a:r>
              <a:rPr lang="sv-SE" dirty="0"/>
              <a:t>ANVÄND 3-minutare – gärna i början av kvällen</a:t>
            </a:r>
          </a:p>
          <a:p>
            <a:r>
              <a:rPr lang="sv-SE" dirty="0"/>
              <a:t>TA HAND OM ”DE ÄLDRE”  - viktigt att det inte blir 2 ”skikt” av medlemmar</a:t>
            </a:r>
          </a:p>
          <a:p>
            <a:r>
              <a:rPr lang="sv-SE" dirty="0"/>
              <a:t>TOPPEN med placeringskort</a:t>
            </a:r>
          </a:p>
          <a:p>
            <a:r>
              <a:rPr lang="sv-SE" dirty="0"/>
              <a:t>Fundera på om vi, på något sätt som vi kan hjälpa en mindre klubb att växa - syster, svägerska, barndomskamrat, kusin, </a:t>
            </a:r>
            <a:r>
              <a:rPr lang="sv-SE" dirty="0" err="1"/>
              <a:t>fd</a:t>
            </a:r>
            <a:r>
              <a:rPr lang="sv-SE" dirty="0"/>
              <a:t> granne på en ort där det finns en liten klubb?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504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A8E1E9-8DF9-36F0-6606-7EB89569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Tips till ”lilla klubben”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60CE4C1-DBF7-E1BA-CBFE-0F4F28CE6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R E K R Y T E R A ! ! ! ! !</a:t>
            </a:r>
          </a:p>
          <a:p>
            <a:r>
              <a:rPr lang="sv-SE" dirty="0"/>
              <a:t>Gärna 3-4-5 på en och samma gång!</a:t>
            </a:r>
          </a:p>
          <a:p>
            <a:r>
              <a:rPr lang="sv-SE" dirty="0"/>
              <a:t>Rekrytera I TID!!!!! </a:t>
            </a:r>
          </a:p>
          <a:p>
            <a:r>
              <a:rPr lang="sv-SE" dirty="0"/>
              <a:t>Kvinnor som är på väg in i pensionen – Marior - vinklubb – bokklubb – yoga/gympa-gruppen – </a:t>
            </a:r>
            <a:r>
              <a:rPr lang="sv-SE" dirty="0" err="1"/>
              <a:t>fd</a:t>
            </a:r>
            <a:r>
              <a:rPr lang="sv-SE" dirty="0"/>
              <a:t> arbetskamrater – granne – sonens svärmor</a:t>
            </a:r>
          </a:p>
          <a:p>
            <a:r>
              <a:rPr lang="sv-SE" dirty="0"/>
              <a:t>Intressanta programpunkter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657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FDA086-88A1-BBC7-5CC0-146586C8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tänka på Oavsett klubbstorlek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572C07-900F-1B2B-DD12-25C95484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Inte alltid lätt att komma in i ett väl inarbetat kvinnokluster – ta hand om även efter inval</a:t>
            </a:r>
          </a:p>
          <a:p>
            <a:r>
              <a:rPr lang="sv-SE" dirty="0"/>
              <a:t>Foto på Hemsidan</a:t>
            </a:r>
          </a:p>
          <a:p>
            <a:r>
              <a:rPr lang="sv-SE" dirty="0"/>
              <a:t>Vårda våra äldre</a:t>
            </a:r>
          </a:p>
          <a:p>
            <a:r>
              <a:rPr lang="sv-SE" dirty="0"/>
              <a:t>Tålamod - om vi lyckas engagera yngre, som fortfarande är yrkesverksamma, i styrelsearbetet så får vi </a:t>
            </a:r>
            <a:r>
              <a:rPr lang="sv-SE"/>
              <a:t>vara lite förstående </a:t>
            </a:r>
            <a:r>
              <a:rPr lang="sv-SE" dirty="0"/>
              <a:t>om svaren på mailen inte studsar</a:t>
            </a:r>
          </a:p>
          <a:p>
            <a:r>
              <a:rPr lang="sv-SE" dirty="0"/>
              <a:t>Allt blir roligare om man engagerar sig. Om man inte orkar med styrelsearbete - gå in på hemsidan och läs om vad som händer – Nationellt och Internationellt – känn att man hänger med på vad som händer i IW-världen</a:t>
            </a:r>
          </a:p>
          <a:p>
            <a:r>
              <a:rPr lang="sv-SE" dirty="0"/>
              <a:t>Hur har vi det med kontakten med våra </a:t>
            </a:r>
            <a:r>
              <a:rPr lang="sv-SE" dirty="0" err="1"/>
              <a:t>vänklubbar</a:t>
            </a:r>
            <a:r>
              <a:rPr lang="sv-SE" dirty="0"/>
              <a:t>? </a:t>
            </a:r>
          </a:p>
          <a:p>
            <a:pPr lvl="1"/>
            <a:r>
              <a:rPr lang="sv-SE" dirty="0"/>
              <a:t>Karlstad – Nya Zealand (Western Napier)  – Spanien (Barcelona) – Italien (Catania)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718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9815972-7132-0A52-95D3-0E497A50B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sv-SE" dirty="0"/>
              <a:t>Hur kommer jag in? Vad är min roll kommande år?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AAAA153-8681-C75E-50F9-7CA49CCE0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sv-SE" dirty="0"/>
              <a:t>Skall försöka leda, entusiasmera och stimulera Inner Wheel Sverige under kommande år</a:t>
            </a:r>
          </a:p>
          <a:p>
            <a:pPr marL="0" indent="0">
              <a:buNone/>
            </a:pPr>
            <a:r>
              <a:rPr lang="sv-SE" dirty="0"/>
              <a:t>   Kommer att trycka på NYREKRYTERING – enda långsiktiga lösningen. Rekryterar i inte så kommer vi inte att finnas kvar.</a:t>
            </a:r>
          </a:p>
          <a:p>
            <a:r>
              <a:rPr lang="sv-SE" dirty="0"/>
              <a:t>Avser att hålla kontakt med alla distrikt och är tacksam för </a:t>
            </a:r>
            <a:r>
              <a:rPr lang="sv-SE"/>
              <a:t>löpande feedback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715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193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63B4EF4-4147-167C-4636-34E77B8B7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0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 descr="En bild som visar person, står, stående, grupp&#10;&#10;Automatiskt genererad beskrivning">
            <a:extLst>
              <a:ext uri="{FF2B5EF4-FFF2-40B4-BE49-F238E27FC236}">
                <a16:creationId xmlns:a16="http://schemas.microsoft.com/office/drawing/2014/main" id="{692A74ED-5FD2-865D-BDF8-CE9CF61F9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55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14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A78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person, inomhus, står&#10;&#10;Automatiskt genererad beskrivning">
            <a:extLst>
              <a:ext uri="{FF2B5EF4-FFF2-40B4-BE49-F238E27FC236}">
                <a16:creationId xmlns:a16="http://schemas.microsoft.com/office/drawing/2014/main" id="{46D7998C-065C-115C-76EE-7CB91DE044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31" r="37931" b="1"/>
          <a:stretch/>
        </p:blipFill>
        <p:spPr>
          <a:xfrm rot="5400000">
            <a:off x="3310467" y="-44889"/>
            <a:ext cx="5571066" cy="694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2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 descr="En bild som visar mark, utomhus, katt, lägger&#10;&#10;Automatiskt genererad beskrivning">
            <a:extLst>
              <a:ext uri="{FF2B5EF4-FFF2-40B4-BE49-F238E27FC236}">
                <a16:creationId xmlns:a16="http://schemas.microsoft.com/office/drawing/2014/main" id="{65594252-8159-1735-E7A7-2EEA8097F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645" r="4416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B63EE21-26FB-DB0C-46F2-3531E82EA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sv-SE" dirty="0"/>
              <a:t>Grundades i manchester i </a:t>
            </a:r>
            <a:r>
              <a:rPr lang="sv-SE" dirty="0" err="1"/>
              <a:t>england</a:t>
            </a:r>
            <a:r>
              <a:rPr lang="sv-SE" dirty="0"/>
              <a:t> 1924</a:t>
            </a:r>
            <a:br>
              <a:rPr lang="sv-SE" dirty="0"/>
            </a:br>
            <a:r>
              <a:rPr lang="sv-SE" dirty="0"/>
              <a:t>av </a:t>
            </a:r>
            <a:r>
              <a:rPr lang="sv-SE" dirty="0" err="1"/>
              <a:t>Mrs</a:t>
            </a:r>
            <a:r>
              <a:rPr lang="sv-SE" dirty="0"/>
              <a:t> </a:t>
            </a:r>
            <a:r>
              <a:rPr lang="sv-SE" dirty="0" err="1"/>
              <a:t>margarette</a:t>
            </a:r>
            <a:r>
              <a:rPr lang="sv-SE" dirty="0"/>
              <a:t> </a:t>
            </a:r>
            <a:r>
              <a:rPr lang="sv-SE" dirty="0" err="1"/>
              <a:t>golding</a:t>
            </a:r>
            <a:br>
              <a:rPr lang="sv-SE" dirty="0"/>
            </a:br>
            <a:endParaRPr lang="sv-S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87B0538-AA6C-CCC9-AE85-C4D7823F0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/>
          </a:bodyPr>
          <a:lstStyle/>
          <a:p>
            <a:r>
              <a:rPr lang="sv-SE" dirty="0"/>
              <a:t>Ville vara med och stötta Rotarianerna i deras hjälpverksamhet efter 1:a världskriget</a:t>
            </a:r>
          </a:p>
          <a:p>
            <a:r>
              <a:rPr lang="sv-SE" dirty="0"/>
              <a:t>Bygger på enskilda medlemmars INTRESSE och LOJALITET där VARJE MEDLEM har sin BETYDELSE för organisationens KONSOLIDERING och STYRKA.  Kuggarna i Inner Wheel-hjulet symboliserar medlemmarna som håller hjulet snurrande.</a:t>
            </a:r>
          </a:p>
          <a:p>
            <a:r>
              <a:rPr lang="sv-SE" dirty="0"/>
              <a:t>1949 första klubben i Sverige – i Filipstad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74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 descr="En bild som visar text, inomhus, full av färg, sängkläder&#10;&#10;Automatiskt genererad beskrivning">
            <a:extLst>
              <a:ext uri="{FF2B5EF4-FFF2-40B4-BE49-F238E27FC236}">
                <a16:creationId xmlns:a16="http://schemas.microsoft.com/office/drawing/2014/main" id="{E363733E-E988-B89D-B93C-FE6329F84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0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latshållare för innehåll 4" descr="En bild som visar text, matta&#10;&#10;Automatiskt genererad beskrivning">
            <a:extLst>
              <a:ext uri="{FF2B5EF4-FFF2-40B4-BE49-F238E27FC236}">
                <a16:creationId xmlns:a16="http://schemas.microsoft.com/office/drawing/2014/main" id="{EB995BBC-9453-FDE4-BC0D-52B0EBA29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140" r="-1" b="246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3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65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&#10;&#10;Automatiskt genererad beskrivning">
            <a:extLst>
              <a:ext uri="{FF2B5EF4-FFF2-40B4-BE49-F238E27FC236}">
                <a16:creationId xmlns:a16="http://schemas.microsoft.com/office/drawing/2014/main" id="{C086A446-DBF3-4E80-54CB-9406DA743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602" r="-1" b="15998"/>
          <a:stretch/>
        </p:blipFill>
        <p:spPr>
          <a:xfrm>
            <a:off x="1144068" y="643467"/>
            <a:ext cx="99038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2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076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, står, grupp, personer&#10;&#10;Automatiskt genererad beskrivning">
            <a:extLst>
              <a:ext uri="{FF2B5EF4-FFF2-40B4-BE49-F238E27FC236}">
                <a16:creationId xmlns:a16="http://schemas.microsoft.com/office/drawing/2014/main" id="{C261D442-BB00-2333-E9CB-E0971ECEA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1" b="19926"/>
          <a:stretch/>
        </p:blipFill>
        <p:spPr>
          <a:xfrm>
            <a:off x="1144066" y="643467"/>
            <a:ext cx="990386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66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7013A21A-6440-4CD4-9FC7-9EB2C7020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CD37D5F-6576-CA39-B049-53E80F620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45826" y="960240"/>
            <a:ext cx="5102603" cy="49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2CB30E-02C8-76ED-A998-C087D630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849229"/>
          </a:xfrm>
        </p:spPr>
        <p:txBody>
          <a:bodyPr>
            <a:normAutofit fontScale="90000"/>
          </a:bodyPr>
          <a:lstStyle/>
          <a:p>
            <a:r>
              <a:rPr lang="sv-SE" dirty="0"/>
              <a:t>Världspresident:     </a:t>
            </a:r>
            <a:r>
              <a:rPr lang="sv-SE" dirty="0" err="1"/>
              <a:t>zenaida</a:t>
            </a:r>
            <a:r>
              <a:rPr lang="sv-SE" dirty="0"/>
              <a:t> </a:t>
            </a:r>
            <a:r>
              <a:rPr lang="sv-SE" dirty="0" err="1"/>
              <a:t>farcon</a:t>
            </a:r>
            <a:br>
              <a:rPr lang="sv-SE" dirty="0"/>
            </a:br>
            <a:r>
              <a:rPr lang="sv-SE" dirty="0"/>
              <a:t>				</a:t>
            </a:r>
            <a:r>
              <a:rPr lang="sv-SE" dirty="0" err="1"/>
              <a:t>filippinerna</a:t>
            </a:r>
            <a:br>
              <a:rPr lang="sv-SE" dirty="0"/>
            </a:br>
            <a:br>
              <a:rPr lang="sv-SE" dirty="0"/>
            </a:br>
            <a:r>
              <a:rPr lang="sv-SE" dirty="0"/>
              <a:t>Motto:			</a:t>
            </a:r>
            <a:r>
              <a:rPr lang="sv-SE" dirty="0" err="1"/>
              <a:t>work</a:t>
            </a:r>
            <a:r>
              <a:rPr lang="sv-SE" dirty="0"/>
              <a:t> </a:t>
            </a:r>
            <a:r>
              <a:rPr lang="sv-SE" dirty="0" err="1"/>
              <a:t>wonders</a:t>
            </a:r>
            <a:br>
              <a:rPr lang="sv-SE" dirty="0"/>
            </a:br>
            <a:br>
              <a:rPr lang="sv-SE" dirty="0"/>
            </a:br>
            <a:r>
              <a:rPr lang="sv-SE" dirty="0"/>
              <a:t>100 000 medlemmar i 100 länder</a:t>
            </a:r>
            <a:br>
              <a:rPr lang="sv-SE" dirty="0"/>
            </a:br>
            <a:r>
              <a:rPr lang="sv-SE" dirty="0"/>
              <a:t>3 100 medlemmar i Sverige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FDDBFE8-0A67-7AD2-2E74-81E9CABD8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5723028"/>
            <a:ext cx="9603275" cy="3450613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2985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1">
            <a:extLst>
              <a:ext uri="{FF2B5EF4-FFF2-40B4-BE49-F238E27FC236}">
                <a16:creationId xmlns:a16="http://schemas.microsoft.com/office/drawing/2014/main" id="{17FA4D42-65A2-43F3-B3E9-FD6D6030D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C3FD2CDA-D2E2-4E29-862F-3EF51E21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B071059D-2A1C-4086-9685-CD5E7444B0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632238" y="482171"/>
            <a:chExt cx="4641751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9CB73A-BE1E-44A1-B082-574755C8C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8" y="482171"/>
              <a:ext cx="464175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07674C1A-A7A7-4416-A164-BCAECE838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7" y="812507"/>
              <a:ext cx="4001652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12A852B-0DE0-4F26-B397-1E207E047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042" y="977965"/>
            <a:ext cx="367121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2E1EA7-582F-4962-9969-DC469519F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3317" y="1847088"/>
            <a:ext cx="498508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4F735D85-FFFE-3D10-75AC-278C7ED1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318" y="804520"/>
            <a:ext cx="4985079" cy="1049235"/>
          </a:xfrm>
        </p:spPr>
        <p:txBody>
          <a:bodyPr>
            <a:normAutofit/>
          </a:bodyPr>
          <a:lstStyle/>
          <a:p>
            <a:r>
              <a:rPr lang="sv-SE" dirty="0"/>
              <a:t>9 distrikt</a:t>
            </a:r>
            <a:br>
              <a:rPr lang="sv-SE" dirty="0"/>
            </a:br>
            <a:r>
              <a:rPr lang="sv-SE" dirty="0"/>
              <a:t>84 klubbar</a:t>
            </a:r>
          </a:p>
        </p:txBody>
      </p:sp>
      <p:pic>
        <p:nvPicPr>
          <p:cNvPr id="5" name="Platshållare för innehåll 4" descr="En bild som visar text, kedja, metallköksredskap&#10;&#10;Automatiskt genererad beskrivning">
            <a:extLst>
              <a:ext uri="{FF2B5EF4-FFF2-40B4-BE49-F238E27FC236}">
                <a16:creationId xmlns:a16="http://schemas.microsoft.com/office/drawing/2014/main" id="{8BFC82A8-BD9C-85D3-7AB7-07C7F43E6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241" y="1116345"/>
            <a:ext cx="1788104" cy="386617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29D71-A68E-A611-8AB1-ACADED31B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317" y="2015732"/>
            <a:ext cx="4985080" cy="345061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Både</a:t>
            </a:r>
            <a:r>
              <a:rPr lang="en-US" dirty="0"/>
              <a:t> IIW:s, SIWR:s </a:t>
            </a:r>
            <a:r>
              <a:rPr lang="en-US" dirty="0" err="1"/>
              <a:t>distriktens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klubbarnas</a:t>
            </a:r>
            <a:r>
              <a:rPr lang="en-US" dirty="0"/>
              <a:t> VU </a:t>
            </a:r>
            <a:r>
              <a:rPr lang="en-US" dirty="0" err="1"/>
              <a:t>är</a:t>
            </a:r>
            <a:r>
              <a:rPr lang="en-US" dirty="0"/>
              <a:t> i </a:t>
            </a:r>
            <a:r>
              <a:rPr lang="en-US" dirty="0" err="1"/>
              <a:t>princip</a:t>
            </a:r>
            <a:r>
              <a:rPr lang="en-US" dirty="0"/>
              <a:t> </a:t>
            </a:r>
            <a:r>
              <a:rPr lang="en-US" dirty="0" err="1"/>
              <a:t>uppbyggda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samma</a:t>
            </a:r>
            <a:r>
              <a:rPr lang="en-US" dirty="0"/>
              <a:t> </a:t>
            </a:r>
            <a:r>
              <a:rPr lang="en-US" dirty="0" err="1"/>
              <a:t>sätt</a:t>
            </a:r>
            <a:r>
              <a:rPr lang="en-US" dirty="0"/>
              <a:t> med:</a:t>
            </a:r>
          </a:p>
          <a:p>
            <a:r>
              <a:rPr lang="en-US" dirty="0" err="1"/>
              <a:t>En</a:t>
            </a:r>
            <a:r>
              <a:rPr lang="en-US" dirty="0"/>
              <a:t> president</a:t>
            </a:r>
          </a:p>
          <a:p>
            <a:r>
              <a:rPr lang="en-US" dirty="0" err="1"/>
              <a:t>En</a:t>
            </a:r>
            <a:r>
              <a:rPr lang="en-US" dirty="0"/>
              <a:t> vice president</a:t>
            </a:r>
          </a:p>
          <a:p>
            <a:r>
              <a:rPr lang="en-US" dirty="0" err="1"/>
              <a:t>En</a:t>
            </a:r>
            <a:r>
              <a:rPr lang="en-US" dirty="0"/>
              <a:t> past president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skattmästare</a:t>
            </a:r>
            <a:endParaRPr lang="en-US" dirty="0"/>
          </a:p>
          <a:p>
            <a:r>
              <a:rPr lang="en-US" dirty="0" err="1"/>
              <a:t>Stadgeansvarig</a:t>
            </a:r>
            <a:r>
              <a:rPr lang="en-US" dirty="0"/>
              <a:t>   /   </a:t>
            </a:r>
            <a:r>
              <a:rPr lang="en-US" dirty="0" err="1"/>
              <a:t>Sekreterare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RISO / DISO / ISO (International Service </a:t>
            </a:r>
            <a:r>
              <a:rPr lang="en-US" dirty="0" err="1"/>
              <a:t>Organiser</a:t>
            </a:r>
            <a:r>
              <a:rPr lang="en-US" dirty="0"/>
              <a:t>)</a:t>
            </a:r>
          </a:p>
          <a:p>
            <a:r>
              <a:rPr lang="en-US" dirty="0" err="1"/>
              <a:t>Gärna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vice </a:t>
            </a:r>
            <a:r>
              <a:rPr lang="en-US" dirty="0" err="1"/>
              <a:t>sekreterare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/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ledamot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2AF165-73E4-493F-80C2-C80E393F6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BFBA1A-A6D7-47C1-ACBB-29FBCFF0B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21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ED6556-4A13-0D02-9B4B-9C560678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Statistik Sveriges 84 Klubbar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2929D8-412A-C689-CFCB-50409139E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5 största klubbar:	Västervik 	83 medlemmar</a:t>
            </a:r>
          </a:p>
          <a:p>
            <a:pPr marL="2743200" lvl="6" indent="0">
              <a:buNone/>
            </a:pPr>
            <a:r>
              <a:rPr lang="sv-SE" sz="2000" dirty="0"/>
              <a:t>Hässleholm	79 medlemmar</a:t>
            </a:r>
          </a:p>
          <a:p>
            <a:pPr marL="2743200" lvl="6" indent="0">
              <a:buNone/>
            </a:pPr>
            <a:r>
              <a:rPr lang="sv-SE" sz="2000" dirty="0"/>
              <a:t>Karlstad		69 medlemmar</a:t>
            </a:r>
          </a:p>
          <a:p>
            <a:pPr marL="2743200" lvl="6" indent="0">
              <a:buNone/>
            </a:pPr>
            <a:r>
              <a:rPr lang="sv-SE" sz="2000" dirty="0"/>
              <a:t>Lidköping	68 medlemmar</a:t>
            </a:r>
          </a:p>
          <a:p>
            <a:pPr marL="2743200" lvl="6" indent="0">
              <a:buNone/>
            </a:pPr>
            <a:r>
              <a:rPr lang="sv-SE" sz="2000" dirty="0"/>
              <a:t>Lund &amp; Falun	66 medlemmar</a:t>
            </a:r>
          </a:p>
          <a:p>
            <a:pPr marL="2743200" lvl="6" indent="0">
              <a:buNone/>
            </a:pPr>
            <a:r>
              <a:rPr lang="sv-SE" sz="2000" dirty="0"/>
              <a:t>Varning om man har under 30 medlemmar och medelåldern ligger över 80 – R E K R Y T E R A ! ! !    VÄNTA INTE FÖR LÄNGE!</a:t>
            </a:r>
          </a:p>
          <a:p>
            <a:pPr marL="2743200" lvl="6" indent="0">
              <a:buNone/>
            </a:pPr>
            <a:r>
              <a:rPr lang="sv-SE" sz="2000" dirty="0"/>
              <a:t>Medelåldern i Sverige ligger på 77 år</a:t>
            </a:r>
          </a:p>
          <a:p>
            <a:pPr marL="2743200" lvl="6" indent="0">
              <a:buNone/>
            </a:pPr>
            <a:r>
              <a:rPr lang="sv-SE" sz="2000" dirty="0"/>
              <a:t>Lidköping har lägst medelålder – 69 år</a:t>
            </a:r>
          </a:p>
        </p:txBody>
      </p:sp>
    </p:spTree>
    <p:extLst>
      <p:ext uri="{BB962C8B-B14F-4D97-AF65-F5344CB8AC3E}">
        <p14:creationId xmlns:p14="http://schemas.microsoft.com/office/powerpoint/2010/main" val="249934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AB161E-156D-9B12-12FD-7F0A2289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Statistik IIW– ca 100 000 kvinnor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8759CB-45A0-D8D2-FE7B-7E1F658B6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/>
              <a:t>Indien		52 500</a:t>
            </a:r>
          </a:p>
          <a:p>
            <a:r>
              <a:rPr lang="sv-SE" dirty="0"/>
              <a:t>Storbritannien	9 800</a:t>
            </a:r>
          </a:p>
          <a:p>
            <a:r>
              <a:rPr lang="sv-SE" dirty="0"/>
              <a:t>Tyskland	8 400</a:t>
            </a:r>
          </a:p>
          <a:p>
            <a:r>
              <a:rPr lang="sv-SE" dirty="0"/>
              <a:t>Italien		6 200</a:t>
            </a:r>
          </a:p>
          <a:p>
            <a:r>
              <a:rPr lang="sv-SE" dirty="0"/>
              <a:t>Sverige	3 100</a:t>
            </a:r>
          </a:p>
          <a:p>
            <a:r>
              <a:rPr lang="sv-SE" dirty="0"/>
              <a:t>Australien	2 500</a:t>
            </a:r>
          </a:p>
          <a:p>
            <a:r>
              <a:rPr lang="sv-SE" dirty="0"/>
              <a:t>Frankrike	2 500	(</a:t>
            </a:r>
            <a:r>
              <a:rPr lang="sv-SE" dirty="0" err="1"/>
              <a:t>inkl</a:t>
            </a:r>
            <a:r>
              <a:rPr lang="sv-SE" dirty="0"/>
              <a:t> Algeriet, Marocko,  Andorra &amp; Tunisien)</a:t>
            </a:r>
          </a:p>
          <a:p>
            <a:r>
              <a:rPr lang="sv-SE" dirty="0"/>
              <a:t>Danmark	2 200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081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799D5F-D810-B908-1413-9F858018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Vänskap	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1BBEDE-6B56-77DB-20A1-3CF2BADDD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En klubb med vänskap och umgänge över generationer</a:t>
            </a:r>
          </a:p>
          <a:p>
            <a:r>
              <a:rPr lang="sv-SE" dirty="0"/>
              <a:t>Glöm inte bort ”våra gamla” – ledamot, en bra post</a:t>
            </a:r>
          </a:p>
          <a:p>
            <a:r>
              <a:rPr lang="sv-SE" dirty="0"/>
              <a:t>Någon som inte varit på månadsmötena på länge – ta kontakt</a:t>
            </a:r>
          </a:p>
          <a:p>
            <a:r>
              <a:rPr lang="sv-SE" dirty="0"/>
              <a:t>Hjälp nya medlemmar ”på banan” så de hamnar i gemenskapen snabbt</a:t>
            </a:r>
          </a:p>
          <a:p>
            <a:r>
              <a:rPr lang="sv-SE" dirty="0"/>
              <a:t>Kan vi hjälpa andra klubbar – kusin, barndomsvän, svägerska?</a:t>
            </a:r>
          </a:p>
          <a:p>
            <a:endParaRPr lang="sv-SE" dirty="0"/>
          </a:p>
          <a:p>
            <a:r>
              <a:rPr lang="sv-SE" dirty="0"/>
              <a:t>VÄNSKAPSMÖTE i Tällberg 15-17 september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5865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D6EDB49-211E-499D-9A08-6C5FF3D06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F9F37E-D3CF-4F3D-96C2-25307819D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FF17D-767C-40E7-8C89-962F1F54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9F39E1-619D-4D9E-8823-8BD8CC320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C53F47-DF50-454F-A5A6-6B969748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454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2343D41-3E51-3E31-406C-F305AFDD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376053"/>
            <a:ext cx="9405891" cy="1002990"/>
          </a:xfrm>
        </p:spPr>
        <p:txBody>
          <a:bodyPr anchor="ctr">
            <a:normAutofit/>
          </a:bodyPr>
          <a:lstStyle/>
          <a:p>
            <a:r>
              <a:rPr lang="sv-SE" sz="2700"/>
              <a:t>Hjälpprojekten – STRONG WOMEN, STRONGER WORLD</a:t>
            </a:r>
            <a:br>
              <a:rPr lang="sv-SE" sz="2700"/>
            </a:br>
            <a:endParaRPr lang="sv-SE" sz="270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0DCB96-9C4F-31ED-7B32-165BA3A63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464991"/>
            <a:ext cx="9405891" cy="2403571"/>
          </a:xfrm>
        </p:spPr>
        <p:txBody>
          <a:bodyPr>
            <a:normAutofit/>
          </a:bodyPr>
          <a:lstStyle/>
          <a:p>
            <a:r>
              <a:rPr lang="sv-SE" dirty="0"/>
              <a:t>Internationella		</a:t>
            </a:r>
            <a:r>
              <a:rPr lang="sv-SE" dirty="0" err="1"/>
              <a:t>Garissa</a:t>
            </a:r>
            <a:r>
              <a:rPr lang="sv-SE" dirty="0"/>
              <a:t>		30/6-24</a:t>
            </a:r>
          </a:p>
          <a:p>
            <a:r>
              <a:rPr lang="sv-SE" dirty="0"/>
              <a:t>Nationella		Narkotikasökhundarna</a:t>
            </a:r>
          </a:p>
          <a:p>
            <a:pPr marL="0" indent="0">
              <a:buNone/>
            </a:pPr>
            <a:r>
              <a:rPr lang="sv-SE" dirty="0"/>
              <a:t>			IW-doktorn	30/6-24</a:t>
            </a:r>
          </a:p>
          <a:p>
            <a:pPr marL="2743200" lvl="6" indent="0">
              <a:buNone/>
            </a:pPr>
            <a:endParaRPr lang="sv-SE"/>
          </a:p>
          <a:p>
            <a:r>
              <a:rPr lang="sv-SE"/>
              <a:t>Egna </a:t>
            </a:r>
            <a:r>
              <a:rPr lang="sv-SE" dirty="0"/>
              <a:t>klubbprojekt	lokala, nationella eller internationella</a:t>
            </a:r>
          </a:p>
          <a:p>
            <a:pPr marL="2743200" lvl="6" indent="0">
              <a:buNone/>
            </a:pPr>
            <a:endParaRPr lang="sv-SE"/>
          </a:p>
          <a:p>
            <a:pPr marL="2743200" lvl="6" indent="0">
              <a:buNone/>
            </a:pPr>
            <a:endParaRPr lang="sv-SE" dirty="0"/>
          </a:p>
          <a:p>
            <a:pPr marL="2743200" lvl="6" indent="0">
              <a:buNone/>
            </a:pPr>
            <a:endParaRPr lang="sv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26901A-BC62-4A3A-A07A-65E1F3DDD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3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6F1922-F1AA-669F-AE27-E57A4FBF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78374"/>
            <a:ext cx="10488173" cy="761110"/>
          </a:xfrm>
        </p:spPr>
        <p:txBody>
          <a:bodyPr>
            <a:normAutofit fontScale="90000"/>
          </a:bodyPr>
          <a:lstStyle/>
          <a:p>
            <a:r>
              <a:rPr lang="sv-SE" dirty="0"/>
              <a:t>Internationell förståelse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259243-6E89-2FB9-20FB-FDC6B370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69477"/>
            <a:ext cx="9603275" cy="3496868"/>
          </a:xfrm>
        </p:spPr>
        <p:txBody>
          <a:bodyPr>
            <a:normAutofit fontScale="92500" lnSpcReduction="20000"/>
          </a:bodyPr>
          <a:lstStyle/>
          <a:p>
            <a:r>
              <a:rPr lang="sv-SE" dirty="0"/>
              <a:t>Vart 3:e år hålls </a:t>
            </a:r>
            <a:r>
              <a:rPr lang="sv-SE" dirty="0" err="1"/>
              <a:t>convention</a:t>
            </a:r>
            <a:r>
              <a:rPr lang="sv-SE" dirty="0"/>
              <a:t> (världskongress)</a:t>
            </a:r>
          </a:p>
          <a:p>
            <a:r>
              <a:rPr lang="sv-SE" dirty="0" err="1"/>
              <a:t>European</a:t>
            </a:r>
            <a:r>
              <a:rPr lang="sv-SE" dirty="0"/>
              <a:t> Meeting</a:t>
            </a:r>
          </a:p>
          <a:p>
            <a:r>
              <a:rPr lang="sv-SE" dirty="0"/>
              <a:t>Nordic Meeting</a:t>
            </a:r>
          </a:p>
          <a:p>
            <a:r>
              <a:rPr lang="sv-SE" dirty="0"/>
              <a:t>Vänskapsmöten</a:t>
            </a:r>
          </a:p>
          <a:p>
            <a:r>
              <a:rPr lang="sv-SE" dirty="0"/>
              <a:t>Intercity-möten</a:t>
            </a:r>
          </a:p>
          <a:p>
            <a:r>
              <a:rPr lang="sv-SE" dirty="0"/>
              <a:t>Östersjömöte</a:t>
            </a:r>
          </a:p>
          <a:p>
            <a:r>
              <a:rPr lang="sv-SE" dirty="0" err="1"/>
              <a:t>European</a:t>
            </a:r>
            <a:r>
              <a:rPr lang="sv-SE" dirty="0"/>
              <a:t> RALLY	Helsingfors 2025</a:t>
            </a:r>
          </a:p>
          <a:p>
            <a:r>
              <a:rPr lang="sv-SE" dirty="0"/>
              <a:t>IW – dagen		10 Januari</a:t>
            </a:r>
          </a:p>
        </p:txBody>
      </p:sp>
    </p:spTree>
    <p:extLst>
      <p:ext uri="{BB962C8B-B14F-4D97-AF65-F5344CB8AC3E}">
        <p14:creationId xmlns:p14="http://schemas.microsoft.com/office/powerpoint/2010/main" val="91702609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i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Galleri</Template>
  <TotalTime>6920</TotalTime>
  <Words>843</Words>
  <Application>Microsoft Macintosh PowerPoint</Application>
  <PresentationFormat>Bredbild</PresentationFormat>
  <Paragraphs>104</Paragraphs>
  <Slides>24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27" baseType="lpstr">
      <vt:lpstr>Arial</vt:lpstr>
      <vt:lpstr>Gill Sans MT</vt:lpstr>
      <vt:lpstr>Galleri</vt:lpstr>
      <vt:lpstr>International Inner Wheel  religiöst och politiskt obunden</vt:lpstr>
      <vt:lpstr>Grundades i manchester i england 1924 av Mrs margarette golding </vt:lpstr>
      <vt:lpstr>Världspresident:     zenaida farcon     filippinerna  Motto:   work wonders  100 000 medlemmar i 100 länder 3 100 medlemmar i Sverige</vt:lpstr>
      <vt:lpstr>9 distrikt 84 klubbar</vt:lpstr>
      <vt:lpstr>Statistik Sveriges 84 Klubbar</vt:lpstr>
      <vt:lpstr>Statistik IIW– ca 100 000 kvinnor</vt:lpstr>
      <vt:lpstr>Vänskap </vt:lpstr>
      <vt:lpstr>Hjälpprojekten – STRONG WOMEN, STRONGER WORLD </vt:lpstr>
      <vt:lpstr>Internationell förståelse     </vt:lpstr>
      <vt:lpstr>Vad diskuteras på rådsnivå?</vt:lpstr>
      <vt:lpstr> Informationsmöte  varje höst – kickoff </vt:lpstr>
      <vt:lpstr>Tips till en  växaNDE  VÄLMÅENDE KLUBB</vt:lpstr>
      <vt:lpstr>Tips till ”lilla klubben”</vt:lpstr>
      <vt:lpstr>Att tänka på Oavsett klubbstorlek</vt:lpstr>
      <vt:lpstr>Hur kommer jag in? Vad är min roll kommande år?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Inner Wheel </dc:title>
  <dc:creator>Eva Gille</dc:creator>
  <cp:lastModifiedBy>Eva Gille</cp:lastModifiedBy>
  <cp:revision>52</cp:revision>
  <dcterms:created xsi:type="dcterms:W3CDTF">2023-02-08T11:21:36Z</dcterms:created>
  <dcterms:modified xsi:type="dcterms:W3CDTF">2023-03-09T16:04:52Z</dcterms:modified>
</cp:coreProperties>
</file>