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75" r:id="rId3"/>
    <p:sldId id="268" r:id="rId4"/>
    <p:sldId id="270" r:id="rId5"/>
    <p:sldId id="271" r:id="rId6"/>
    <p:sldId id="272" r:id="rId7"/>
    <p:sldId id="277" r:id="rId8"/>
    <p:sldId id="269" r:id="rId9"/>
    <p:sldId id="273" r:id="rId10"/>
    <p:sldId id="279" r:id="rId11"/>
    <p:sldId id="276" r:id="rId12"/>
    <p:sldId id="274" r:id="rId13"/>
    <p:sldId id="282" r:id="rId14"/>
    <p:sldId id="256" r:id="rId15"/>
    <p:sldId id="257" r:id="rId16"/>
    <p:sldId id="265" r:id="rId17"/>
    <p:sldId id="258" r:id="rId18"/>
    <p:sldId id="259" r:id="rId19"/>
    <p:sldId id="267" r:id="rId20"/>
    <p:sldId id="283" r:id="rId21"/>
    <p:sldId id="293" r:id="rId22"/>
    <p:sldId id="295" r:id="rId23"/>
    <p:sldId id="280" r:id="rId24"/>
    <p:sldId id="296" r:id="rId25"/>
    <p:sldId id="264" r:id="rId26"/>
    <p:sldId id="278" r:id="rId27"/>
    <p:sldId id="289" r:id="rId28"/>
    <p:sldId id="290" r:id="rId29"/>
    <p:sldId id="291" r:id="rId30"/>
    <p:sldId id="292" r:id="rId3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3/7/2022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91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49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3/7/2022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6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3/7/2022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32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3/7/2022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39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074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3/7/2022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39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3/7/2022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851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036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3/7/2022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788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54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1045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E7EBD88-D864-4688-B682-0DC20CAEB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5BB10EB1-CE19-4AE0-B662-B57ED7C842AC}"/>
              </a:ext>
            </a:extLst>
          </p:cNvPr>
          <p:cNvSpPr txBox="1"/>
          <p:nvPr/>
        </p:nvSpPr>
        <p:spPr>
          <a:xfrm>
            <a:off x="2849731" y="1319932"/>
            <a:ext cx="6098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>
                <a:solidFill>
                  <a:schemeClr val="bg2"/>
                </a:solidFill>
              </a:rPr>
              <a:t>VÄLKOMNA!</a:t>
            </a:r>
          </a:p>
          <a:p>
            <a:pPr algn="ctr"/>
            <a:endParaRPr lang="sv-SE" sz="3200" dirty="0">
              <a:solidFill>
                <a:schemeClr val="bg2"/>
              </a:solidFill>
            </a:endParaRPr>
          </a:p>
          <a:p>
            <a:pPr algn="ctr"/>
            <a:r>
              <a:rPr lang="sv-SE" sz="3200" dirty="0">
                <a:solidFill>
                  <a:schemeClr val="bg2"/>
                </a:solidFill>
              </a:rPr>
              <a:t>Distrikt 234</a:t>
            </a:r>
          </a:p>
          <a:p>
            <a:pPr algn="ctr"/>
            <a:endParaRPr lang="sv-SE" sz="3200" dirty="0">
              <a:solidFill>
                <a:schemeClr val="bg2"/>
              </a:solidFill>
            </a:endParaRPr>
          </a:p>
          <a:p>
            <a:pPr algn="ctr"/>
            <a:r>
              <a:rPr lang="sv-SE" sz="3200" dirty="0">
                <a:solidFill>
                  <a:schemeClr val="bg2"/>
                </a:solidFill>
              </a:rPr>
              <a:t>Distriktsmöte 2022 03 05</a:t>
            </a:r>
          </a:p>
          <a:p>
            <a:endParaRPr lang="sv-SE" sz="3200" dirty="0">
              <a:solidFill>
                <a:schemeClr val="bg2"/>
              </a:solidFill>
            </a:endParaRPr>
          </a:p>
          <a:p>
            <a:pPr algn="ctr"/>
            <a:endParaRPr lang="sv-SE" sz="2800" dirty="0">
              <a:solidFill>
                <a:schemeClr val="bg2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9F8C1A3-8071-4CDA-AF3E-BFAC3E638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68"/>
          <a:stretch/>
        </p:blipFill>
        <p:spPr bwMode="auto">
          <a:xfrm>
            <a:off x="921778" y="282923"/>
            <a:ext cx="1637368" cy="147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631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6245DA7-E54F-403B-88A4-BD23D9538F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5EB9E8DA-9216-4FB0-A950-437AF6DE540A}"/>
              </a:ext>
            </a:extLst>
          </p:cNvPr>
          <p:cNvSpPr txBox="1"/>
          <p:nvPr/>
        </p:nvSpPr>
        <p:spPr>
          <a:xfrm>
            <a:off x="1990846" y="1857374"/>
            <a:ext cx="94347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1"/>
                </a:solidFill>
              </a:rPr>
              <a:t>Två distriktsrevisorer:</a:t>
            </a:r>
          </a:p>
          <a:p>
            <a:endParaRPr lang="sv-SE" sz="3200" dirty="0">
              <a:solidFill>
                <a:schemeClr val="bg1"/>
              </a:solidFill>
            </a:endParaRPr>
          </a:p>
          <a:p>
            <a:r>
              <a:rPr lang="sv-SE" sz="3200" dirty="0">
                <a:solidFill>
                  <a:schemeClr val="bg1"/>
                </a:solidFill>
              </a:rPr>
              <a:t>Ann-Charlotte Andersson, Karlskoga-Degerfors IWC</a:t>
            </a:r>
          </a:p>
          <a:p>
            <a:endParaRPr lang="sv-SE" sz="3200" dirty="0">
              <a:solidFill>
                <a:schemeClr val="bg1"/>
              </a:solidFill>
            </a:endParaRPr>
          </a:p>
          <a:p>
            <a:r>
              <a:rPr lang="sv-SE" sz="3200" dirty="0">
                <a:solidFill>
                  <a:schemeClr val="bg1"/>
                </a:solidFill>
              </a:rPr>
              <a:t>Ann-Kristin Sundelius, Örebro IWC</a:t>
            </a:r>
          </a:p>
          <a:p>
            <a:endParaRPr lang="sv-SE" sz="3200" dirty="0">
              <a:solidFill>
                <a:schemeClr val="bg1"/>
              </a:solidFill>
            </a:endParaRPr>
          </a:p>
          <a:p>
            <a:endParaRPr lang="sv-S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137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6245DA7-E54F-403B-88A4-BD23D9538F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5EB9E8DA-9216-4FB0-A950-437AF6DE540A}"/>
              </a:ext>
            </a:extLst>
          </p:cNvPr>
          <p:cNvSpPr txBox="1"/>
          <p:nvPr/>
        </p:nvSpPr>
        <p:spPr>
          <a:xfrm>
            <a:off x="6312023" y="1857374"/>
            <a:ext cx="5113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3200" dirty="0">
              <a:solidFill>
                <a:schemeClr val="bg1"/>
              </a:solidFill>
            </a:endParaRPr>
          </a:p>
          <a:p>
            <a:r>
              <a:rPr lang="sv-SE" sz="3200" dirty="0">
                <a:solidFill>
                  <a:schemeClr val="bg1"/>
                </a:solidFill>
              </a:rPr>
              <a:t>Arkivarie</a:t>
            </a:r>
          </a:p>
          <a:p>
            <a:endParaRPr lang="sv-SE" sz="3200" dirty="0">
              <a:solidFill>
                <a:schemeClr val="bg1"/>
              </a:solidFill>
            </a:endParaRPr>
          </a:p>
          <a:p>
            <a:r>
              <a:rPr lang="sv-SE" sz="3200" dirty="0">
                <a:solidFill>
                  <a:schemeClr val="bg1"/>
                </a:solidFill>
              </a:rPr>
              <a:t>Agneta Mellgren</a:t>
            </a:r>
          </a:p>
          <a:p>
            <a:r>
              <a:rPr lang="sv-SE" sz="3200" dirty="0">
                <a:solidFill>
                  <a:schemeClr val="bg1"/>
                </a:solidFill>
              </a:rPr>
              <a:t>Arboga IWC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2C8C58E-47A9-4935-B0FD-DE825EC54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9" y="884555"/>
            <a:ext cx="3542191" cy="487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15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312023" y="1857374"/>
            <a:ext cx="51135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Distriktets IT-administratör</a:t>
            </a:r>
          </a:p>
          <a:p>
            <a:pPr>
              <a:defRPr/>
            </a:pPr>
            <a:endParaRPr lang="sv-SE" sz="32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sv-SE" sz="3200" dirty="0">
                <a:solidFill>
                  <a:srgbClr val="FFFFFF"/>
                </a:solidFill>
              </a:rPr>
              <a:t>Birgitta Månson </a:t>
            </a:r>
            <a:endParaRPr lang="sv-SE" sz="3200" dirty="0">
              <a:solidFill>
                <a:srgbClr val="FFFFFF"/>
              </a:solidFill>
              <a:latin typeface="Franklin Gothic Book" panose="020B05020201040202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200" dirty="0">
                <a:solidFill>
                  <a:srgbClr val="FFFFFF"/>
                </a:solidFill>
                <a:latin typeface="Franklin Gothic Book" panose="020B0502020104020203"/>
              </a:rPr>
              <a:t>Västerås-</a:t>
            </a:r>
            <a:r>
              <a:rPr lang="sv-SE" sz="3200" dirty="0" err="1">
                <a:solidFill>
                  <a:srgbClr val="FFFFFF"/>
                </a:solidFill>
                <a:latin typeface="Franklin Gothic Book" panose="020B0502020104020203"/>
              </a:rPr>
              <a:t>St</a:t>
            </a:r>
            <a:r>
              <a:rPr lang="sv-SE" sz="3200" dirty="0">
                <a:solidFill>
                  <a:srgbClr val="FFFFFF"/>
                </a:solidFill>
                <a:latin typeface="Franklin Gothic Book" panose="020B0502020104020203"/>
              </a:rPr>
              <a:t> </a:t>
            </a:r>
            <a:r>
              <a:rPr lang="sv-SE" sz="3200" dirty="0" err="1">
                <a:solidFill>
                  <a:srgbClr val="FFFFFF"/>
                </a:solidFill>
                <a:latin typeface="Franklin Gothic Book" panose="020B0502020104020203"/>
              </a:rPr>
              <a:t>Ilian</a:t>
            </a:r>
            <a:r>
              <a:rPr lang="sv-SE" sz="3200" dirty="0">
                <a:solidFill>
                  <a:srgbClr val="FFFFFF"/>
                </a:solidFill>
                <a:latin typeface="Franklin Gothic Book" panose="020B0502020104020203"/>
              </a:rPr>
              <a:t> IWC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A0E25DD-4314-4FF4-8A6F-F9DF5476F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924" y="866171"/>
            <a:ext cx="3331099" cy="528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711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2024109" y="1830741"/>
            <a:ext cx="64895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1"/>
                </a:solidFill>
              </a:rPr>
              <a:t>Val av nominerade till rådets VU</a:t>
            </a:r>
          </a:p>
          <a:p>
            <a:endParaRPr lang="sv-SE" sz="3200" dirty="0">
              <a:solidFill>
                <a:schemeClr val="bg1"/>
              </a:solidFill>
            </a:endParaRPr>
          </a:p>
          <a:p>
            <a:r>
              <a:rPr lang="sv-SE" sz="3200" dirty="0">
                <a:solidFill>
                  <a:schemeClr val="bg1"/>
                </a:solidFill>
              </a:rPr>
              <a:t>2022 - 2023</a:t>
            </a:r>
          </a:p>
          <a:p>
            <a:endParaRPr lang="sv-SE" sz="3200" dirty="0">
              <a:solidFill>
                <a:schemeClr val="bg1"/>
              </a:solidFill>
            </a:endParaRPr>
          </a:p>
          <a:p>
            <a:endParaRPr lang="sv-SE" sz="3200" dirty="0">
              <a:solidFill>
                <a:schemeClr val="bg1"/>
              </a:solidFill>
            </a:endParaRPr>
          </a:p>
          <a:p>
            <a:endParaRPr lang="sv-S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98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7429499" y="1857374"/>
            <a:ext cx="30283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1"/>
                </a:solidFill>
              </a:rPr>
              <a:t>Rådspresident</a:t>
            </a:r>
          </a:p>
          <a:p>
            <a:endParaRPr lang="sv-SE" sz="3200" dirty="0">
              <a:solidFill>
                <a:schemeClr val="bg1"/>
              </a:solidFill>
            </a:endParaRPr>
          </a:p>
          <a:p>
            <a:r>
              <a:rPr lang="sv-SE" sz="3200" dirty="0">
                <a:solidFill>
                  <a:schemeClr val="bg1"/>
                </a:solidFill>
              </a:rPr>
              <a:t>Agneta Larsson</a:t>
            </a:r>
          </a:p>
          <a:p>
            <a:r>
              <a:rPr lang="sv-SE" sz="3200" dirty="0">
                <a:solidFill>
                  <a:schemeClr val="bg1"/>
                </a:solidFill>
              </a:rPr>
              <a:t>Hörby IWC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D48DC1A7-54D0-4247-A48B-5D3005F69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42" y="566770"/>
            <a:ext cx="4335263" cy="569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93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416174" y="1857374"/>
            <a:ext cx="50093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3200" dirty="0"/>
          </a:p>
          <a:p>
            <a:r>
              <a:rPr lang="sv-SE" sz="3200" dirty="0">
                <a:solidFill>
                  <a:schemeClr val="bg1"/>
                </a:solidFill>
              </a:rPr>
              <a:t>Nationalrepresentant/</a:t>
            </a:r>
          </a:p>
          <a:p>
            <a:r>
              <a:rPr lang="sv-SE" sz="3200" dirty="0">
                <a:solidFill>
                  <a:schemeClr val="bg1"/>
                </a:solidFill>
              </a:rPr>
              <a:t>RISO/</a:t>
            </a:r>
          </a:p>
          <a:p>
            <a:r>
              <a:rPr lang="sv-SE" sz="3200" dirty="0" err="1">
                <a:solidFill>
                  <a:schemeClr val="bg1"/>
                </a:solidFill>
              </a:rPr>
              <a:t>Past</a:t>
            </a:r>
            <a:r>
              <a:rPr lang="sv-SE" sz="3200" dirty="0">
                <a:solidFill>
                  <a:schemeClr val="bg1"/>
                </a:solidFill>
              </a:rPr>
              <a:t> rådspresident</a:t>
            </a:r>
          </a:p>
          <a:p>
            <a:endParaRPr lang="sv-SE" sz="3200" dirty="0">
              <a:solidFill>
                <a:schemeClr val="bg1"/>
              </a:solidFill>
            </a:endParaRPr>
          </a:p>
          <a:p>
            <a:r>
              <a:rPr lang="sv-SE" sz="3200" dirty="0" err="1">
                <a:solidFill>
                  <a:schemeClr val="bg1"/>
                </a:solidFill>
              </a:rPr>
              <a:t>Gertie</a:t>
            </a:r>
            <a:r>
              <a:rPr lang="sv-SE" sz="3200" dirty="0">
                <a:solidFill>
                  <a:schemeClr val="bg1"/>
                </a:solidFill>
              </a:rPr>
              <a:t> Stenkula</a:t>
            </a:r>
          </a:p>
          <a:p>
            <a:r>
              <a:rPr lang="sv-SE" sz="3200" dirty="0">
                <a:solidFill>
                  <a:schemeClr val="bg1"/>
                </a:solidFill>
              </a:rPr>
              <a:t>Lund IWC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A743D3-A24B-4A06-9860-C30FEA073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11" y="813880"/>
            <a:ext cx="4572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692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496050" y="1857374"/>
            <a:ext cx="49295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3200" dirty="0"/>
          </a:p>
          <a:p>
            <a:r>
              <a:rPr lang="sv-SE" sz="3200" dirty="0">
                <a:solidFill>
                  <a:schemeClr val="bg1"/>
                </a:solidFill>
              </a:rPr>
              <a:t>Vice Rådspresident/</a:t>
            </a:r>
          </a:p>
          <a:p>
            <a:r>
              <a:rPr lang="sv-SE" sz="3200" dirty="0">
                <a:solidFill>
                  <a:schemeClr val="bg1"/>
                </a:solidFill>
              </a:rPr>
              <a:t>Vice Nationalrepresentant/</a:t>
            </a:r>
          </a:p>
          <a:p>
            <a:r>
              <a:rPr lang="sv-SE" sz="3200" dirty="0">
                <a:solidFill>
                  <a:schemeClr val="bg1"/>
                </a:solidFill>
              </a:rPr>
              <a:t>Vice </a:t>
            </a:r>
            <a:r>
              <a:rPr lang="sv-SE" sz="3200" dirty="0" err="1">
                <a:solidFill>
                  <a:schemeClr val="bg1"/>
                </a:solidFill>
              </a:rPr>
              <a:t>Riso</a:t>
            </a:r>
            <a:endParaRPr lang="sv-SE" sz="3200" dirty="0">
              <a:solidFill>
                <a:schemeClr val="bg1"/>
              </a:solidFill>
            </a:endParaRPr>
          </a:p>
          <a:p>
            <a:endParaRPr lang="sv-SE" sz="3200" dirty="0">
              <a:solidFill>
                <a:schemeClr val="bg1"/>
              </a:solidFill>
            </a:endParaRPr>
          </a:p>
          <a:p>
            <a:r>
              <a:rPr lang="sv-SE" sz="3200" dirty="0">
                <a:solidFill>
                  <a:schemeClr val="bg1"/>
                </a:solidFill>
              </a:rPr>
              <a:t>Eva Gille</a:t>
            </a:r>
          </a:p>
          <a:p>
            <a:r>
              <a:rPr lang="sv-SE" sz="3200" dirty="0">
                <a:solidFill>
                  <a:schemeClr val="bg1"/>
                </a:solidFill>
              </a:rPr>
              <a:t>Karlstad IWC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2DDFDE2-33ED-4D16-9DAF-C8C1F6759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555" y="1298683"/>
            <a:ext cx="3397465" cy="482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700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7429499" y="1857374"/>
            <a:ext cx="39960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3200" dirty="0"/>
          </a:p>
          <a:p>
            <a:r>
              <a:rPr lang="sv-SE" sz="3200" dirty="0">
                <a:solidFill>
                  <a:schemeClr val="bg1"/>
                </a:solidFill>
              </a:rPr>
              <a:t>Rådssekreterare</a:t>
            </a:r>
          </a:p>
          <a:p>
            <a:endParaRPr lang="sv-SE" sz="3200" dirty="0">
              <a:solidFill>
                <a:schemeClr val="bg1"/>
              </a:solidFill>
            </a:endParaRPr>
          </a:p>
          <a:p>
            <a:r>
              <a:rPr lang="sv-SE" sz="3200" dirty="0" err="1">
                <a:solidFill>
                  <a:schemeClr val="bg1"/>
                </a:solidFill>
              </a:rPr>
              <a:t>Marith</a:t>
            </a:r>
            <a:r>
              <a:rPr lang="sv-SE" sz="3200" dirty="0">
                <a:solidFill>
                  <a:schemeClr val="bg1"/>
                </a:solidFill>
              </a:rPr>
              <a:t> Olsson</a:t>
            </a:r>
          </a:p>
          <a:p>
            <a:r>
              <a:rPr lang="sv-SE" sz="3200" dirty="0">
                <a:solidFill>
                  <a:schemeClr val="bg1"/>
                </a:solidFill>
              </a:rPr>
              <a:t>Boden IWC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A61133D-CEB6-4B28-9338-3507776C0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53" y="1162050"/>
            <a:ext cx="3476381" cy="472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926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7429499" y="1857374"/>
            <a:ext cx="39960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3200" dirty="0"/>
          </a:p>
          <a:p>
            <a:r>
              <a:rPr lang="sv-SE" sz="3200" dirty="0">
                <a:solidFill>
                  <a:schemeClr val="bg1"/>
                </a:solidFill>
              </a:rPr>
              <a:t>Rådsskattmästare</a:t>
            </a:r>
          </a:p>
          <a:p>
            <a:endParaRPr lang="sv-SE" sz="3200" dirty="0">
              <a:solidFill>
                <a:schemeClr val="bg1"/>
              </a:solidFill>
            </a:endParaRPr>
          </a:p>
          <a:p>
            <a:r>
              <a:rPr lang="sv-SE" sz="3200" dirty="0">
                <a:solidFill>
                  <a:schemeClr val="bg1"/>
                </a:solidFill>
              </a:rPr>
              <a:t>Monique Mellin</a:t>
            </a:r>
          </a:p>
          <a:p>
            <a:r>
              <a:rPr lang="sv-SE" sz="3200" dirty="0">
                <a:solidFill>
                  <a:schemeClr val="bg1"/>
                </a:solidFill>
              </a:rPr>
              <a:t>Skurup IWC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11ED71A-6DAB-48D3-A063-D6314067E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3"/>
          <a:stretch/>
        </p:blipFill>
        <p:spPr bwMode="auto">
          <a:xfrm>
            <a:off x="793496" y="1092474"/>
            <a:ext cx="4452038" cy="480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608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2752078" y="1857374"/>
            <a:ext cx="86734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1"/>
                </a:solidFill>
              </a:rPr>
              <a:t>Två revisorer:</a:t>
            </a:r>
          </a:p>
          <a:p>
            <a:r>
              <a:rPr lang="sv-SE" sz="3200" dirty="0">
                <a:solidFill>
                  <a:schemeClr val="bg1"/>
                </a:solidFill>
              </a:rPr>
              <a:t>Mona Erlandsson, Staffanstorp IWC</a:t>
            </a:r>
          </a:p>
          <a:p>
            <a:r>
              <a:rPr lang="sv-SE" sz="3200" dirty="0">
                <a:solidFill>
                  <a:schemeClr val="bg1"/>
                </a:solidFill>
              </a:rPr>
              <a:t>Monica Green, Burlöv-Lomma IWC</a:t>
            </a:r>
          </a:p>
          <a:p>
            <a:endParaRPr lang="sv-SE" sz="3200" dirty="0">
              <a:solidFill>
                <a:schemeClr val="bg1"/>
              </a:solidFill>
            </a:endParaRPr>
          </a:p>
          <a:p>
            <a:r>
              <a:rPr lang="sv-SE" sz="3200" dirty="0">
                <a:solidFill>
                  <a:schemeClr val="bg1"/>
                </a:solidFill>
              </a:rPr>
              <a:t>Två revisorssuppleanter:</a:t>
            </a:r>
          </a:p>
          <a:p>
            <a:r>
              <a:rPr lang="sv-SE" sz="3200" dirty="0">
                <a:solidFill>
                  <a:schemeClr val="bg1"/>
                </a:solidFill>
              </a:rPr>
              <a:t>Kerstin </a:t>
            </a:r>
            <a:r>
              <a:rPr lang="sv-SE" sz="3200" dirty="0" err="1">
                <a:solidFill>
                  <a:schemeClr val="bg1"/>
                </a:solidFill>
              </a:rPr>
              <a:t>Janghed</a:t>
            </a:r>
            <a:r>
              <a:rPr lang="sv-SE" sz="3200" dirty="0">
                <a:solidFill>
                  <a:schemeClr val="bg1"/>
                </a:solidFill>
              </a:rPr>
              <a:t>, Lund IWC</a:t>
            </a:r>
          </a:p>
          <a:p>
            <a:r>
              <a:rPr lang="sv-SE" sz="3200" dirty="0">
                <a:solidFill>
                  <a:schemeClr val="bg1"/>
                </a:solidFill>
              </a:rPr>
              <a:t>Kristina Hedberg, Falsterbo-Vellinge IWC</a:t>
            </a:r>
          </a:p>
        </p:txBody>
      </p:sp>
    </p:spTree>
    <p:extLst>
      <p:ext uri="{BB962C8B-B14F-4D97-AF65-F5344CB8AC3E}">
        <p14:creationId xmlns:p14="http://schemas.microsoft.com/office/powerpoint/2010/main" val="2425481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3539231" y="1690062"/>
            <a:ext cx="511353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200" dirty="0">
                <a:solidFill>
                  <a:srgbClr val="FFFFFF"/>
                </a:solidFill>
                <a:latin typeface="Franklin Gothic Book" panose="020B0502020104020203"/>
              </a:rPr>
              <a:t>Val till VU  2022 -  2023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Distrikt 234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269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667130" y="1759720"/>
            <a:ext cx="51135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1"/>
                </a:solidFill>
              </a:rPr>
              <a:t>Redaktör för IW-nytt</a:t>
            </a:r>
          </a:p>
          <a:p>
            <a:r>
              <a:rPr lang="sv-SE" sz="3200" dirty="0">
                <a:solidFill>
                  <a:schemeClr val="bg1"/>
                </a:solidFill>
              </a:rPr>
              <a:t>Medieansvarig</a:t>
            </a:r>
          </a:p>
          <a:p>
            <a:endParaRPr lang="sv-SE" sz="3200" dirty="0">
              <a:solidFill>
                <a:schemeClr val="bg1"/>
              </a:solidFill>
            </a:endParaRPr>
          </a:p>
          <a:p>
            <a:r>
              <a:rPr lang="sv-SE" sz="3200" dirty="0">
                <a:solidFill>
                  <a:schemeClr val="bg1"/>
                </a:solidFill>
              </a:rPr>
              <a:t>Ursula Hellberg</a:t>
            </a:r>
          </a:p>
          <a:p>
            <a:r>
              <a:rPr lang="sv-SE" sz="3200" dirty="0">
                <a:solidFill>
                  <a:schemeClr val="bg1"/>
                </a:solidFill>
              </a:rPr>
              <a:t>Ystad IWC</a:t>
            </a:r>
          </a:p>
          <a:p>
            <a:endParaRPr lang="sv-SE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982AFC-D254-4DA8-B355-96404ECBA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061" y="509599"/>
            <a:ext cx="3967810" cy="554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155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667130" y="1759720"/>
            <a:ext cx="5113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1"/>
                </a:solidFill>
              </a:rPr>
              <a:t>Grafisk produktion</a:t>
            </a:r>
          </a:p>
          <a:p>
            <a:endParaRPr lang="sv-SE" sz="3200" dirty="0">
              <a:solidFill>
                <a:schemeClr val="bg1"/>
              </a:solidFill>
            </a:endParaRPr>
          </a:p>
          <a:p>
            <a:r>
              <a:rPr lang="sv-SE" sz="3200" dirty="0">
                <a:solidFill>
                  <a:schemeClr val="bg1"/>
                </a:solidFill>
              </a:rPr>
              <a:t>Kerstin Jonson</a:t>
            </a:r>
          </a:p>
          <a:p>
            <a:r>
              <a:rPr lang="sv-SE" sz="3200" dirty="0">
                <a:solidFill>
                  <a:schemeClr val="bg1"/>
                </a:solidFill>
              </a:rPr>
              <a:t>Sandviken IWC</a:t>
            </a:r>
          </a:p>
          <a:p>
            <a:endParaRPr lang="sv-SE" sz="3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26C1528-1FF0-4A9B-993C-48038B711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616" y="949911"/>
            <a:ext cx="3339400" cy="462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903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312023" y="1857374"/>
            <a:ext cx="52910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1"/>
                </a:solidFill>
              </a:rPr>
              <a:t>IT-samordnare</a:t>
            </a:r>
          </a:p>
          <a:p>
            <a:endParaRPr lang="sv-SE" sz="3200" dirty="0">
              <a:solidFill>
                <a:schemeClr val="bg1"/>
              </a:solidFill>
            </a:endParaRPr>
          </a:p>
          <a:p>
            <a:r>
              <a:rPr lang="sv-SE" sz="3200" dirty="0">
                <a:solidFill>
                  <a:schemeClr val="bg1"/>
                </a:solidFill>
              </a:rPr>
              <a:t>Gun </a:t>
            </a:r>
            <a:r>
              <a:rPr lang="sv-SE" sz="3200" dirty="0" err="1">
                <a:solidFill>
                  <a:schemeClr val="bg1"/>
                </a:solidFill>
              </a:rPr>
              <a:t>Furunger</a:t>
            </a:r>
            <a:endParaRPr lang="sv-SE" sz="3200" dirty="0">
              <a:solidFill>
                <a:schemeClr val="bg1"/>
              </a:solidFill>
            </a:endParaRPr>
          </a:p>
          <a:p>
            <a:r>
              <a:rPr lang="sv-SE" sz="3200" dirty="0">
                <a:solidFill>
                  <a:schemeClr val="bg1"/>
                </a:solidFill>
              </a:rPr>
              <a:t>Alingsås-Lerum-Vårgårda IWC</a:t>
            </a:r>
          </a:p>
          <a:p>
            <a:endParaRPr lang="sv-SE" sz="32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EFC36AD-F354-4168-A189-898B4A3F8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200" y="985421"/>
            <a:ext cx="3945014" cy="526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884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276512" y="1859340"/>
            <a:ext cx="5113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3200" dirty="0"/>
          </a:p>
          <a:p>
            <a:r>
              <a:rPr lang="sv-SE" sz="3200" dirty="0">
                <a:solidFill>
                  <a:schemeClr val="bg1"/>
                </a:solidFill>
              </a:rPr>
              <a:t>Matrikelredaktör</a:t>
            </a:r>
          </a:p>
          <a:p>
            <a:endParaRPr lang="sv-SE" sz="3200" dirty="0">
              <a:solidFill>
                <a:schemeClr val="bg1"/>
              </a:solidFill>
            </a:endParaRPr>
          </a:p>
          <a:p>
            <a:r>
              <a:rPr lang="sv-SE" sz="3200" dirty="0">
                <a:solidFill>
                  <a:schemeClr val="bg1"/>
                </a:solidFill>
              </a:rPr>
              <a:t>Kajsa </a:t>
            </a:r>
            <a:r>
              <a:rPr lang="sv-SE" sz="3200" dirty="0" err="1">
                <a:solidFill>
                  <a:schemeClr val="bg1"/>
                </a:solidFill>
              </a:rPr>
              <a:t>Rentzhog</a:t>
            </a:r>
            <a:endParaRPr lang="sv-SE" sz="3200" dirty="0">
              <a:solidFill>
                <a:schemeClr val="bg1"/>
              </a:solidFill>
            </a:endParaRPr>
          </a:p>
          <a:p>
            <a:r>
              <a:rPr lang="sv-SE" sz="3200" dirty="0">
                <a:solidFill>
                  <a:schemeClr val="bg1"/>
                </a:solidFill>
              </a:rPr>
              <a:t>Sundsvall IWC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0938EE0-1D94-4012-9A1C-0CA232928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70" y="548640"/>
            <a:ext cx="4033838" cy="550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577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312023" y="1857374"/>
            <a:ext cx="5113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3200" dirty="0"/>
          </a:p>
          <a:p>
            <a:r>
              <a:rPr lang="sv-SE" sz="3200" dirty="0">
                <a:solidFill>
                  <a:schemeClr val="bg1"/>
                </a:solidFill>
              </a:rPr>
              <a:t>Webmaster</a:t>
            </a:r>
          </a:p>
          <a:p>
            <a:endParaRPr lang="sv-SE" sz="3200" dirty="0">
              <a:solidFill>
                <a:schemeClr val="bg1"/>
              </a:solidFill>
            </a:endParaRPr>
          </a:p>
          <a:p>
            <a:r>
              <a:rPr lang="sv-SE" sz="3200" dirty="0">
                <a:solidFill>
                  <a:schemeClr val="bg1"/>
                </a:solidFill>
              </a:rPr>
              <a:t>Helene Reiner</a:t>
            </a:r>
          </a:p>
          <a:p>
            <a:r>
              <a:rPr lang="sv-SE" sz="3200" dirty="0">
                <a:solidFill>
                  <a:schemeClr val="bg1"/>
                </a:solidFill>
              </a:rPr>
              <a:t>Stockholm Västra IWC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98FB094-447E-4073-9F55-1A1070C71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39" y="781050"/>
            <a:ext cx="4116279" cy="548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811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312023" y="1857374"/>
            <a:ext cx="5113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3200" dirty="0"/>
          </a:p>
          <a:p>
            <a:r>
              <a:rPr lang="sv-SE" sz="3200" dirty="0"/>
              <a:t>Rådsarkivarie</a:t>
            </a:r>
          </a:p>
          <a:p>
            <a:endParaRPr lang="sv-SE" sz="3200" dirty="0"/>
          </a:p>
          <a:p>
            <a:r>
              <a:rPr lang="sv-SE" sz="3200" dirty="0"/>
              <a:t>Agneta Mellgren</a:t>
            </a:r>
          </a:p>
          <a:p>
            <a:r>
              <a:rPr lang="sv-SE" sz="3200" dirty="0"/>
              <a:t>Arboga IWC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69EF9CC-B01A-423D-A6B5-D18C9EC35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9" y="884555"/>
            <a:ext cx="3542191" cy="487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270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66EDB494-518D-4FE5-9193-5C888B0A6D39}"/>
              </a:ext>
            </a:extLst>
          </p:cNvPr>
          <p:cNvSpPr txBox="1"/>
          <p:nvPr/>
        </p:nvSpPr>
        <p:spPr>
          <a:xfrm>
            <a:off x="896643" y="248575"/>
            <a:ext cx="9010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/>
              <a:t>Våra projekt </a:t>
            </a:r>
          </a:p>
          <a:p>
            <a:r>
              <a:rPr lang="sv-SE" sz="3200" dirty="0"/>
              <a:t>Insamlade medel 2020-0701 – 2021-06-30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E282E8E-EF7B-4400-9842-1868B2750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31" y="2462213"/>
            <a:ext cx="2849733" cy="1903622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051270C2-BD7F-4116-BC96-0E334FE4C9F3}"/>
              </a:ext>
            </a:extLst>
          </p:cNvPr>
          <p:cNvSpPr txBox="1"/>
          <p:nvPr/>
        </p:nvSpPr>
        <p:spPr>
          <a:xfrm>
            <a:off x="896643" y="4518734"/>
            <a:ext cx="2974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/>
              <a:t>Narkotikasökhundarna </a:t>
            </a:r>
          </a:p>
          <a:p>
            <a:r>
              <a:rPr lang="sv-SE" dirty="0"/>
              <a:t>Insamlat SIWR 394 462 kr </a:t>
            </a:r>
          </a:p>
          <a:p>
            <a:r>
              <a:rPr lang="sv-SE" dirty="0"/>
              <a:t>Avtal t o m 2022-06-30</a:t>
            </a:r>
          </a:p>
          <a:p>
            <a:endParaRPr lang="sv-SE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B9D7460-1627-4647-8147-6E3AE6B66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447" y="2462213"/>
            <a:ext cx="2402295" cy="190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575D23DB-EB6B-4DF8-BE4F-A00ED11B578B}"/>
              </a:ext>
            </a:extLst>
          </p:cNvPr>
          <p:cNvSpPr txBox="1"/>
          <p:nvPr/>
        </p:nvSpPr>
        <p:spPr>
          <a:xfrm>
            <a:off x="4138472" y="4518734"/>
            <a:ext cx="2974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err="1"/>
              <a:t>Garissa</a:t>
            </a:r>
            <a:r>
              <a:rPr lang="sv-SE" sz="1800" dirty="0"/>
              <a:t> </a:t>
            </a:r>
          </a:p>
          <a:p>
            <a:r>
              <a:rPr lang="sv-SE" dirty="0"/>
              <a:t>I</a:t>
            </a:r>
            <a:r>
              <a:rPr lang="sv-SE" sz="1800" dirty="0"/>
              <a:t>nsamlat SIWR 89 710</a:t>
            </a:r>
            <a:r>
              <a:rPr lang="sv-SE" dirty="0"/>
              <a:t> kr</a:t>
            </a:r>
          </a:p>
          <a:p>
            <a:r>
              <a:rPr lang="sv-SE" dirty="0"/>
              <a:t>2021-11-15 – 2024-06-30 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0EDC0DC-87E3-4132-92B0-092AA6DE6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277" y="2462213"/>
            <a:ext cx="2402296" cy="1949467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985E151F-16BF-4F61-8C67-35889C5FAAC2}"/>
              </a:ext>
            </a:extLst>
          </p:cNvPr>
          <p:cNvSpPr txBox="1"/>
          <p:nvPr/>
        </p:nvSpPr>
        <p:spPr>
          <a:xfrm>
            <a:off x="7462277" y="4518734"/>
            <a:ext cx="2974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/>
              <a:t>IW-doktorn  </a:t>
            </a:r>
          </a:p>
          <a:p>
            <a:r>
              <a:rPr lang="sv-SE" dirty="0"/>
              <a:t>Kvinnors rätt till hälsa</a:t>
            </a:r>
            <a:endParaRPr lang="sv-SE" sz="1800" dirty="0"/>
          </a:p>
          <a:p>
            <a:r>
              <a:rPr lang="sv-SE" dirty="0"/>
              <a:t>I</a:t>
            </a:r>
            <a:r>
              <a:rPr lang="sv-SE" sz="1800" dirty="0"/>
              <a:t>nsamlat SIWR 99 358</a:t>
            </a:r>
            <a:r>
              <a:rPr lang="sv-SE" dirty="0"/>
              <a:t> kr </a:t>
            </a:r>
          </a:p>
          <a:p>
            <a:r>
              <a:rPr lang="sv-SE" dirty="0"/>
              <a:t>Fortlöpande</a:t>
            </a:r>
          </a:p>
        </p:txBody>
      </p:sp>
    </p:spTree>
    <p:extLst>
      <p:ext uri="{BB962C8B-B14F-4D97-AF65-F5344CB8AC3E}">
        <p14:creationId xmlns:p14="http://schemas.microsoft.com/office/powerpoint/2010/main" val="888968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803054E-5666-4120-A2DB-174E3D2F8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61" y="2053919"/>
            <a:ext cx="2175029" cy="2869036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5013B39F-A704-4624-ABBC-17267F207634}"/>
              </a:ext>
            </a:extLst>
          </p:cNvPr>
          <p:cNvSpPr txBox="1"/>
          <p:nvPr/>
        </p:nvSpPr>
        <p:spPr>
          <a:xfrm>
            <a:off x="3045041" y="532660"/>
            <a:ext cx="604530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dirty="0"/>
              <a:t>Bidrag till övrig verksamhet</a:t>
            </a:r>
          </a:p>
          <a:p>
            <a:pPr algn="ctr"/>
            <a:r>
              <a:rPr lang="sv-SE" sz="1600" dirty="0"/>
              <a:t>2020 07 01  -  2021 06 30</a:t>
            </a:r>
          </a:p>
          <a:p>
            <a:pPr algn="ctr"/>
            <a:r>
              <a:rPr lang="sv-SE" sz="2000" dirty="0"/>
              <a:t>SIWR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E035DB4E-C5A7-43BD-8144-7AE0EB20067E}"/>
              </a:ext>
            </a:extLst>
          </p:cNvPr>
          <p:cNvSpPr txBox="1"/>
          <p:nvPr/>
        </p:nvSpPr>
        <p:spPr>
          <a:xfrm>
            <a:off x="3195960" y="1674674"/>
            <a:ext cx="8096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  <a:p>
            <a:r>
              <a:rPr lang="sv-SE" dirty="0"/>
              <a:t>Silviastipendiet			10 093 kr	Avslutas 2022-01-01</a:t>
            </a:r>
          </a:p>
          <a:p>
            <a:endParaRPr lang="sv-SE" dirty="0"/>
          </a:p>
          <a:p>
            <a:r>
              <a:rPr lang="sv-SE" dirty="0"/>
              <a:t>Covid-19 fonden			95 277 kr 	 (</a:t>
            </a:r>
            <a:r>
              <a:rPr lang="sv-SE" dirty="0" err="1"/>
              <a:t>Distr</a:t>
            </a:r>
            <a:r>
              <a:rPr lang="sv-SE" dirty="0"/>
              <a:t> 234, 3 804 kr)</a:t>
            </a:r>
          </a:p>
          <a:p>
            <a:endParaRPr lang="sv-SE" dirty="0"/>
          </a:p>
          <a:p>
            <a:r>
              <a:rPr lang="sv-SE" dirty="0"/>
              <a:t>Rosenkort har sålts för	 	  8 960 kr</a:t>
            </a:r>
          </a:p>
          <a:p>
            <a:endParaRPr lang="sv-SE" dirty="0"/>
          </a:p>
          <a:p>
            <a:r>
              <a:rPr lang="sv-SE" dirty="0"/>
              <a:t>Försäljning av magnetbokmärken	  1 418 kr</a:t>
            </a:r>
          </a:p>
        </p:txBody>
      </p:sp>
    </p:spTree>
    <p:extLst>
      <p:ext uri="{BB962C8B-B14F-4D97-AF65-F5344CB8AC3E}">
        <p14:creationId xmlns:p14="http://schemas.microsoft.com/office/powerpoint/2010/main" val="3167018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797FE09-F62A-45AA-BB0D-376DAD2C0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560" y="120580"/>
            <a:ext cx="4921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64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6CB9797-3183-4C96-B7CB-07448BD5C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848" y="0"/>
            <a:ext cx="7770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70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-208325" y="-219910"/>
            <a:ext cx="12582951" cy="7077909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312023" y="1857374"/>
            <a:ext cx="5113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3200" dirty="0">
              <a:solidFill>
                <a:schemeClr val="bg2"/>
              </a:solidFill>
            </a:endParaRPr>
          </a:p>
          <a:p>
            <a:r>
              <a:rPr lang="sv-SE" sz="3200" dirty="0">
                <a:solidFill>
                  <a:schemeClr val="bg2"/>
                </a:solidFill>
              </a:rPr>
              <a:t>Distriktspresident</a:t>
            </a:r>
          </a:p>
          <a:p>
            <a:endParaRPr lang="sv-SE" sz="3200" dirty="0">
              <a:solidFill>
                <a:schemeClr val="bg2"/>
              </a:solidFill>
            </a:endParaRPr>
          </a:p>
          <a:p>
            <a:r>
              <a:rPr lang="sv-SE" sz="3200" dirty="0">
                <a:solidFill>
                  <a:schemeClr val="bg2"/>
                </a:solidFill>
              </a:rPr>
              <a:t>Agneta Svensson</a:t>
            </a:r>
          </a:p>
          <a:p>
            <a:r>
              <a:rPr lang="sv-SE" sz="3200" dirty="0">
                <a:solidFill>
                  <a:schemeClr val="bg2"/>
                </a:solidFill>
              </a:rPr>
              <a:t>Filipstad IWC</a:t>
            </a:r>
            <a:endParaRPr lang="sv-SE" sz="2800" dirty="0">
              <a:solidFill>
                <a:schemeClr val="bg2"/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4A89D50-4157-4EAD-A093-D9494C8FB1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9" t="2402" r="4438" b="2265"/>
          <a:stretch/>
        </p:blipFill>
        <p:spPr>
          <a:xfrm>
            <a:off x="1429305" y="932154"/>
            <a:ext cx="3053918" cy="448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67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1833873" y="1728565"/>
            <a:ext cx="77628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v-SE" dirty="0">
                <a:solidFill>
                  <a:schemeClr val="bg1"/>
                </a:solidFill>
              </a:rPr>
              <a:t>Bör man satsa mer på hjälpprojekt i sin närhet</a:t>
            </a:r>
            <a:br>
              <a:rPr lang="sv-SE" dirty="0">
                <a:solidFill>
                  <a:schemeClr val="bg1"/>
                </a:solidFill>
              </a:rPr>
            </a:br>
            <a:endParaRPr lang="sv-SE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>
                <a:solidFill>
                  <a:schemeClr val="bg1"/>
                </a:solidFill>
              </a:rPr>
              <a:t>Bör man ändra sina möten till lunch/ eftermiddagsmöten beroende på årstid</a:t>
            </a:r>
            <a:br>
              <a:rPr lang="sv-SE" dirty="0">
                <a:solidFill>
                  <a:schemeClr val="bg1"/>
                </a:solidFill>
              </a:rPr>
            </a:br>
            <a:r>
              <a:rPr lang="sv-SE" dirty="0">
                <a:solidFill>
                  <a:schemeClr val="bg1"/>
                </a:solidFill>
              </a:rPr>
              <a:t>	mörkerkörning, parkeringsplatser, osäkert att ta sig till möteslokal</a:t>
            </a:r>
            <a:br>
              <a:rPr lang="sv-SE" dirty="0">
                <a:solidFill>
                  <a:schemeClr val="bg1"/>
                </a:solidFill>
              </a:rPr>
            </a:br>
            <a:endParaRPr lang="sv-SE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>
                <a:solidFill>
                  <a:schemeClr val="bg1"/>
                </a:solidFill>
              </a:rPr>
              <a:t>Har er klubb bokcirklar, promenader, sy- diskussionsmöten eller andra möten utöver månadsmöten</a:t>
            </a:r>
            <a:br>
              <a:rPr lang="sv-SE" dirty="0">
                <a:solidFill>
                  <a:schemeClr val="bg1"/>
                </a:solidFill>
              </a:rPr>
            </a:br>
            <a:endParaRPr lang="sv-SE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>
                <a:solidFill>
                  <a:schemeClr val="bg1"/>
                </a:solidFill>
              </a:rPr>
              <a:t>Finns det intresse för ”intresseklubbar” eller en </a:t>
            </a:r>
            <a:r>
              <a:rPr lang="sv-SE" dirty="0" err="1">
                <a:solidFill>
                  <a:schemeClr val="bg1"/>
                </a:solidFill>
              </a:rPr>
              <a:t>vänklubb</a:t>
            </a:r>
            <a:r>
              <a:rPr lang="sv-SE" dirty="0">
                <a:solidFill>
                  <a:schemeClr val="bg1"/>
                </a:solidFill>
              </a:rPr>
              <a:t> i Sverige eller utanför Sverige</a:t>
            </a:r>
            <a:br>
              <a:rPr lang="sv-SE" dirty="0">
                <a:solidFill>
                  <a:schemeClr val="bg1"/>
                </a:solidFill>
              </a:rPr>
            </a:br>
            <a:endParaRPr lang="sv-SE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>
                <a:solidFill>
                  <a:schemeClr val="bg1"/>
                </a:solidFill>
              </a:rPr>
              <a:t>Behövs datautbildning, hjälp att hitta på </a:t>
            </a:r>
            <a:r>
              <a:rPr lang="sv-SE" dirty="0" err="1">
                <a:solidFill>
                  <a:schemeClr val="bg1"/>
                </a:solidFill>
              </a:rPr>
              <a:t>IW:s</a:t>
            </a:r>
            <a:r>
              <a:rPr lang="sv-SE" dirty="0">
                <a:solidFill>
                  <a:schemeClr val="bg1"/>
                </a:solidFill>
              </a:rPr>
              <a:t> hemsida i er klubb</a:t>
            </a:r>
            <a:br>
              <a:rPr lang="sv-SE" dirty="0">
                <a:solidFill>
                  <a:schemeClr val="bg1"/>
                </a:solidFill>
              </a:rPr>
            </a:br>
            <a:endParaRPr lang="sv-SE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>
                <a:solidFill>
                  <a:schemeClr val="bg1"/>
                </a:solidFill>
              </a:rPr>
              <a:t>Vad önskar man att få ut av sitt medlemskap i Inner Wheel</a:t>
            </a:r>
          </a:p>
          <a:p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F3E9DBF-1BC2-4147-A38A-3932B68A8500}"/>
              </a:ext>
            </a:extLst>
          </p:cNvPr>
          <p:cNvSpPr txBox="1"/>
          <p:nvPr/>
        </p:nvSpPr>
        <p:spPr>
          <a:xfrm>
            <a:off x="1833874" y="896645"/>
            <a:ext cx="4041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1"/>
                </a:solidFill>
              </a:rPr>
              <a:t>Punkter att diskutera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312023" y="1857374"/>
            <a:ext cx="5113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Vice distriktspresident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>
              <a:defRPr/>
            </a:pPr>
            <a:r>
              <a:rPr lang="sv-SE" sz="3200" dirty="0">
                <a:solidFill>
                  <a:srgbClr val="FFFFFF"/>
                </a:solidFill>
              </a:rPr>
              <a:t>Moa Sundin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200" dirty="0">
                <a:solidFill>
                  <a:srgbClr val="FFFFFF"/>
                </a:solidFill>
                <a:latin typeface="Franklin Gothic Book" panose="020B0502020104020203"/>
              </a:rPr>
              <a:t>Karlstad IWC</a:t>
            </a: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D863DF-9A37-4C8C-B64F-EC70CC1BE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r="13602"/>
          <a:stretch/>
        </p:blipFill>
        <p:spPr bwMode="auto">
          <a:xfrm>
            <a:off x="766439" y="1493134"/>
            <a:ext cx="4759296" cy="404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923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312023" y="1857374"/>
            <a:ext cx="5113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Past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 president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>
              <a:defRPr/>
            </a:pPr>
            <a:r>
              <a:rPr lang="sv-SE" sz="3200" dirty="0">
                <a:solidFill>
                  <a:srgbClr val="FFFFFF"/>
                </a:solidFill>
              </a:rPr>
              <a:t>Gunnel </a:t>
            </a:r>
            <a:r>
              <a:rPr lang="sv-SE" sz="3200" dirty="0" err="1">
                <a:solidFill>
                  <a:srgbClr val="FFFFFF"/>
                </a:solidFill>
              </a:rPr>
              <a:t>Wallquist</a:t>
            </a:r>
            <a:endParaRPr lang="sv-SE" sz="3200" dirty="0">
              <a:solidFill>
                <a:srgbClr val="FFFFFF"/>
              </a:solidFill>
              <a:latin typeface="Franklin Gothic Book" panose="020B05020201040202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Västerås-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St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 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Ilian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 IWC</a:t>
            </a: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EA2E1F1C-2A5E-447F-89E6-417DD72C7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53" y="793426"/>
            <a:ext cx="4097533" cy="546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93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312023" y="1857374"/>
            <a:ext cx="5113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Distriktssekreterare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>
              <a:defRPr/>
            </a:pPr>
            <a:r>
              <a:rPr lang="sv-SE" sz="3200" dirty="0">
                <a:solidFill>
                  <a:srgbClr val="FFFFFF"/>
                </a:solidFill>
              </a:rPr>
              <a:t>Åsa Högström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200" dirty="0">
                <a:solidFill>
                  <a:srgbClr val="FFFFFF"/>
                </a:solidFill>
                <a:latin typeface="Franklin Gothic Book" panose="020B0502020104020203"/>
              </a:rPr>
              <a:t>Västerås-</a:t>
            </a:r>
            <a:r>
              <a:rPr lang="sv-SE" sz="3200" dirty="0" err="1">
                <a:solidFill>
                  <a:srgbClr val="FFFFFF"/>
                </a:solidFill>
                <a:latin typeface="Franklin Gothic Book" panose="020B0502020104020203"/>
              </a:rPr>
              <a:t>St</a:t>
            </a:r>
            <a:r>
              <a:rPr lang="sv-SE" sz="3200" dirty="0">
                <a:solidFill>
                  <a:srgbClr val="FFFFFF"/>
                </a:solidFill>
                <a:latin typeface="Franklin Gothic Book" panose="020B0502020104020203"/>
              </a:rPr>
              <a:t> </a:t>
            </a:r>
            <a:r>
              <a:rPr lang="sv-SE" sz="3200" dirty="0" err="1">
                <a:solidFill>
                  <a:srgbClr val="FFFFFF"/>
                </a:solidFill>
                <a:latin typeface="Franklin Gothic Book" panose="020B0502020104020203"/>
              </a:rPr>
              <a:t>Ilian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 IWC</a:t>
            </a: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2539B9A-51E8-407A-A26B-365D8C423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30" y="1063303"/>
            <a:ext cx="3934240" cy="546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85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312023" y="1857374"/>
            <a:ext cx="5113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Vice distriktssekreterare</a:t>
            </a:r>
          </a:p>
          <a:p>
            <a:pPr>
              <a:defRPr/>
            </a:pPr>
            <a:endParaRPr lang="sv-SE" sz="32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sv-SE" sz="3200" dirty="0">
                <a:solidFill>
                  <a:srgbClr val="FFFFFF"/>
                </a:solidFill>
              </a:rPr>
              <a:t>Gullevi </a:t>
            </a:r>
            <a:r>
              <a:rPr lang="sv-SE" sz="3200" dirty="0" err="1">
                <a:solidFill>
                  <a:srgbClr val="FFFFFF"/>
                </a:solidFill>
              </a:rPr>
              <a:t>Sandling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Kristinehamn IWC</a:t>
            </a: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2AB889E-F64F-429F-8616-819EC75EE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77" t="23022" r="57560" b="50000"/>
          <a:stretch/>
        </p:blipFill>
        <p:spPr>
          <a:xfrm>
            <a:off x="2077375" y="1651246"/>
            <a:ext cx="1713390" cy="328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63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2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312023" y="1857374"/>
            <a:ext cx="5113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Distriktsskattmästare</a:t>
            </a:r>
          </a:p>
          <a:p>
            <a:pPr>
              <a:defRPr/>
            </a:pPr>
            <a:endParaRPr lang="sv-SE" sz="32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sv-SE" sz="3200" dirty="0">
                <a:solidFill>
                  <a:srgbClr val="FFFFFF"/>
                </a:solidFill>
              </a:rPr>
              <a:t>Ulla-Britt Wahlström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Karlstad IWC</a:t>
            </a: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82839948-2873-4B1C-AEBE-81554A697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293" y="745724"/>
            <a:ext cx="3564351" cy="536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5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D4706EBC-2BE7-407A-81A8-3E6AD333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7" b="5213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D61C1BF-A210-4905-B173-A78BB4BA729D}"/>
              </a:ext>
            </a:extLst>
          </p:cNvPr>
          <p:cNvSpPr txBox="1"/>
          <p:nvPr/>
        </p:nvSpPr>
        <p:spPr>
          <a:xfrm>
            <a:off x="6312023" y="1857374"/>
            <a:ext cx="51135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DISO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>
              <a:defRPr/>
            </a:pPr>
            <a:r>
              <a:rPr lang="sv-SE" sz="3200" dirty="0">
                <a:solidFill>
                  <a:srgbClr val="FFFFFF"/>
                </a:solidFill>
              </a:rPr>
              <a:t>Marita Björn</a:t>
            </a:r>
            <a:endParaRPr lang="sv-SE" sz="3200" dirty="0">
              <a:solidFill>
                <a:srgbClr val="FFFFFF"/>
              </a:solidFill>
              <a:latin typeface="Franklin Gothic Book" panose="020B05020201040202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t>Kristinehamn IWC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73D05551-8B07-4BFC-B721-68BA909D4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996" y="1255940"/>
            <a:ext cx="3487692" cy="381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8168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242A41"/>
      </a:dk2>
      <a:lt2>
        <a:srgbClr val="E2E8E3"/>
      </a:lt2>
      <a:accent1>
        <a:srgbClr val="E729B7"/>
      </a:accent1>
      <a:accent2>
        <a:srgbClr val="B517D5"/>
      </a:accent2>
      <a:accent3>
        <a:srgbClr val="7829E7"/>
      </a:accent3>
      <a:accent4>
        <a:srgbClr val="4141DC"/>
      </a:accent4>
      <a:accent5>
        <a:srgbClr val="2978E7"/>
      </a:accent5>
      <a:accent6>
        <a:srgbClr val="17B2D1"/>
      </a:accent6>
      <a:hlink>
        <a:srgbClr val="5370C5"/>
      </a:hlink>
      <a:folHlink>
        <a:srgbClr val="7F7F7F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381</Words>
  <Application>Microsoft Office PowerPoint</Application>
  <PresentationFormat>Bredbild</PresentationFormat>
  <Paragraphs>156</Paragraphs>
  <Slides>30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30</vt:i4>
      </vt:variant>
    </vt:vector>
  </HeadingPairs>
  <TitlesOfParts>
    <vt:vector size="34" baseType="lpstr">
      <vt:lpstr>Franklin Gothic Book</vt:lpstr>
      <vt:lpstr>Franklin Gothic Demi</vt:lpstr>
      <vt:lpstr>Wingdings 2</vt:lpstr>
      <vt:lpstr>DividendVTI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chsun</dc:creator>
  <cp:lastModifiedBy>chsun</cp:lastModifiedBy>
  <cp:revision>60</cp:revision>
  <dcterms:created xsi:type="dcterms:W3CDTF">2019-10-08T07:40:24Z</dcterms:created>
  <dcterms:modified xsi:type="dcterms:W3CDTF">2022-03-07T09:31:09Z</dcterms:modified>
</cp:coreProperties>
</file>